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embeddedFontLst>
    <p:embeddedFont>
      <p:font typeface="Arial Narrow"/>
      <p:regular r:id="rId22"/>
      <p:bold r:id="rId23"/>
      <p:italic r:id="rId24"/>
      <p:boldItalic r:id="rId25"/>
    </p:embeddedFont>
    <p:embeddedFont>
      <p:font typeface="Source Sans Pro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mAuthor clrIdx="0" id="0" initials="" lastIdx="1" name="Jamie Walder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ArialNarrow-regular.fntdata"/><Relationship Id="rId21" Type="http://schemas.openxmlformats.org/officeDocument/2006/relationships/slide" Target="slides/slide16.xml"/><Relationship Id="rId24" Type="http://schemas.openxmlformats.org/officeDocument/2006/relationships/font" Target="fonts/ArialNarrow-italic.fntdata"/><Relationship Id="rId23" Type="http://schemas.openxmlformats.org/officeDocument/2006/relationships/font" Target="fonts/ArialNarrow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ourceSansPro-regular.fntdata"/><Relationship Id="rId25" Type="http://schemas.openxmlformats.org/officeDocument/2006/relationships/font" Target="fonts/ArialNarrow-boldItalic.fntdata"/><Relationship Id="rId28" Type="http://schemas.openxmlformats.org/officeDocument/2006/relationships/font" Target="fonts/SourceSansPro-italic.fntdata"/><Relationship Id="rId27" Type="http://schemas.openxmlformats.org/officeDocument/2006/relationships/font" Target="fonts/SourceSans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SourceSansPr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m authorId="0" idx="1" dt="2018-03-29T23:51:49.822">
    <p:pos x="6000" y="0"/>
    <p:text>maybe show Certificate Store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Objects First with Java</a:t>
            </a:r>
            <a:endParaRPr/>
          </a:p>
        </p:txBody>
      </p:sp>
      <p:sp>
        <p:nvSpPr>
          <p:cNvPr id="100" name="Shape 100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© David J. Barnes and Michael Kölling</a:t>
            </a:r>
            <a:endParaRPr b="1" i="0" sz="12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1" name="Shape 101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1" i="0" sz="12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2" name="Shape 102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this with your course title and your name/contact details.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x="7010400" y="2052960"/>
            <a:ext cx="1981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38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26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0" type="dt"/>
          </p:nvPr>
        </p:nvSpPr>
        <p:spPr>
          <a:xfrm>
            <a:off x="370888" y="6645106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x="3048000" y="6645106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57200" y="2052960"/>
            <a:ext cx="6324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ource Sans Pro"/>
              <a:buNone/>
              <a:defRPr b="0" i="0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Shape 24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722438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2" type="body"/>
          </p:nvPr>
        </p:nvSpPr>
        <p:spPr>
          <a:xfrm>
            <a:off x="457200" y="2438399"/>
            <a:ext cx="4040188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3" type="body"/>
          </p:nvPr>
        </p:nvSpPr>
        <p:spPr>
          <a:xfrm>
            <a:off x="4645025" y="1722438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4" type="body"/>
          </p:nvPr>
        </p:nvSpPr>
        <p:spPr>
          <a:xfrm>
            <a:off x="4645025" y="2438399"/>
            <a:ext cx="4041775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6" name="Shape 86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7" name="Shape 87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1" name="Shape 91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Shape 95"/>
          <p:cNvSpPr txBox="1"/>
          <p:nvPr>
            <p:ph idx="10" type="dt"/>
          </p:nvPr>
        </p:nvSpPr>
        <p:spPr>
          <a:xfrm>
            <a:off x="370888" y="6629475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7" name="Shape 97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small)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115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Char char="▪"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Shape 30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medium)">
  <p:cSld name="Title and Content (medium)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5" name="Shape 35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Shape 36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large)">
  <p:cSld name="Title and Content (large)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Char char="◼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10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55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1" name="Shape 41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 (small)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273132" y="1719071"/>
            <a:ext cx="4222668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48200" y="1719071"/>
            <a:ext cx="4258294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Shape 49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 (medium)">
  <p:cSld name="Two Content (medium)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" type="body"/>
          </p:nvPr>
        </p:nvSpPr>
        <p:spPr>
          <a:xfrm>
            <a:off x="273132" y="1719071"/>
            <a:ext cx="4222668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4648200" y="1719071"/>
            <a:ext cx="4258294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5" name="Shape 55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de" showMasterSp="0">
  <p:cSld name="Co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" type="body"/>
          </p:nvPr>
        </p:nvSpPr>
        <p:spPr>
          <a:xfrm>
            <a:off x="380999" y="685800"/>
            <a:ext cx="8407893" cy="54406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370888" y="6581975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048000" y="65819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x="381000" y="152400"/>
            <a:ext cx="8381260" cy="406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None/>
              <a:defRPr b="0" i="0" sz="2000" u="sng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9" name="Shape 69"/>
          <p:cNvSpPr txBox="1"/>
          <p:nvPr>
            <p:ph type="title"/>
          </p:nvPr>
        </p:nvSpPr>
        <p:spPr>
          <a:xfrm>
            <a:off x="381000" y="2892277"/>
            <a:ext cx="63246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Source Sans Pro"/>
              <a:buNone/>
              <a:defRPr b="0" i="0" sz="4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sSection Header" showMasterSp="0">
  <p:cSld name="SubsSection Header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3" name="Shape 73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x="381000" y="2892277"/>
            <a:ext cx="63246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Source Sans Pro"/>
              <a:buNone/>
              <a:defRPr b="0" i="0" sz="4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1150" lvl="4" marL="2286000" marR="0" rtl="0" algn="l">
              <a:spcBef>
                <a:spcPts val="26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Char char="▪"/>
              <a:defRPr b="0" i="0" sz="13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subTitle"/>
          </p:nvPr>
        </p:nvSpPr>
        <p:spPr>
          <a:xfrm>
            <a:off x="7069590" y="4753300"/>
            <a:ext cx="1981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6" name="Shape 106"/>
          <p:cNvSpPr txBox="1"/>
          <p:nvPr>
            <p:ph type="title"/>
          </p:nvPr>
        </p:nvSpPr>
        <p:spPr>
          <a:xfrm>
            <a:off x="457200" y="2052960"/>
            <a:ext cx="6324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F9FEDE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Concepts of </a:t>
            </a:r>
            <a:b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Computing </a:t>
            </a:r>
            <a:b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Technologies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Directory and Access Management: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en-GB"/>
              <a:t>Certificate</a:t>
            </a:r>
            <a:r>
              <a:rPr lang="en-GB"/>
              <a:t> Authority Configuration and </a:t>
            </a:r>
            <a:r>
              <a:rPr lang="en-GB"/>
              <a:t>Infrastructure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endParaRPr b="0"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Standalone CA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Includes root CAs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Issues to subordinate CAs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Stays OFFLINE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Manual Certification Issuing and acceptance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These </a:t>
            </a:r>
            <a:r>
              <a:rPr lang="en-GB"/>
              <a:t>CAs</a:t>
            </a:r>
            <a:r>
              <a:rPr lang="en-GB"/>
              <a:t> are used to issue to other CAs and tend to be offline for security reasons, helps the CA structure function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Enterprise CA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Requires less manpower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Cannot be offline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Auto enrollment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Auto Approval</a:t>
            </a:r>
            <a:endParaRPr/>
          </a:p>
          <a:p>
            <a: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These CAs are used to issue certificates to objects and services, They help the business function</a:t>
            </a:r>
            <a:endParaRPr/>
          </a:p>
        </p:txBody>
      </p:sp>
      <p:sp>
        <p:nvSpPr>
          <p:cNvPr id="176" name="Shape 176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Enterprise vs. Standalone CAs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When building a Certificate Architecture There are a few things to Consider: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Availability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You want a high </a:t>
            </a:r>
            <a:r>
              <a:rPr lang="en-GB"/>
              <a:t>availability</a:t>
            </a:r>
            <a:r>
              <a:rPr lang="en-GB"/>
              <a:t> so that issuing and verifying </a:t>
            </a:r>
            <a:r>
              <a:rPr lang="en-GB"/>
              <a:t>Certificates</a:t>
            </a:r>
            <a:r>
              <a:rPr lang="en-GB"/>
              <a:t> can run smoothly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 Templates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Choose Certificate </a:t>
            </a:r>
            <a:r>
              <a:rPr lang="en-GB"/>
              <a:t>Templates That Are</a:t>
            </a:r>
            <a:r>
              <a:rPr lang="en-GB"/>
              <a:t> right for your company and right for your objects, IE. </a:t>
            </a:r>
            <a:r>
              <a:rPr lang="en-GB"/>
              <a:t>certificates</a:t>
            </a:r>
            <a:r>
              <a:rPr lang="en-GB"/>
              <a:t> for employees have a shorter validity date when compared to devices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Boundary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How far does the CA reach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Should this CA operate outside of it’s domain or tree?</a:t>
            </a:r>
            <a:endParaRPr/>
          </a:p>
        </p:txBody>
      </p:sp>
      <p:sp>
        <p:nvSpPr>
          <p:cNvPr id="183" name="Shape 183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</a:t>
            </a:r>
            <a:r>
              <a:rPr lang="en-GB"/>
              <a:t>Architecture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There are many ways to structure a CA, ranging from simple to complex, from cheap to expensive, CAs should be structured to fit the company. The following are a few standard models for a CA. 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One Tier Model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Two Tier Model</a:t>
            </a:r>
            <a:endParaRPr/>
          </a:p>
          <a:p>
            <a: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Three</a:t>
            </a:r>
            <a:r>
              <a:rPr lang="en-GB"/>
              <a:t> Tier Model</a:t>
            </a:r>
            <a:endParaRPr/>
          </a:p>
        </p:txBody>
      </p:sp>
      <p:sp>
        <p:nvSpPr>
          <p:cNvPr id="190" name="Shape 190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 Models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Single </a:t>
            </a:r>
            <a:r>
              <a:rPr lang="en-GB"/>
              <a:t>Tier</a:t>
            </a:r>
            <a:r>
              <a:rPr lang="en-GB"/>
              <a:t> - A single CA that acts as both the root and Issuing CA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Simple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Cheaper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Easy to deploy and manage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Cons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Not recommended for production networks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Vulnerable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Root CA is Issuing CA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Not scalable</a:t>
            </a:r>
            <a:endParaRPr/>
          </a:p>
          <a:p>
            <a: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Workload</a:t>
            </a:r>
            <a:endParaRPr/>
          </a:p>
        </p:txBody>
      </p:sp>
      <p:sp>
        <p:nvSpPr>
          <p:cNvPr id="197" name="Shape 197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Authority Models</a:t>
            </a:r>
            <a:endParaRPr/>
          </a:p>
        </p:txBody>
      </p:sp>
      <p:pic>
        <p:nvPicPr>
          <p:cNvPr id="198" name="Shape 1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1267" y="3803592"/>
            <a:ext cx="2601250" cy="264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 txBox="1"/>
          <p:nvPr/>
        </p:nvSpPr>
        <p:spPr>
          <a:xfrm>
            <a:off x="6813600" y="3194050"/>
            <a:ext cx="19752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pg.577.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x="179275" y="1705650"/>
            <a:ext cx="53205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Two Tier Model</a:t>
            </a:r>
            <a:r>
              <a:rPr lang="en-GB"/>
              <a:t> - A root CA with Issuing CAs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Most Commonly Used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Root CA is offline and safer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Compromise of Expense and </a:t>
            </a:r>
            <a:r>
              <a:rPr lang="en-GB"/>
              <a:t>Management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Root CA issues to Issuing CAs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Issuing CAs Issue Certifications to objects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Root CA </a:t>
            </a:r>
            <a:r>
              <a:rPr lang="en-GB"/>
              <a:t>does not</a:t>
            </a:r>
            <a:r>
              <a:rPr lang="en-GB"/>
              <a:t> need to be a domain Member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Is Scalable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Higher Security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Improved</a:t>
            </a:r>
            <a:r>
              <a:rPr lang="en-GB"/>
              <a:t> Performance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Flexible </a:t>
            </a:r>
            <a:r>
              <a:rPr lang="en-GB"/>
              <a:t>Maintenance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Cons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Renewing Issuing Certificates is a manual process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Higher </a:t>
            </a:r>
            <a:r>
              <a:rPr lang="en-GB"/>
              <a:t>Maintenance</a:t>
            </a:r>
            <a:endParaRPr/>
          </a:p>
          <a:p>
            <a:pPr indent="0" lvl="0" marL="914400" rtl="0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Shape 206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Authority Models</a:t>
            </a:r>
            <a:endParaRPr/>
          </a:p>
        </p:txBody>
      </p:sp>
      <p:pic>
        <p:nvPicPr>
          <p:cNvPr id="207" name="Shape 2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9100" y="3243650"/>
            <a:ext cx="3330550" cy="2233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/>
          <p:nvPr/>
        </p:nvSpPr>
        <p:spPr>
          <a:xfrm>
            <a:off x="6430350" y="2589725"/>
            <a:ext cx="19752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pg.579.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Three Tier Model - A root CA with </a:t>
            </a:r>
            <a:r>
              <a:rPr lang="en-GB"/>
              <a:t>Intermediate</a:t>
            </a:r>
            <a:r>
              <a:rPr lang="en-GB"/>
              <a:t> and Issuing CAs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Higher Cryptography Potential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Root and Intermediate CAs are standalone CAs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Root issues to intermediate and </a:t>
            </a:r>
            <a:r>
              <a:rPr lang="en-GB"/>
              <a:t>intermediate</a:t>
            </a:r>
            <a:r>
              <a:rPr lang="en-GB"/>
              <a:t> issue to issuing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Improved</a:t>
            </a:r>
            <a:r>
              <a:rPr lang="en-GB"/>
              <a:t> security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performance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Good boundaries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Improved control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</a:t>
            </a:r>
            <a:r>
              <a:rPr lang="en-GB"/>
              <a:t>availability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Cons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cost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</a:t>
            </a:r>
            <a:r>
              <a:rPr lang="en-GB"/>
              <a:t>maintenance</a:t>
            </a:r>
            <a:r>
              <a:rPr lang="en-GB"/>
              <a:t>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complex</a:t>
            </a:r>
            <a:endParaRPr/>
          </a:p>
          <a:p>
            <a:pPr indent="0" lvl="0" marL="914400" rtl="0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Authority Models</a:t>
            </a:r>
            <a:endParaRPr/>
          </a:p>
        </p:txBody>
      </p:sp>
      <p:pic>
        <p:nvPicPr>
          <p:cNvPr id="216" name="Shape 2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9100" y="3077125"/>
            <a:ext cx="4456125" cy="3524625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Shape 217"/>
          <p:cNvSpPr txBox="1"/>
          <p:nvPr/>
        </p:nvSpPr>
        <p:spPr>
          <a:xfrm>
            <a:off x="7258025" y="2457700"/>
            <a:ext cx="19752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pg.581.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7432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EMC Education Services. 2012. </a:t>
            </a:r>
            <a:r>
              <a:rPr b="0" i="1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Information storage and management: storing, managing, and protecting digital information</a:t>
            </a: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 2nd ed., Hoboken, NJ: Wiley.</a:t>
            </a:r>
            <a:endParaRPr/>
          </a:p>
        </p:txBody>
      </p:sp>
      <p:sp>
        <p:nvSpPr>
          <p:cNvPr id="223" name="Shape 223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References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By the end of this lesson, you should be able to: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How Certificates work in Active Directory 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Certificate Authority Hierarchy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How to obtain Certificates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Types of Certificate authorities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Certificate options</a:t>
            </a:r>
            <a:endParaRPr/>
          </a:p>
          <a:p>
            <a:pPr indent="-228600" lvl="0" marL="274320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Architecture of Certificate Authorities</a:t>
            </a:r>
            <a:endParaRPr/>
          </a:p>
          <a:p>
            <a:pPr indent="0" lvl="0" marL="457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3" name="Shape 113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Objectives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Objects- A general reference to entities within a company such as users, devices, and network devices.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CA- Certificate Authority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SCEP- Simple Certificate Enrollment Protocol- a simple protocol used to issue certificate to network devices</a:t>
            </a:r>
            <a:endParaRPr/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Terms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In Active Directory </a:t>
            </a:r>
            <a:r>
              <a:rPr lang="en-GB"/>
              <a:t>Certificates</a:t>
            </a:r>
            <a:r>
              <a:rPr lang="en-GB"/>
              <a:t> are issued by Issuing  Certificate Authorities to Users ,Devices, Services</a:t>
            </a:r>
            <a:r>
              <a:rPr lang="en-GB"/>
              <a:t> and</a:t>
            </a:r>
            <a:r>
              <a:rPr lang="en-GB"/>
              <a:t> Network Devices. They are trusted automatically internally but can be trusted externally as well. 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Certificates obtained by the user is stored in the Certificate store 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Certificates obtained by computers are also stored in the Certificate Store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Services are not given Certificates </a:t>
            </a:r>
            <a:r>
              <a:rPr lang="en-GB"/>
              <a:t>Directly</a:t>
            </a:r>
            <a:r>
              <a:rPr lang="en-GB"/>
              <a:t>, but instead users or computers are given certificates associated with them.</a:t>
            </a:r>
            <a:endParaRPr/>
          </a:p>
          <a:p>
            <a: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 templates should be changed to suite the object type</a:t>
            </a:r>
            <a:endParaRPr/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Certificates in Active Directory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381000" y="1719072"/>
            <a:ext cx="8407800" cy="12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Certificates start with a default template, but if you want </a:t>
            </a:r>
            <a:r>
              <a:rPr lang="en-GB"/>
              <a:t>improved</a:t>
            </a:r>
            <a:r>
              <a:rPr lang="en-GB"/>
              <a:t> security you can can some attributes about them.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What can be changed about the Certificate Template?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Template</a:t>
            </a:r>
            <a:endParaRPr/>
          </a:p>
        </p:txBody>
      </p:sp>
      <p:pic>
        <p:nvPicPr>
          <p:cNvPr id="135" name="Shape 1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9225" y="3319903"/>
            <a:ext cx="4891524" cy="3078276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Shape 136"/>
          <p:cNvSpPr txBox="1"/>
          <p:nvPr/>
        </p:nvSpPr>
        <p:spPr>
          <a:xfrm>
            <a:off x="381000" y="2690200"/>
            <a:ext cx="3637200" cy="8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Cryptography Key Length</a:t>
            </a:r>
            <a:endParaRPr sz="20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</a:pPr>
            <a:r>
              <a:rPr lang="en-GB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Longer is better though takes more time to generate, encrypt, and decrypt.</a:t>
            </a: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Hashing Algorithms</a:t>
            </a:r>
            <a:endParaRPr sz="20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</a:pPr>
            <a:r>
              <a:rPr lang="en-GB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By default it is SHA256</a:t>
            </a: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Validity Period</a:t>
            </a:r>
            <a:endParaRPr sz="20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</a:pPr>
            <a:r>
              <a:rPr lang="en-GB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Up To Admin, through recommend short for user and longer for computer</a:t>
            </a: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</a:pPr>
            <a:r>
              <a:rPr lang="en-GB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Cannot be changed once Issued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381000" y="1719075"/>
            <a:ext cx="8440500" cy="4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A user can obtain Certificates in many ways, Certificate Authorities can issue Certificates through: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 Enrollment Web Services: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Certificates Authorities obtain Certificates through web browser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Certificates can be obtained outside the </a:t>
            </a:r>
            <a:r>
              <a:rPr lang="en-GB"/>
              <a:t>Corporate</a:t>
            </a:r>
            <a:r>
              <a:rPr lang="en-GB"/>
              <a:t> Network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Take Template based Requests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Auto Enrollment can be used for in-Domain Devices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 Enrollment Policy Web Service: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Like </a:t>
            </a:r>
            <a:r>
              <a:rPr lang="en-GB" sz="2000"/>
              <a:t>Certificate Enrollment Web Services but specifically for non domain computers.</a:t>
            </a:r>
            <a:endParaRPr sz="2000"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Certificate Authority Web Enrollment: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Similar to the CEWS however Acquisition is through an interface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be used to obtain higher CA certificates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 </a:t>
            </a:r>
            <a:endParaRPr/>
          </a:p>
        </p:txBody>
      </p:sp>
      <p:sp>
        <p:nvSpPr>
          <p:cNvPr id="143" name="Shape 143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</a:t>
            </a:r>
            <a:r>
              <a:rPr lang="en-GB"/>
              <a:t>Acquisition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380999" y="1719075"/>
            <a:ext cx="33093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Network Device Enrollment Services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Using the SCEP it allows network device to have Certificates issued to them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Certificates for Network device help secure traffic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Online Responder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A utility used to verify the status of certificates, it checks to see if a Certificate is out of data, revoked or legitimate. </a:t>
            </a:r>
            <a:endParaRPr/>
          </a:p>
        </p:txBody>
      </p:sp>
      <p:sp>
        <p:nvSpPr>
          <p:cNvPr id="150" name="Shape 150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Certificate Acquisition Con’t</a:t>
            </a:r>
            <a:endParaRPr/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67800" y="2081502"/>
            <a:ext cx="4894600" cy="368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381000" y="1719075"/>
            <a:ext cx="4513800" cy="3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There are Two types of Certificate Authorities: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The Root Certificate Authority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Most trusted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Issues and Renews Certificates to Certificate Authorities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Needs to be the most secure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Should only issue Certificates to </a:t>
            </a:r>
            <a:r>
              <a:rPr lang="en-GB"/>
              <a:t>Certificate</a:t>
            </a:r>
            <a:r>
              <a:rPr lang="en-GB"/>
              <a:t> Authorities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Only One Root CA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has a longer validity period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have Subordinate CAs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 Hierarchy </a:t>
            </a:r>
            <a:endParaRPr/>
          </a:p>
        </p:txBody>
      </p:sp>
      <p:pic>
        <p:nvPicPr>
          <p:cNvPr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9925" y="2360825"/>
            <a:ext cx="4038225" cy="287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/>
        </p:nvSpPr>
        <p:spPr>
          <a:xfrm>
            <a:off x="5694650" y="5493200"/>
            <a:ext cx="19752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pg.558.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381000" y="1719075"/>
            <a:ext cx="45003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The Subordinate Certificate Authority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Issues Certificates to Objects or Services, known as Issuing CA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be Multiple Subordinate CAs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Has  Certificate from root CA giving it Validity, though it can expire it odes have a longer validity period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have Subordinate CAs, if it does have subordinate CAs it is known as a Intermediate CA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CA Hierarchy</a:t>
            </a:r>
            <a:endParaRPr/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9925" y="2360825"/>
            <a:ext cx="4038225" cy="287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 txBox="1"/>
          <p:nvPr/>
        </p:nvSpPr>
        <p:spPr>
          <a:xfrm>
            <a:off x="5694650" y="5493200"/>
            <a:ext cx="19752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pg.558.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Java Green">
  <a:themeElements>
    <a:clrScheme name="Custom 1">
      <a:dk1>
        <a:srgbClr val="000000"/>
      </a:dk1>
      <a:lt1>
        <a:srgbClr val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