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9"/>
  </p:notesMasterIdLst>
  <p:sldIdLst>
    <p:sldId id="257" r:id="rId2"/>
    <p:sldId id="258"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6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94660"/>
  </p:normalViewPr>
  <p:slideViewPr>
    <p:cSldViewPr snapToGrid="0">
      <p:cViewPr varScale="1">
        <p:scale>
          <a:sx n="70" d="100"/>
          <a:sy n="70" d="100"/>
        </p:scale>
        <p:origin x="1404"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Best Practices." Mastering Active Directory: Automate Tasks by Leveraging PowerShell for Active Directory Domain Services 2016. Birmingham: </a:t>
            </a:r>
            <a:r>
              <a:rPr lang="en-US" dirty="0" err="1"/>
              <a:t>Packt</a:t>
            </a:r>
            <a:r>
              <a:rPr lang="en-US" dirty="0"/>
              <a:t> Pub., 2017. 453.</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13</a:t>
            </a:fld>
            <a:endParaRPr lang="en-US"/>
          </a:p>
        </p:txBody>
      </p:sp>
    </p:spTree>
    <p:extLst>
      <p:ext uri="{BB962C8B-B14F-4D97-AF65-F5344CB8AC3E}">
        <p14:creationId xmlns:p14="http://schemas.microsoft.com/office/powerpoint/2010/main" val="4040285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Best Practices." Mastering Active Directory: Automate Tasks by Leveraging PowerShell for Active Directory Domain Services 2016. Birmingham: </a:t>
            </a:r>
            <a:r>
              <a:rPr lang="en-US" dirty="0" err="1"/>
              <a:t>Packt</a:t>
            </a:r>
            <a:r>
              <a:rPr lang="en-US" dirty="0"/>
              <a:t> Pub., 2017. 454.</a:t>
            </a:r>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14</a:t>
            </a:fld>
            <a:endParaRPr lang="en-US"/>
          </a:p>
        </p:txBody>
      </p:sp>
    </p:spTree>
    <p:extLst>
      <p:ext uri="{BB962C8B-B14F-4D97-AF65-F5344CB8AC3E}">
        <p14:creationId xmlns:p14="http://schemas.microsoft.com/office/powerpoint/2010/main" val="3844113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Best Practices." Mastering Active Directory: Automate Tasks by Leveraging PowerShell for Active Directory Domain Services 2016. Birmingham: </a:t>
            </a:r>
            <a:r>
              <a:rPr lang="en-US" dirty="0" err="1"/>
              <a:t>Packt</a:t>
            </a:r>
            <a:r>
              <a:rPr lang="en-US" dirty="0"/>
              <a:t> Pub., 2017. 454.</a:t>
            </a:r>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15</a:t>
            </a:fld>
            <a:endParaRPr lang="en-US"/>
          </a:p>
        </p:txBody>
      </p:sp>
    </p:spTree>
    <p:extLst>
      <p:ext uri="{BB962C8B-B14F-4D97-AF65-F5344CB8AC3E}">
        <p14:creationId xmlns:p14="http://schemas.microsoft.com/office/powerpoint/2010/main" val="1604474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Best Practices." Mastering Active Directory: Automate Tasks by Leveraging PowerShell for Active Directory Domain Services 2016. Birmingham: </a:t>
            </a:r>
            <a:r>
              <a:rPr lang="en-US" dirty="0" err="1"/>
              <a:t>Packt</a:t>
            </a:r>
            <a:r>
              <a:rPr lang="en-US" dirty="0"/>
              <a:t> Pub., 2017. 455.</a:t>
            </a:r>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16</a:t>
            </a:fld>
            <a:endParaRPr lang="en-US"/>
          </a:p>
        </p:txBody>
      </p:sp>
    </p:spTree>
    <p:extLst>
      <p:ext uri="{BB962C8B-B14F-4D97-AF65-F5344CB8AC3E}">
        <p14:creationId xmlns:p14="http://schemas.microsoft.com/office/powerpoint/2010/main" val="3592490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a:xfrm>
            <a:off x="381000" y="2800837"/>
            <a:ext cx="6324600" cy="182880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Group Policy Filtering, Processing and best practices </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fontScale="92500" lnSpcReduction="10000"/>
          </a:bodyPr>
          <a:lstStyle/>
          <a:p>
            <a:r>
              <a:rPr lang="en-US" dirty="0"/>
              <a:t>Group Policy settings are applied ruing the boot-up process and the user logon process. After that, settings are refreshed every 90 minutes by default.</a:t>
            </a:r>
          </a:p>
          <a:p>
            <a:endParaRPr lang="en-US" dirty="0"/>
          </a:p>
          <a:p>
            <a:r>
              <a:rPr lang="en-US" dirty="0"/>
              <a:t>Once Group Policy setting is applied, its values cannot changed easily. It is required to push new values via Group Policy, otherwise even if it’s changed, it will be overwritten in the next policy refresh cycle.</a:t>
            </a:r>
          </a:p>
          <a:p>
            <a:endParaRPr lang="en-US" dirty="0"/>
          </a:p>
          <a:p>
            <a:r>
              <a:rPr lang="en-US" dirty="0"/>
              <a:t>Group Policy preferences on the other hand are not enforced, they allow uses to alter them if required. This allows us to configure applications that are not Group Policy aware.</a:t>
            </a:r>
          </a:p>
          <a:p>
            <a:endParaRPr lang="en-US" dirty="0"/>
          </a:p>
          <a:p>
            <a:r>
              <a:rPr lang="en-US" dirty="0"/>
              <a:t>Group Policy preferences are also divided into Computer Configuration as well as User Configuration.</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Preferences</a:t>
            </a:r>
          </a:p>
        </p:txBody>
      </p:sp>
    </p:spTree>
    <p:extLst>
      <p:ext uri="{BB962C8B-B14F-4D97-AF65-F5344CB8AC3E}">
        <p14:creationId xmlns:p14="http://schemas.microsoft.com/office/powerpoint/2010/main" val="2893349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Group Policy mainly has two configurations. One is targeted at Computer Settings and another one is targeted at User Configuration. When we apply User Configuration to a user located in the Organization Unit, it doesn’t matter which computer they log in to; their policy settings will follow them. </a:t>
            </a:r>
          </a:p>
          <a:p>
            <a:r>
              <a:rPr lang="en-US" dirty="0"/>
              <a:t>There are cases where Group Policies needs to apply User Policy Settings based on the computer that the user logs into. For example :</a:t>
            </a:r>
          </a:p>
          <a:p>
            <a:pPr lvl="1"/>
            <a:r>
              <a:rPr lang="en-US" dirty="0"/>
              <a:t>Remote Desktop Services (RDS)</a:t>
            </a:r>
          </a:p>
          <a:p>
            <a:pPr lvl="1"/>
            <a:r>
              <a:rPr lang="en-US" dirty="0"/>
              <a:t>Applications such as Citrix </a:t>
            </a:r>
            <a:r>
              <a:rPr lang="en-US" dirty="0" err="1"/>
              <a:t>Xenapp</a:t>
            </a:r>
            <a:r>
              <a:rPr lang="en-US" dirty="0"/>
              <a:t>/Xen Desktop solutions.</a:t>
            </a:r>
          </a:p>
          <a:p>
            <a:r>
              <a:rPr lang="en-US" dirty="0"/>
              <a:t>These solutions are mostly open for login from remote networks. Therefor its security and operation requirements are different from computers in LAN.</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Loopback Processing</a:t>
            </a:r>
          </a:p>
        </p:txBody>
      </p:sp>
    </p:spTree>
    <p:extLst>
      <p:ext uri="{BB962C8B-B14F-4D97-AF65-F5344CB8AC3E}">
        <p14:creationId xmlns:p14="http://schemas.microsoft.com/office/powerpoint/2010/main" val="642273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Using Loopback Processing, we can force users to only have User Policy Settings that are linked to the Organizational Unit where computers are </a:t>
            </a:r>
            <a:r>
              <a:rPr lang="en-US" dirty="0" err="1"/>
              <a:t>localed</a:t>
            </a:r>
            <a:r>
              <a:rPr lang="en-US" dirty="0"/>
              <a:t>.</a:t>
            </a:r>
          </a:p>
          <a:p>
            <a:r>
              <a:rPr lang="en-US" dirty="0"/>
              <a:t>There are two modes of Loopback Processing:</a:t>
            </a:r>
          </a:p>
          <a:p>
            <a:pPr lvl="1"/>
            <a:r>
              <a:rPr lang="en-US" dirty="0"/>
              <a:t>Replace Mode: In the replace mode, user settings attached to the user from the original Organizational Unit will be replaced by the user settings attached to the destination Organizational Unit. Lets say a User logs into another station that they are designated to, that users settings will follow him where ever he logs into. For example, an administrator can log into any computer and have Administrative rights.</a:t>
            </a:r>
          </a:p>
          <a:p>
            <a:pPr lvl="1"/>
            <a:r>
              <a:rPr lang="en-US" dirty="0"/>
              <a:t>Merge Mode: In merge mode, the settings applied will be from the original policy where user belongs, and then the station policies will be applied. If there are any conflicting settings, the User Policies will be delegated first.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Loopback Processing</a:t>
            </a:r>
          </a:p>
        </p:txBody>
      </p:sp>
    </p:spTree>
    <p:extLst>
      <p:ext uri="{BB962C8B-B14F-4D97-AF65-F5344CB8AC3E}">
        <p14:creationId xmlns:p14="http://schemas.microsoft.com/office/powerpoint/2010/main" val="1889481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In Active Directory environment, Group Policy related issues are the most painful and time consuming tasks as there are so many things that can go wrong.  Therefor, here are some tips for good Group Policy design.</a:t>
            </a:r>
          </a:p>
          <a:p>
            <a:pPr lvl="1"/>
            <a:r>
              <a:rPr lang="en-US" b="1" dirty="0"/>
              <a:t>Identify the best place to link the Group Policy: </a:t>
            </a:r>
            <a:r>
              <a:rPr lang="en-US" dirty="0"/>
              <a:t>Group Policies can be linked to the site, domain or organizational unit. It is important to understand the best place in the hierarchy to publish each Group Policy setting. This will prevent repetition and Group Policy conflicts. As an example of this, the password complexity settings are common for all the objects under the domain, therefor it should be define at domain root level, instead of the organizational unit.</a:t>
            </a:r>
          </a:p>
          <a:p>
            <a:pPr lvl="1"/>
            <a:r>
              <a:rPr lang="en-US" b="1" dirty="0"/>
              <a:t>Standardize settings:</a:t>
            </a:r>
            <a:r>
              <a:rPr lang="en-US" dirty="0"/>
              <a:t> Todays infrastructure requirements are complex. Each business unit has its own operation and security requirements to address Group Policies. Always try to reduce the number of Group Policies that will be used in the system as when the number of Group Policies increases, it also increases the time to process during the login process.</a:t>
            </a:r>
          </a:p>
          <a:p>
            <a:pPr lvl="1"/>
            <a:endParaRPr lang="en-US" b="1" dirty="0"/>
          </a:p>
          <a:p>
            <a:pPr lvl="1"/>
            <a:endParaRPr lang="en-US" dirty="0"/>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Best Practices</a:t>
            </a:r>
          </a:p>
        </p:txBody>
      </p:sp>
      <p:sp>
        <p:nvSpPr>
          <p:cNvPr id="4" name="Title 2">
            <a:extLst>
              <a:ext uri="{FF2B5EF4-FFF2-40B4-BE49-F238E27FC236}">
                <a16:creationId xmlns:a16="http://schemas.microsoft.com/office/drawing/2014/main" id="{A6C34641-625C-45AE-8256-1C4C8C3EBC83}"/>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3477840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lnSpcReduction="10000"/>
          </a:bodyPr>
          <a:lstStyle/>
          <a:p>
            <a:pPr lvl="1"/>
            <a:r>
              <a:rPr lang="en-US" b="1" dirty="0"/>
              <a:t>Use of meaningful names:</a:t>
            </a:r>
            <a:r>
              <a:rPr lang="en-US" dirty="0"/>
              <a:t>  Just like any other computer science related solution, the most important aspect of such complex tasks is the documentation. It is always a good practice to document, and comment everything in the Active Directory infrastructure to improve maintainability and troubleshooting.</a:t>
            </a:r>
          </a:p>
          <a:p>
            <a:pPr lvl="1"/>
            <a:r>
              <a:rPr lang="en-US" b="1" dirty="0"/>
              <a:t>Avoid mixing user settings and computer settings:</a:t>
            </a:r>
            <a:r>
              <a:rPr lang="en-US" dirty="0"/>
              <a:t> Group Policy has two main configuration sets that will apply to users and/or computers. It is always a good practice to try to avoid mixing these settings under the same Group Policy. This will make the organizing of policies much more simpler and easier to use.</a:t>
            </a:r>
          </a:p>
          <a:p>
            <a:pPr lvl="1"/>
            <a:r>
              <a:rPr lang="en-US" b="1" dirty="0"/>
              <a:t>Use Group Policy enforcing and block inheritance appropriately:  </a:t>
            </a:r>
            <a:r>
              <a:rPr lang="en-US" dirty="0"/>
              <a:t>These features are a great way to managed the default Group Policy inheritance, but it can prevent users/system from having Group Policies applied since, the most policy settings comes from the domain level, and other parent levels of the Organizational Unit.</a:t>
            </a:r>
            <a:endParaRPr lang="en-US" b="1" dirty="0"/>
          </a:p>
          <a:p>
            <a:pPr lvl="1"/>
            <a:endParaRPr lang="en-US" dirty="0"/>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Best Practices</a:t>
            </a:r>
          </a:p>
        </p:txBody>
      </p:sp>
      <p:sp>
        <p:nvSpPr>
          <p:cNvPr id="5" name="Title 2">
            <a:extLst>
              <a:ext uri="{FF2B5EF4-FFF2-40B4-BE49-F238E27FC236}">
                <a16:creationId xmlns:a16="http://schemas.microsoft.com/office/drawing/2014/main" id="{FD0FA320-B2C8-453E-94E4-2F552C56B0E1}"/>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771809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pPr lvl="1"/>
            <a:r>
              <a:rPr lang="en-US" b="1" dirty="0"/>
              <a:t>Do not edit default policies:</a:t>
            </a:r>
            <a:r>
              <a:rPr lang="en-US" dirty="0"/>
              <a:t> It is highly recommended to not edit the default policies because it is always a great place to fall back if something goes wrong with minimal effect. They also can be used as a reference to troubleshoot inheritance issues and replication issues.</a:t>
            </a:r>
          </a:p>
          <a:p>
            <a:pPr lvl="1"/>
            <a:r>
              <a:rPr lang="en-US" b="1" dirty="0"/>
              <a:t>Be careful when using loopback processing: </a:t>
            </a:r>
            <a:r>
              <a:rPr lang="en-US" dirty="0"/>
              <a:t>Lots of issues related to loopback processing are due to lack of knowledge, especially when using replace and merge modes. It is recommended to create a separate Group Policy and name it appropriately so that IT’s understands it well when it comes to troubleshooting. It is also mostly recommended to only use replace mode when necessary. Try to avoid using merge mode as much as possible due to it can create a lot of gaps and hassles with combined Group Policies and their conflicted settings.</a:t>
            </a:r>
            <a:endParaRPr lang="en-US" b="1" dirty="0"/>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Best Practices</a:t>
            </a:r>
          </a:p>
        </p:txBody>
      </p:sp>
      <p:sp>
        <p:nvSpPr>
          <p:cNvPr id="4" name="Title 2">
            <a:extLst>
              <a:ext uri="{FF2B5EF4-FFF2-40B4-BE49-F238E27FC236}">
                <a16:creationId xmlns:a16="http://schemas.microsoft.com/office/drawing/2014/main" id="{1AA2E7A6-129B-473E-889F-896B5C0111EE}"/>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660873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pPr lvl="1"/>
            <a:r>
              <a:rPr lang="en-US" b="1" dirty="0"/>
              <a:t>Win or lose:</a:t>
            </a:r>
            <a:r>
              <a:rPr lang="en-US" dirty="0"/>
              <a:t> We addressed how policies act between each other when they conflict. In theory, if the infrastructure is set up correctly, we should not have any conflicts at all. Therefore in the design stage of the Active Directory infrastructure, we should use filtering, inheritance and inheritance blocking frequently to prevent conflicts between policies.</a:t>
            </a:r>
          </a:p>
          <a:p>
            <a:pPr lvl="1"/>
            <a:r>
              <a:rPr lang="en-US" b="1" dirty="0"/>
              <a:t>Housekeeping:</a:t>
            </a:r>
            <a:r>
              <a:rPr lang="en-US" dirty="0"/>
              <a:t> As discussed thru ought the previous chapters, it is always important to review the policies periodically and remove the policies that are not being used. Always perform audits on the </a:t>
            </a:r>
            <a:r>
              <a:rPr lang="en-US" dirty="0" err="1"/>
              <a:t>hierchy</a:t>
            </a:r>
            <a:r>
              <a:rPr lang="en-US" dirty="0"/>
              <a:t> and makes sure that the order is maintained and the objects are getting the expected group policies applied to them. </a:t>
            </a:r>
            <a:endParaRPr lang="en-US" b="1" dirty="0"/>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Best Practices</a:t>
            </a:r>
          </a:p>
        </p:txBody>
      </p:sp>
      <p:sp>
        <p:nvSpPr>
          <p:cNvPr id="4" name="Title 2">
            <a:extLst>
              <a:ext uri="{FF2B5EF4-FFF2-40B4-BE49-F238E27FC236}">
                <a16:creationId xmlns:a16="http://schemas.microsoft.com/office/drawing/2014/main" id="{75DA0A23-1831-4F0C-981D-8BADE67867E8}"/>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1361039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Mastering Active Directory: Automate Tasks by Leveraging PowerShell for Active Directory Domain Services 2016. Birmingham: </a:t>
            </a:r>
            <a:r>
              <a:rPr lang="en-US" dirty="0" err="1"/>
              <a:t>Packt</a:t>
            </a:r>
            <a:r>
              <a:rPr lang="en-US" dirty="0"/>
              <a:t> Pub. 2017.</a:t>
            </a:r>
          </a:p>
          <a:p>
            <a:r>
              <a:rPr lang="en-US" dirty="0"/>
              <a:t>Microsoft. "Group Policy API." </a:t>
            </a:r>
            <a:r>
              <a:rPr lang="en-US" i="1" dirty="0"/>
              <a:t>Group Policy API (Windows)</a:t>
            </a:r>
            <a:r>
              <a:rPr lang="en-US" dirty="0"/>
              <a:t>. </a:t>
            </a:r>
            <a:r>
              <a:rPr lang="en-US" dirty="0" err="1"/>
              <a:t>N.p</a:t>
            </a:r>
            <a:r>
              <a:rPr lang="en-US" dirty="0"/>
              <a:t>., 17 July 2016. Web. 11 Apr. 2018. &lt;https://msdn.microsoft.com/en-us/library/aa374177(v=vs.85).aspx&gt;.</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Have a basic understanding of filtering of group policies and the scope of which we can focus on while using group policy filtering.</a:t>
            </a:r>
          </a:p>
          <a:p>
            <a:r>
              <a:rPr lang="en-US" dirty="0"/>
              <a:t>Understand what Group Policy Preferences are and how they differ from Group Policy Settings.</a:t>
            </a:r>
          </a:p>
          <a:p>
            <a:r>
              <a:rPr lang="en-US" dirty="0"/>
              <a:t>Understand what loopback processing is.</a:t>
            </a:r>
          </a:p>
          <a:p>
            <a:r>
              <a:rPr lang="en-US" dirty="0"/>
              <a:t>Know some of the main practices when approaching the Group Policies.</a:t>
            </a:r>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normAutofit/>
          </a:bodyPr>
          <a:lstStyle/>
          <a:p>
            <a:r>
              <a:rPr lang="en-US" dirty="0"/>
              <a:t>Previously we discussed the implementation of group policies to specific sites, domains and organizational units using the LSDOU structure.</a:t>
            </a:r>
          </a:p>
          <a:p>
            <a:r>
              <a:rPr lang="en-US" dirty="0"/>
              <a:t>We can go beyond that and map the Policies to specific objects under these levels. Since the security, system or application settings are not always the same for each object. We call this method Group Policy Filtering.</a:t>
            </a:r>
          </a:p>
          <a:p>
            <a:r>
              <a:rPr lang="en-US" dirty="0"/>
              <a:t>Group Policy filter is simply the process of creating a new Group Policy Object (GPO) and linking it between the Organizational Unit.</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Filtering</a:t>
            </a:r>
          </a:p>
        </p:txBody>
      </p:sp>
    </p:spTree>
    <p:extLst>
      <p:ext uri="{BB962C8B-B14F-4D97-AF65-F5344CB8AC3E}">
        <p14:creationId xmlns:p14="http://schemas.microsoft.com/office/powerpoint/2010/main" val="88281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fontScale="92500" lnSpcReduction="20000"/>
          </a:bodyPr>
          <a:lstStyle/>
          <a:p>
            <a:r>
              <a:rPr lang="en-US" dirty="0"/>
              <a:t>By using the GPO’s we can narrow down the capabilities of the objects or users within our Organizational unit. We can either give them the benefits of the system or restrict their access. </a:t>
            </a:r>
          </a:p>
          <a:p>
            <a:r>
              <a:rPr lang="en-US" dirty="0"/>
              <a:t>The most common of use of filtering is perhaps locking down the functionality for users under a certain Organizational unit which is called Security Settings.</a:t>
            </a:r>
          </a:p>
          <a:p>
            <a:r>
              <a:rPr lang="en-US" dirty="0"/>
              <a:t>We can look at an example of Disabling the Task Manager feature. </a:t>
            </a:r>
          </a:p>
          <a:p>
            <a:pPr lvl="1"/>
            <a:r>
              <a:rPr lang="en-US" dirty="0"/>
              <a:t>Lets say we have a infrastructure with many employees, and some employees belong to a certain Organizational Units, but if we don’t trust those employees, we want to limit their functionality of using the Task Manager. To do this, we can simply create a new Group Policy Object and within it, we can enable the policy “Remove Task manager”. Once that is done, then we can simply link the Organizational Unit, or single Users from our infrastructure to that GPO. </a:t>
            </a:r>
          </a:p>
          <a:p>
            <a:r>
              <a:rPr lang="en-US" dirty="0"/>
              <a:t>There are many other uses of GPO’s, they range from anywhere of allowing Users/Objects to access certain folders, Control Panels, Running or Executing the executable files and so on.</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Filtering</a:t>
            </a:r>
          </a:p>
        </p:txBody>
      </p:sp>
    </p:spTree>
    <p:extLst>
      <p:ext uri="{BB962C8B-B14F-4D97-AF65-F5344CB8AC3E}">
        <p14:creationId xmlns:p14="http://schemas.microsoft.com/office/powerpoint/2010/main" val="4217067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Same way we can enable/disable functionalities to specific users, we can also do this to the workstations or computers in our infrastructure.</a:t>
            </a:r>
          </a:p>
          <a:p>
            <a:r>
              <a:rPr lang="en-US" dirty="0"/>
              <a:t>Windows Management Instrumentation (WMI) is the method of targeting specific objects within the infrastructure by using their attribute values. As an example, we can target specific computers under the infrastructure by targeting their operating system versions( 32 Bit/ 64 Bit).</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Filtering</a:t>
            </a:r>
          </a:p>
        </p:txBody>
      </p:sp>
    </p:spTree>
    <p:extLst>
      <p:ext uri="{BB962C8B-B14F-4D97-AF65-F5344CB8AC3E}">
        <p14:creationId xmlns:p14="http://schemas.microsoft.com/office/powerpoint/2010/main" val="3363148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lnSpcReduction="10000"/>
          </a:bodyPr>
          <a:lstStyle/>
          <a:p>
            <a:r>
              <a:rPr lang="en-US" dirty="0"/>
              <a:t>So far we have covered three ways of filtering options, LSDOU, WMI and Security Settings. The order that these follow are:</a:t>
            </a:r>
          </a:p>
          <a:p>
            <a:pPr lvl="1"/>
            <a:r>
              <a:rPr lang="en-US" dirty="0"/>
              <a:t>LSDOU – The first filtering option will be based on the order in which policies are placed in the domain structure.</a:t>
            </a:r>
          </a:p>
          <a:p>
            <a:pPr lvl="1"/>
            <a:r>
              <a:rPr lang="en-US" dirty="0"/>
              <a:t>WMI filters – Once WMI filters are executed by the system, it will either apply and go to the next step or void the Group Policy.</a:t>
            </a:r>
          </a:p>
          <a:p>
            <a:pPr lvl="1"/>
            <a:r>
              <a:rPr lang="en-US" dirty="0"/>
              <a:t>Security Settings filter- The last step, it will look into security filtering and check whether the given security criteria have been met. If they are met, it will process the Group Policy.</a:t>
            </a:r>
          </a:p>
          <a:p>
            <a:r>
              <a:rPr lang="en-US" dirty="0"/>
              <a:t>Another thing to mention, The WMI filters can be tied up together with Security Setting Filter. This means that we can set up an GPO for a specific object, and if that object is in use, we can add on the Security Settings which are for a specific User of the domain. Or else, we can apply the Security Settings either way if the WMI is applied or not.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Filtering</a:t>
            </a:r>
          </a:p>
        </p:txBody>
      </p:sp>
    </p:spTree>
    <p:extLst>
      <p:ext uri="{BB962C8B-B14F-4D97-AF65-F5344CB8AC3E}">
        <p14:creationId xmlns:p14="http://schemas.microsoft.com/office/powerpoint/2010/main" val="2122117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Group Policy preferences were first introduced with Windows 2008 to publish administrative preference settings to Windows Desktop operating systems and server operating systems. These preference settings can apply only to domain-join computers. </a:t>
            </a:r>
          </a:p>
          <a:p>
            <a:endParaRPr lang="en-US" dirty="0"/>
          </a:p>
          <a:p>
            <a:r>
              <a:rPr lang="en-US" dirty="0"/>
              <a:t>Group Policy preferences provide a granular-level targeting and also provide easy management via GUI. </a:t>
            </a:r>
          </a:p>
          <a:p>
            <a:pPr marL="45720" indent="0">
              <a:buNone/>
            </a:pPr>
            <a:endParaRPr lang="en-US" dirty="0"/>
          </a:p>
          <a:p>
            <a:r>
              <a:rPr lang="en-US" dirty="0"/>
              <a:t>They are used to replaced many Group Policy settings that requires registry edits or complex logon scripts.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Preferences</a:t>
            </a:r>
          </a:p>
        </p:txBody>
      </p:sp>
    </p:spTree>
    <p:extLst>
      <p:ext uri="{BB962C8B-B14F-4D97-AF65-F5344CB8AC3E}">
        <p14:creationId xmlns:p14="http://schemas.microsoft.com/office/powerpoint/2010/main" val="3078920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1054394"/>
          </a:xfrm>
        </p:spPr>
        <p:txBody>
          <a:bodyPr>
            <a:normAutofit/>
          </a:bodyPr>
          <a:lstStyle/>
          <a:p>
            <a:r>
              <a:rPr lang="en-US" dirty="0"/>
              <a:t>Group Policy preferences are capable of adding/updating/removing settings such as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Preferences</a:t>
            </a:r>
          </a:p>
        </p:txBody>
      </p:sp>
      <p:sp>
        <p:nvSpPr>
          <p:cNvPr id="5" name="Content Placeholder 1">
            <a:extLst>
              <a:ext uri="{FF2B5EF4-FFF2-40B4-BE49-F238E27FC236}">
                <a16:creationId xmlns:a16="http://schemas.microsoft.com/office/drawing/2014/main" id="{43C37E72-DF36-49A0-A440-1F721D2C0B96}"/>
              </a:ext>
            </a:extLst>
          </p:cNvPr>
          <p:cNvSpPr txBox="1">
            <a:spLocks/>
          </p:cNvSpPr>
          <p:nvPr/>
        </p:nvSpPr>
        <p:spPr>
          <a:xfrm>
            <a:off x="481885" y="2575775"/>
            <a:ext cx="8407892" cy="3926378"/>
          </a:xfrm>
          <a:prstGeom prst="rect">
            <a:avLst/>
          </a:prstGeom>
        </p:spPr>
        <p:txBody>
          <a:bodyPr vert="horz" lIns="91440" tIns="45720" rIns="91440" bIns="45720" numCol="2" rtlCol="0">
            <a:normAutofit lnSpcReduction="10000"/>
          </a:bodyPr>
          <a:lstStyle>
            <a:lvl1pPr marL="274320" indent="-228600" algn="l" defTabSz="914400" rtl="0" eaLnBrk="1" latinLnBrk="0" hangingPunct="1">
              <a:spcBef>
                <a:spcPct val="20000"/>
              </a:spcBef>
              <a:spcAft>
                <a:spcPts val="600"/>
              </a:spcAft>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spcAft>
                <a:spcPts val="600"/>
              </a:spcAft>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spcAft>
                <a:spcPts val="600"/>
              </a:spcAft>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spcAft>
                <a:spcPts val="600"/>
              </a:spcAft>
              <a:buClr>
                <a:schemeClr val="accent4"/>
              </a:buClr>
              <a:buFont typeface="Wingdings" pitchFamily="2" charset="2"/>
              <a:buChar char="§"/>
              <a:defRPr sz="1400" kern="1200">
                <a:solidFill>
                  <a:schemeClr val="tx1"/>
                </a:solidFill>
                <a:latin typeface="+mn-lt"/>
                <a:ea typeface="+mn-ea"/>
                <a:cs typeface="+mn-cs"/>
              </a:defRPr>
            </a:lvl4pPr>
            <a:lvl5pPr marL="1280160" indent="-182880" algn="l" defTabSz="914400" rtl="0" eaLnBrk="1" latinLnBrk="0" hangingPunct="1">
              <a:spcBef>
                <a:spcPct val="20000"/>
              </a:spcBef>
              <a:spcAft>
                <a:spcPts val="600"/>
              </a:spcAft>
              <a:buClr>
                <a:schemeClr val="accent6"/>
              </a:buClr>
              <a:buFont typeface="Wingdings" pitchFamily="2" charset="2"/>
              <a:buChar char="§"/>
              <a:defRPr sz="1300" kern="1200" spc="10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lvl="1"/>
            <a:r>
              <a:rPr lang="en-US" dirty="0"/>
              <a:t>Drive maps</a:t>
            </a:r>
          </a:p>
          <a:p>
            <a:pPr marL="365760" lvl="1" indent="0">
              <a:buNone/>
            </a:pPr>
            <a:endParaRPr lang="en-US" dirty="0"/>
          </a:p>
          <a:p>
            <a:pPr lvl="1"/>
            <a:r>
              <a:rPr lang="en-US" dirty="0"/>
              <a:t>Internet Explorer settings</a:t>
            </a:r>
          </a:p>
          <a:p>
            <a:pPr marL="365760" lvl="1" indent="0">
              <a:buNone/>
            </a:pPr>
            <a:endParaRPr lang="en-US" dirty="0"/>
          </a:p>
          <a:p>
            <a:pPr lvl="1"/>
            <a:r>
              <a:rPr lang="en-US" dirty="0"/>
              <a:t>Registry entries</a:t>
            </a:r>
          </a:p>
          <a:p>
            <a:pPr marL="365760" lvl="1" indent="0">
              <a:buNone/>
            </a:pPr>
            <a:endParaRPr lang="en-US" dirty="0"/>
          </a:p>
          <a:p>
            <a:pPr lvl="1"/>
            <a:r>
              <a:rPr lang="en-US" dirty="0"/>
              <a:t>Printers deployment</a:t>
            </a:r>
          </a:p>
          <a:p>
            <a:pPr marL="365760" lvl="1" indent="0">
              <a:buNone/>
            </a:pPr>
            <a:endParaRPr lang="en-US" dirty="0"/>
          </a:p>
          <a:p>
            <a:pPr lvl="1"/>
            <a:r>
              <a:rPr lang="en-US" dirty="0"/>
              <a:t>Start menu items</a:t>
            </a:r>
          </a:p>
          <a:p>
            <a:pPr marL="365760" lvl="1" indent="0">
              <a:buNone/>
            </a:pPr>
            <a:endParaRPr lang="en-US" dirty="0"/>
          </a:p>
          <a:p>
            <a:pPr lvl="1"/>
            <a:r>
              <a:rPr lang="en-US" dirty="0"/>
              <a:t>Power Management</a:t>
            </a:r>
          </a:p>
          <a:p>
            <a:pPr marL="365760" lvl="1" indent="0">
              <a:buNone/>
            </a:pPr>
            <a:endParaRPr lang="en-US" dirty="0"/>
          </a:p>
          <a:p>
            <a:pPr lvl="1"/>
            <a:r>
              <a:rPr lang="en-US" dirty="0"/>
              <a:t>Local users and groups</a:t>
            </a:r>
          </a:p>
          <a:p>
            <a:pPr lvl="1"/>
            <a:endParaRPr lang="en-US" dirty="0"/>
          </a:p>
          <a:p>
            <a:pPr lvl="1"/>
            <a:r>
              <a:rPr lang="en-US" dirty="0"/>
              <a:t>File replication</a:t>
            </a:r>
          </a:p>
          <a:p>
            <a:pPr lvl="1"/>
            <a:endParaRPr lang="en-US" dirty="0"/>
          </a:p>
          <a:p>
            <a:pPr lvl="1"/>
            <a:r>
              <a:rPr lang="en-US" dirty="0"/>
              <a:t>Managing VPN connections</a:t>
            </a:r>
          </a:p>
          <a:p>
            <a:pPr marL="365760" lvl="1" indent="0">
              <a:buNone/>
            </a:pPr>
            <a:endParaRPr lang="en-US" dirty="0"/>
          </a:p>
          <a:p>
            <a:pPr lvl="1"/>
            <a:r>
              <a:rPr lang="en-US" dirty="0"/>
              <a:t>Scheduled tasks</a:t>
            </a:r>
          </a:p>
        </p:txBody>
      </p:sp>
    </p:spTree>
    <p:extLst>
      <p:ext uri="{BB962C8B-B14F-4D97-AF65-F5344CB8AC3E}">
        <p14:creationId xmlns:p14="http://schemas.microsoft.com/office/powerpoint/2010/main" val="125802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Group Policy settings and Group Policy preferences are processed in two different ways.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Preferences</a:t>
            </a:r>
          </a:p>
        </p:txBody>
      </p:sp>
      <p:pic>
        <p:nvPicPr>
          <p:cNvPr id="4" name="Picture 3">
            <a:extLst>
              <a:ext uri="{FF2B5EF4-FFF2-40B4-BE49-F238E27FC236}">
                <a16:creationId xmlns:a16="http://schemas.microsoft.com/office/drawing/2014/main" id="{BEBA7B78-EB14-46EB-ACC7-144C7A608BA0}"/>
              </a:ext>
            </a:extLst>
          </p:cNvPr>
          <p:cNvPicPr>
            <a:picLocks noChangeAspect="1"/>
          </p:cNvPicPr>
          <p:nvPr/>
        </p:nvPicPr>
        <p:blipFill>
          <a:blip r:embed="rId2"/>
          <a:stretch>
            <a:fillRect/>
          </a:stretch>
        </p:blipFill>
        <p:spPr>
          <a:xfrm>
            <a:off x="579683" y="2381987"/>
            <a:ext cx="8010525" cy="4257675"/>
          </a:xfrm>
          <a:prstGeom prst="rect">
            <a:avLst/>
          </a:prstGeom>
        </p:spPr>
      </p:pic>
    </p:spTree>
    <p:extLst>
      <p:ext uri="{BB962C8B-B14F-4D97-AF65-F5344CB8AC3E}">
        <p14:creationId xmlns:p14="http://schemas.microsoft.com/office/powerpoint/2010/main" val="10193194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80144</TotalTime>
  <Words>1886</Words>
  <Application>Microsoft Office PowerPoint</Application>
  <PresentationFormat>On-screen Show (4:3)</PresentationFormat>
  <Paragraphs>110</Paragraphs>
  <Slides>17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 Narrow</vt:lpstr>
      <vt:lpstr>Calibri</vt:lpstr>
      <vt:lpstr>Franklin Gothic Medium</vt:lpstr>
      <vt:lpstr>Times</vt:lpstr>
      <vt:lpstr>Times New Roman</vt:lpstr>
      <vt:lpstr>Wingdings</vt:lpstr>
      <vt:lpstr>Wingdings 2</vt:lpstr>
      <vt:lpstr>Java Green</vt:lpstr>
      <vt:lpstr>Concepts of  Computing  Technologies   Directory and Access Management: Group Policy Filtering, Processing and best practices   </vt:lpstr>
      <vt:lpstr>Objectives</vt:lpstr>
      <vt:lpstr>Group Policy Filtering</vt:lpstr>
      <vt:lpstr>Group Policy Filtering</vt:lpstr>
      <vt:lpstr>Group Policy Filtering</vt:lpstr>
      <vt:lpstr>Group Policy Filtering</vt:lpstr>
      <vt:lpstr>Group Policy Preferences</vt:lpstr>
      <vt:lpstr>Group Policy Preferences</vt:lpstr>
      <vt:lpstr>Group Policy Preferences</vt:lpstr>
      <vt:lpstr>Group Policy Preferences</vt:lpstr>
      <vt:lpstr>Loopback Processing</vt:lpstr>
      <vt:lpstr>Loopback Processing</vt:lpstr>
      <vt:lpstr>Group Policy Best Practices</vt:lpstr>
      <vt:lpstr>Group Policy Best Practices</vt:lpstr>
      <vt:lpstr>Group Policy Best Practices</vt:lpstr>
      <vt:lpstr>Group Policy Best Practices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667</cp:revision>
  <dcterms:created xsi:type="dcterms:W3CDTF">2013-12-20T15:33:26Z</dcterms:created>
  <dcterms:modified xsi:type="dcterms:W3CDTF">2018-04-24T02:57:46Z</dcterms:modified>
</cp:coreProperties>
</file>