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7"/>
  </p:notesMasterIdLst>
  <p:sldIdLst>
    <p:sldId id="257" r:id="rId2"/>
    <p:sldId id="258" r:id="rId3"/>
    <p:sldId id="266" r:id="rId4"/>
    <p:sldId id="267" r:id="rId5"/>
    <p:sldId id="268" r:id="rId6"/>
    <p:sldId id="269" r:id="rId7"/>
    <p:sldId id="270" r:id="rId8"/>
    <p:sldId id="271" r:id="rId9"/>
    <p:sldId id="272" r:id="rId10"/>
    <p:sldId id="273" r:id="rId11"/>
    <p:sldId id="274" r:id="rId12"/>
    <p:sldId id="275" r:id="rId13"/>
    <p:sldId id="276" r:id="rId14"/>
    <p:sldId id="277"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4660"/>
  </p:normalViewPr>
  <p:slideViewPr>
    <p:cSldViewPr snapToGrid="0">
      <p:cViewPr varScale="1">
        <p:scale>
          <a:sx n="70" d="100"/>
          <a:sy n="70" d="100"/>
        </p:scale>
        <p:origin x="1404" y="4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1" i="0" u="none" strike="noStrike" kern="1200" dirty="0">
                <a:solidFill>
                  <a:schemeClr val="tx1"/>
                </a:solidFill>
                <a:effectLst/>
                <a:latin typeface="+mn-lt"/>
                <a:ea typeface="+mn-ea"/>
                <a:cs typeface="+mn-cs"/>
                <a:hlinkClick r:id="rId3"/>
              </a:rPr>
              <a:t>201820-CS99310 - ADV LEARN ASST SEMINAR COM SCI (Section 1)</a:t>
            </a:r>
            <a:r>
              <a:rPr lang="en-US" sz="1200" b="1" i="0" u="none" strike="noStrike" kern="1200" dirty="0">
                <a:solidFill>
                  <a:schemeClr val="tx1"/>
                </a:solidFill>
                <a:effectLst/>
                <a:latin typeface="+mn-lt"/>
                <a:ea typeface="+mn-ea"/>
                <a:cs typeface="+mn-cs"/>
              </a:rPr>
              <a:t> – Spring 2018</a:t>
            </a:r>
          </a:p>
          <a:p>
            <a:pPr eaLnBrk="1" hangingPunct="1"/>
            <a:r>
              <a:rPr lang="en-US" altLang="en-US" sz="1200" b="1" i="0" u="none" strike="noStrike" kern="1200" dirty="0">
                <a:solidFill>
                  <a:schemeClr val="tx1"/>
                </a:solidFill>
                <a:effectLst/>
                <a:latin typeface="+mn-lt"/>
                <a:ea typeface="+mn-ea"/>
                <a:cs typeface="+mn-cs"/>
              </a:rPr>
              <a:t>Mantas Pileckis</a:t>
            </a:r>
          </a:p>
          <a:p>
            <a:pPr eaLnBrk="1" hangingPunct="1"/>
            <a:r>
              <a:rPr lang="en-US" altLang="en-US" sz="1200" b="1" i="0" u="none" strike="noStrike" kern="1200">
                <a:solidFill>
                  <a:schemeClr val="tx1"/>
                </a:solidFill>
                <a:effectLst/>
                <a:latin typeface="+mn-lt"/>
                <a:ea typeface="+mn-ea"/>
                <a:cs typeface="+mn-cs"/>
              </a:rPr>
              <a:t>Email: pileckism7@students.rowan.edu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Processing." Mastering Active Directory: Automate Tasks by Leveraging PowerShell for Active Directory Domain Services 2016. Birmingham: </a:t>
            </a:r>
            <a:r>
              <a:rPr lang="en-US" dirty="0" err="1"/>
              <a:t>Packt</a:t>
            </a:r>
            <a:r>
              <a:rPr lang="en-US" dirty="0"/>
              <a:t> Pub., 2017. 418.</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4211048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Processing." Mastering Active Directory: Automate Tasks by Leveraging PowerShell for Active Directory Domain Services 2016. Birmingham: </a:t>
            </a:r>
            <a:r>
              <a:rPr lang="en-US" dirty="0" err="1"/>
              <a:t>Packt</a:t>
            </a:r>
            <a:r>
              <a:rPr lang="en-US" dirty="0"/>
              <a:t> Pub., 2017. 418.</a:t>
            </a:r>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3460486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Conflicts”. Mastering Active Directory: Automate Tasks by Leveraging PowerShell for Active Directory Domain Services 2016. Birmingham: </a:t>
            </a:r>
            <a:r>
              <a:rPr lang="en-US" dirty="0" err="1"/>
              <a:t>Packt</a:t>
            </a:r>
            <a:r>
              <a:rPr lang="en-US" dirty="0"/>
              <a:t> Pub., 2017. 424.</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12</a:t>
            </a:fld>
            <a:endParaRPr lang="en-US"/>
          </a:p>
        </p:txBody>
      </p:sp>
    </p:spTree>
    <p:extLst>
      <p:ext uri="{BB962C8B-B14F-4D97-AF65-F5344CB8AC3E}">
        <p14:creationId xmlns:p14="http://schemas.microsoft.com/office/powerpoint/2010/main" val="719820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“Group Policy Conflicts." Mastering Active Directory: Automate Tasks by Leveraging PowerShell for Active Directory Domain Services 2016. Birmingham: </a:t>
            </a:r>
            <a:r>
              <a:rPr lang="en-US" dirty="0" err="1"/>
              <a:t>Packt</a:t>
            </a:r>
            <a:r>
              <a:rPr lang="en-US" dirty="0"/>
              <a:t> Pub., 2017. </a:t>
            </a:r>
            <a:r>
              <a:rPr lang="en-US"/>
              <a:t>425.</a:t>
            </a: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14</a:t>
            </a:fld>
            <a:endParaRPr lang="en-US"/>
          </a:p>
        </p:txBody>
      </p:sp>
    </p:spTree>
    <p:extLst>
      <p:ext uri="{BB962C8B-B14F-4D97-AF65-F5344CB8AC3E}">
        <p14:creationId xmlns:p14="http://schemas.microsoft.com/office/powerpoint/2010/main" val="1610001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4/23/2018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4/23/2018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4/23/2018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4/23/2018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4/23/2018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4/23/2018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4/23/2018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4/23/2018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endParaRPr lang="en-US" dirty="0"/>
          </a:p>
        </p:txBody>
      </p:sp>
      <p:sp>
        <p:nvSpPr>
          <p:cNvPr id="3076" name="Rectangle 21"/>
          <p:cNvSpPr>
            <a:spLocks noGrp="1" noChangeArrowheads="1"/>
          </p:cNvSpPr>
          <p:nvPr>
            <p:ph type="title"/>
          </p:nvPr>
        </p:nvSpPr>
        <p:spPr>
          <a:xfrm>
            <a:off x="381000" y="2514600"/>
            <a:ext cx="6324600" cy="182880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br>
              <a:rPr lang="en-GB" altLang="en-US" dirty="0"/>
            </a:br>
            <a:r>
              <a:rPr lang="en-US" altLang="en-US" dirty="0"/>
              <a:t>Directory and Access Management:</a:t>
            </a:r>
            <a:br>
              <a:rPr lang="en-US" altLang="en-US" dirty="0"/>
            </a:br>
            <a:r>
              <a:rPr lang="en-US" altLang="en-US" dirty="0"/>
              <a:t>Processing, Inheritance and Conflicts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The default behavior of synchronous processing provides a faster logon time for users, but at the same time, some policy settings can take up to two log on cycles to apply the changes fully. This can have an impact on the systems security settings.</a:t>
            </a:r>
          </a:p>
          <a:p>
            <a:r>
              <a:rPr lang="en-US" dirty="0"/>
              <a:t>Therefore we have to examine carefully which processes have to run in synchronous and asynchronous modes prior of building the infrastructure. </a:t>
            </a:r>
          </a:p>
          <a:p>
            <a:pPr lvl="1"/>
            <a:r>
              <a:rPr lang="en-US" dirty="0"/>
              <a:t>Asynchronous mode is useful for when users are connecting to the network through a slow link, because elsewise it might take them an awful amount of time to get into the system. </a:t>
            </a:r>
          </a:p>
          <a:p>
            <a:pPr lvl="1"/>
            <a:r>
              <a:rPr lang="en-US" dirty="0"/>
              <a:t>If there is no specific reason, it is recommended by default that we use a synchronous mode when setting up the group policies and </a:t>
            </a:r>
            <a:r>
              <a:rPr lang="en-US"/>
              <a:t>their execution. </a:t>
            </a:r>
            <a:endParaRPr lang="en-US" dirty="0"/>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Foreground sub-modes cont.</a:t>
            </a:r>
          </a:p>
        </p:txBody>
      </p:sp>
    </p:spTree>
    <p:extLst>
      <p:ext uri="{BB962C8B-B14F-4D97-AF65-F5344CB8AC3E}">
        <p14:creationId xmlns:p14="http://schemas.microsoft.com/office/powerpoint/2010/main" val="400108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lnSpcReduction="10000"/>
          </a:bodyPr>
          <a:lstStyle/>
          <a:p>
            <a:r>
              <a:rPr lang="en-US" dirty="0"/>
              <a:t>The order of inheritance between</a:t>
            </a:r>
            <a:br>
              <a:rPr lang="en-US" dirty="0"/>
            </a:br>
            <a:r>
              <a:rPr lang="en-US" dirty="0"/>
              <a:t>Group Policies, follows the LSDOU </a:t>
            </a:r>
            <a:br>
              <a:rPr lang="en-US" dirty="0"/>
            </a:br>
            <a:r>
              <a:rPr lang="en-US" dirty="0"/>
              <a:t>model. Group Policies applied in </a:t>
            </a:r>
            <a:br>
              <a:rPr lang="en-US" dirty="0"/>
            </a:br>
            <a:r>
              <a:rPr lang="en-US" dirty="0"/>
              <a:t>the upper level are inherited by the</a:t>
            </a:r>
            <a:br>
              <a:rPr lang="en-US" dirty="0"/>
            </a:br>
            <a:r>
              <a:rPr lang="en-US" dirty="0"/>
              <a:t> lower level. </a:t>
            </a:r>
          </a:p>
          <a:p>
            <a:r>
              <a:rPr lang="en-US" dirty="0"/>
              <a:t>Group Policy inheritance can </a:t>
            </a:r>
            <a:br>
              <a:rPr lang="en-US" dirty="0"/>
            </a:br>
            <a:r>
              <a:rPr lang="en-US" dirty="0"/>
              <a:t>be blocked at any level, in the </a:t>
            </a:r>
            <a:br>
              <a:rPr lang="en-US" dirty="0"/>
            </a:br>
            <a:r>
              <a:rPr lang="en-US" dirty="0"/>
              <a:t>situations where inherited </a:t>
            </a:r>
            <a:br>
              <a:rPr lang="en-US" dirty="0"/>
            </a:br>
            <a:r>
              <a:rPr lang="en-US" dirty="0"/>
              <a:t>policies are not related or needed.</a:t>
            </a:r>
          </a:p>
          <a:p>
            <a:r>
              <a:rPr lang="en-US" dirty="0"/>
              <a:t>In the example, We can see that </a:t>
            </a:r>
            <a:br>
              <a:rPr lang="en-US" dirty="0"/>
            </a:br>
            <a:r>
              <a:rPr lang="en-US" dirty="0"/>
              <a:t>local policies are on the top which</a:t>
            </a:r>
            <a:br>
              <a:rPr lang="en-US" dirty="0"/>
            </a:br>
            <a:r>
              <a:rPr lang="en-US" dirty="0"/>
              <a:t>means that site, domain and OU</a:t>
            </a:r>
            <a:br>
              <a:rPr lang="en-US" dirty="0"/>
            </a:br>
            <a:r>
              <a:rPr lang="en-US" dirty="0"/>
              <a:t>levels inherits from it. That follows</a:t>
            </a:r>
            <a:br>
              <a:rPr lang="en-US" dirty="0"/>
            </a:br>
            <a:r>
              <a:rPr lang="en-US" dirty="0"/>
              <a:t>for the rest of them, domain and </a:t>
            </a:r>
            <a:br>
              <a:rPr lang="en-US" dirty="0"/>
            </a:br>
            <a:r>
              <a:rPr lang="en-US" dirty="0"/>
              <a:t>OU inherits from site and so on.</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Inheritance</a:t>
            </a:r>
          </a:p>
        </p:txBody>
      </p:sp>
      <p:pic>
        <p:nvPicPr>
          <p:cNvPr id="4" name="Picture 3">
            <a:extLst>
              <a:ext uri="{FF2B5EF4-FFF2-40B4-BE49-F238E27FC236}">
                <a16:creationId xmlns:a16="http://schemas.microsoft.com/office/drawing/2014/main" id="{5991F016-1882-4FCE-890D-EFACDBA680BA}"/>
              </a:ext>
            </a:extLst>
          </p:cNvPr>
          <p:cNvPicPr>
            <a:picLocks noChangeAspect="1"/>
          </p:cNvPicPr>
          <p:nvPr/>
        </p:nvPicPr>
        <p:blipFill>
          <a:blip r:embed="rId3"/>
          <a:stretch>
            <a:fillRect/>
          </a:stretch>
        </p:blipFill>
        <p:spPr>
          <a:xfrm>
            <a:off x="4584946" y="1719071"/>
            <a:ext cx="4256405" cy="4783082"/>
          </a:xfrm>
          <a:prstGeom prst="rect">
            <a:avLst/>
          </a:prstGeom>
        </p:spPr>
      </p:pic>
      <p:sp>
        <p:nvSpPr>
          <p:cNvPr id="5" name="Title 2">
            <a:extLst>
              <a:ext uri="{FF2B5EF4-FFF2-40B4-BE49-F238E27FC236}">
                <a16:creationId xmlns:a16="http://schemas.microsoft.com/office/drawing/2014/main" id="{F5678DC2-5FAD-4390-8457-3CAA2B340870}"/>
              </a:ext>
            </a:extLst>
          </p:cNvPr>
          <p:cNvSpPr txBox="1">
            <a:spLocks/>
          </p:cNvSpPr>
          <p:nvPr/>
        </p:nvSpPr>
        <p:spPr>
          <a:xfrm>
            <a:off x="7657745" y="6289919"/>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418</a:t>
            </a:r>
            <a:r>
              <a:rPr lang="en-US" sz="12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56322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With inheritance we might run into some Group Policy conflicts. These conflicts are resolved by LSDOU order and Group Policy inheritance.</a:t>
            </a:r>
          </a:p>
          <a:p>
            <a:pPr lvl="1"/>
            <a:r>
              <a:rPr lang="en-US" sz="1500" dirty="0"/>
              <a:t>In the example we can see that </a:t>
            </a:r>
            <a:br>
              <a:rPr lang="en-US" sz="1500" dirty="0"/>
            </a:br>
            <a:r>
              <a:rPr lang="en-US" sz="1500" dirty="0"/>
              <a:t>Root level defines Policy 01.</a:t>
            </a:r>
            <a:br>
              <a:rPr lang="en-US" sz="1500" dirty="0"/>
            </a:br>
            <a:r>
              <a:rPr lang="en-US" sz="1500" dirty="0"/>
              <a:t>Policy 01 is inherited by the rest</a:t>
            </a:r>
            <a:br>
              <a:rPr lang="en-US" sz="1500" dirty="0"/>
            </a:br>
            <a:r>
              <a:rPr lang="en-US" sz="1500" dirty="0"/>
              <a:t>of the structure. But if we look</a:t>
            </a:r>
            <a:br>
              <a:rPr lang="en-US" sz="1500" dirty="0"/>
            </a:br>
            <a:r>
              <a:rPr lang="en-US" sz="1500" dirty="0"/>
              <a:t>closely we can see that Policy 01</a:t>
            </a:r>
            <a:br>
              <a:rPr lang="en-US" sz="1500" dirty="0"/>
            </a:br>
            <a:r>
              <a:rPr lang="en-US" sz="1500" dirty="0"/>
              <a:t>does not define Windows Firewall</a:t>
            </a:r>
            <a:br>
              <a:rPr lang="en-US" sz="1500" dirty="0"/>
            </a:br>
            <a:r>
              <a:rPr lang="en-US" sz="1500" dirty="0"/>
              <a:t>settings (0). On the other hand,</a:t>
            </a:r>
            <a:br>
              <a:rPr lang="en-US" sz="1500" dirty="0"/>
            </a:br>
            <a:r>
              <a:rPr lang="en-US" sz="1500" dirty="0"/>
              <a:t>Policy 02 has a definition for </a:t>
            </a:r>
            <a:br>
              <a:rPr lang="en-US" sz="1500" dirty="0"/>
            </a:br>
            <a:r>
              <a:rPr lang="en-US" sz="1500" dirty="0"/>
              <a:t>Windows Firewall Settings (B).</a:t>
            </a:r>
            <a:br>
              <a:rPr lang="en-US" sz="1500" dirty="0"/>
            </a:br>
            <a:r>
              <a:rPr lang="en-US" sz="1500" dirty="0"/>
              <a:t>In this situation, the Sales Depart-</a:t>
            </a:r>
            <a:br>
              <a:rPr lang="en-US" sz="1500" dirty="0"/>
            </a:br>
            <a:r>
              <a:rPr lang="en-US" sz="1500" dirty="0" err="1"/>
              <a:t>ment</a:t>
            </a:r>
            <a:r>
              <a:rPr lang="en-US" sz="1500" dirty="0"/>
              <a:t> uses its own Policy for</a:t>
            </a:r>
            <a:br>
              <a:rPr lang="en-US" sz="1500" dirty="0"/>
            </a:br>
            <a:r>
              <a:rPr lang="en-US" sz="1500" dirty="0"/>
              <a:t>Windows Firewall Settings (B). </a:t>
            </a:r>
            <a:br>
              <a:rPr lang="en-US" sz="1500" dirty="0"/>
            </a:br>
            <a:r>
              <a:rPr lang="en-US" sz="1500" dirty="0"/>
              <a:t>Lastly, based on the LSDOU</a:t>
            </a:r>
            <a:br>
              <a:rPr lang="en-US" sz="1500" dirty="0"/>
            </a:br>
            <a:r>
              <a:rPr lang="en-US" sz="1500" dirty="0"/>
              <a:t>model the Users level will inherit</a:t>
            </a:r>
            <a:br>
              <a:rPr lang="en-US" sz="1500" dirty="0"/>
            </a:br>
            <a:r>
              <a:rPr lang="en-US" sz="1500" dirty="0"/>
              <a:t>Windows Firewall Settings Policy</a:t>
            </a:r>
            <a:br>
              <a:rPr lang="en-US" sz="1500" dirty="0"/>
            </a:br>
            <a:r>
              <a:rPr lang="en-US" sz="1500" dirty="0"/>
              <a:t>from Policy 02, unless Policy 03</a:t>
            </a:r>
            <a:br>
              <a:rPr lang="en-US" sz="1500" dirty="0"/>
            </a:br>
            <a:r>
              <a:rPr lang="en-US" sz="1500" dirty="0"/>
              <a:t>has its own definition for the field.</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Conflicts</a:t>
            </a:r>
          </a:p>
        </p:txBody>
      </p:sp>
      <p:pic>
        <p:nvPicPr>
          <p:cNvPr id="5" name="Picture 4">
            <a:extLst>
              <a:ext uri="{FF2B5EF4-FFF2-40B4-BE49-F238E27FC236}">
                <a16:creationId xmlns:a16="http://schemas.microsoft.com/office/drawing/2014/main" id="{8C4BB5AB-CB98-4ED4-8BDA-2FB428D16740}"/>
              </a:ext>
            </a:extLst>
          </p:cNvPr>
          <p:cNvPicPr>
            <a:picLocks noChangeAspect="1"/>
          </p:cNvPicPr>
          <p:nvPr/>
        </p:nvPicPr>
        <p:blipFill>
          <a:blip r:embed="rId3"/>
          <a:stretch>
            <a:fillRect/>
          </a:stretch>
        </p:blipFill>
        <p:spPr>
          <a:xfrm>
            <a:off x="3879501" y="2690007"/>
            <a:ext cx="5089695" cy="3685035"/>
          </a:xfrm>
          <a:prstGeom prst="rect">
            <a:avLst/>
          </a:prstGeom>
        </p:spPr>
      </p:pic>
      <p:sp>
        <p:nvSpPr>
          <p:cNvPr id="6" name="Title 2">
            <a:extLst>
              <a:ext uri="{FF2B5EF4-FFF2-40B4-BE49-F238E27FC236}">
                <a16:creationId xmlns:a16="http://schemas.microsoft.com/office/drawing/2014/main" id="{EBE96D0F-9C83-434D-AB18-556F0980AC55}"/>
              </a:ext>
            </a:extLst>
          </p:cNvPr>
          <p:cNvSpPr txBox="1">
            <a:spLocks/>
          </p:cNvSpPr>
          <p:nvPr/>
        </p:nvSpPr>
        <p:spPr>
          <a:xfrm>
            <a:off x="7785590" y="623064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424</a:t>
            </a:r>
            <a:r>
              <a:rPr lang="en-US" sz="12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21876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This type of conflict handling is defaulted by Active Directory. Although it is a default behavior, we don’t have to follow it. Microsoft allows us to change this default policy winning procedure by enforcing policies. </a:t>
            </a:r>
          </a:p>
          <a:p>
            <a:r>
              <a:rPr lang="en-US" dirty="0"/>
              <a:t>When Group Policy has been enforced, it will have the lowest precedence value regardless of where its been linked. </a:t>
            </a:r>
          </a:p>
          <a:p>
            <a:r>
              <a:rPr lang="en-US" dirty="0"/>
              <a:t>Using enforced policies we can also bypass the blocking of inheritance. If we block the inheritance in our structure, but we enforce the policy at one of the upper levels, it will be present with the lowest precedence.</a:t>
            </a:r>
          </a:p>
          <a:p>
            <a:r>
              <a:rPr lang="en-US" dirty="0"/>
              <a:t>If multiple policies are enforced, all of them will take the lowest precedence numbers in order.</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Conflicts cont.</a:t>
            </a:r>
          </a:p>
        </p:txBody>
      </p:sp>
    </p:spTree>
    <p:extLst>
      <p:ext uri="{BB962C8B-B14F-4D97-AF65-F5344CB8AC3E}">
        <p14:creationId xmlns:p14="http://schemas.microsoft.com/office/powerpoint/2010/main" val="188186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In the previous example we saw a default case of inheritance, now we are enforcing the top level policy on the lower levels.</a:t>
            </a:r>
          </a:p>
          <a:p>
            <a:pPr lvl="1"/>
            <a:r>
              <a:rPr lang="en-US" sz="1500" dirty="0"/>
              <a:t>Just as before, Root level</a:t>
            </a:r>
            <a:br>
              <a:rPr lang="en-US" sz="1500" dirty="0"/>
            </a:br>
            <a:r>
              <a:rPr lang="en-US" sz="1500" dirty="0"/>
              <a:t>is defined with under </a:t>
            </a:r>
            <a:br>
              <a:rPr lang="en-US" sz="1500" dirty="0"/>
            </a:br>
            <a:r>
              <a:rPr lang="en-US" sz="1500" dirty="0"/>
              <a:t>Policy 01, but this time we</a:t>
            </a:r>
            <a:br>
              <a:rPr lang="en-US" sz="1500" dirty="0"/>
            </a:br>
            <a:r>
              <a:rPr lang="en-US" sz="1500" dirty="0"/>
              <a:t>are forcing it thru ought the </a:t>
            </a:r>
            <a:br>
              <a:rPr lang="en-US" sz="1500" dirty="0"/>
            </a:br>
            <a:r>
              <a:rPr lang="en-US" sz="1500" dirty="0"/>
              <a:t>entire structure.</a:t>
            </a:r>
          </a:p>
          <a:p>
            <a:pPr lvl="1"/>
            <a:r>
              <a:rPr lang="en-US" sz="1500" dirty="0"/>
              <a:t>Therefor, any Policies that </a:t>
            </a:r>
            <a:br>
              <a:rPr lang="en-US" sz="1500" dirty="0"/>
            </a:br>
            <a:r>
              <a:rPr lang="en-US" sz="1500" dirty="0"/>
              <a:t>are defined within the root </a:t>
            </a:r>
            <a:br>
              <a:rPr lang="en-US" sz="1500" dirty="0"/>
            </a:br>
            <a:r>
              <a:rPr lang="en-US" sz="1500" dirty="0"/>
              <a:t>level will carry down the tree</a:t>
            </a:r>
            <a:br>
              <a:rPr lang="en-US" sz="1500" dirty="0"/>
            </a:br>
            <a:r>
              <a:rPr lang="en-US" sz="1500" dirty="0"/>
              <a:t>This behavior will take place</a:t>
            </a:r>
            <a:br>
              <a:rPr lang="en-US" sz="1500" dirty="0"/>
            </a:br>
            <a:r>
              <a:rPr lang="en-US" sz="1500" dirty="0"/>
              <a:t>as long as the Policy is </a:t>
            </a:r>
            <a:br>
              <a:rPr lang="en-US" sz="1500" dirty="0"/>
            </a:br>
            <a:r>
              <a:rPr lang="en-US" sz="1500" dirty="0"/>
              <a:t>defined, otherwise the</a:t>
            </a:r>
            <a:br>
              <a:rPr lang="en-US" sz="1500" dirty="0"/>
            </a:br>
            <a:r>
              <a:rPr lang="en-US" sz="1500" dirty="0"/>
              <a:t>default inheritance rules will</a:t>
            </a:r>
            <a:br>
              <a:rPr lang="en-US" sz="1500" dirty="0"/>
            </a:br>
            <a:r>
              <a:rPr lang="en-US" sz="1500" dirty="0"/>
              <a:t>follow as we can see with</a:t>
            </a:r>
            <a:br>
              <a:rPr lang="en-US" sz="1500" dirty="0"/>
            </a:br>
            <a:r>
              <a:rPr lang="en-US" sz="1500" dirty="0"/>
              <a:t>Windows Firewall Settings</a:t>
            </a:r>
            <a:br>
              <a:rPr lang="en-US" sz="1500" dirty="0"/>
            </a:br>
            <a:r>
              <a:rPr lang="en-US" sz="1500" dirty="0"/>
              <a:t>between Policy 02 and 03.</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Conflicts cont.</a:t>
            </a:r>
          </a:p>
        </p:txBody>
      </p:sp>
      <p:pic>
        <p:nvPicPr>
          <p:cNvPr id="5" name="Picture 4">
            <a:extLst>
              <a:ext uri="{FF2B5EF4-FFF2-40B4-BE49-F238E27FC236}">
                <a16:creationId xmlns:a16="http://schemas.microsoft.com/office/drawing/2014/main" id="{4283B138-5B1F-4B26-926B-71BC7984C90E}"/>
              </a:ext>
            </a:extLst>
          </p:cNvPr>
          <p:cNvPicPr>
            <a:picLocks noChangeAspect="1"/>
          </p:cNvPicPr>
          <p:nvPr/>
        </p:nvPicPr>
        <p:blipFill>
          <a:blip r:embed="rId3"/>
          <a:stretch>
            <a:fillRect/>
          </a:stretch>
        </p:blipFill>
        <p:spPr>
          <a:xfrm>
            <a:off x="3349655" y="2498501"/>
            <a:ext cx="5549646" cy="4003652"/>
          </a:xfrm>
          <a:prstGeom prst="rect">
            <a:avLst/>
          </a:prstGeom>
        </p:spPr>
      </p:pic>
      <p:sp>
        <p:nvSpPr>
          <p:cNvPr id="6" name="Title 2">
            <a:extLst>
              <a:ext uri="{FF2B5EF4-FFF2-40B4-BE49-F238E27FC236}">
                <a16:creationId xmlns:a16="http://schemas.microsoft.com/office/drawing/2014/main" id="{96B986BF-9B8C-48CB-B299-472AD3DE3A1F}"/>
              </a:ext>
            </a:extLst>
          </p:cNvPr>
          <p:cNvSpPr txBox="1">
            <a:spLocks/>
          </p:cNvSpPr>
          <p:nvPr/>
        </p:nvSpPr>
        <p:spPr>
          <a:xfrm>
            <a:off x="7785590" y="623064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425</a:t>
            </a:r>
            <a:r>
              <a:rPr lang="en-US" sz="12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4402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2017.</a:t>
            </a:r>
          </a:p>
          <a:p>
            <a:endParaRPr lang="en-US" dirty="0"/>
          </a:p>
          <a:p>
            <a:r>
              <a:rPr lang="en-US" dirty="0"/>
              <a:t>Microsoft. "Group Policy API </a:t>
            </a:r>
            <a:r>
              <a:rPr lang="en-US"/>
              <a:t>- Inheritance."</a:t>
            </a:r>
            <a:r>
              <a:rPr lang="en-US" dirty="0"/>
              <a:t> </a:t>
            </a:r>
            <a:r>
              <a:rPr lang="en-US" i="1" dirty="0"/>
              <a:t>Group Policy API (Windows)</a:t>
            </a:r>
            <a:r>
              <a:rPr lang="en-US" dirty="0"/>
              <a:t>. </a:t>
            </a:r>
            <a:r>
              <a:rPr lang="en-US" dirty="0" err="1"/>
              <a:t>N.p</a:t>
            </a:r>
            <a:r>
              <a:rPr lang="en-US" dirty="0"/>
              <a:t>., 17 July 2016. Web. 11 Apr. 2018. &lt;https://msdn.microsoft.com/en-us/library/aa374155(v=vs.85).aspx&gt;.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Have a basic understanding of Group Policy Processing.</a:t>
            </a:r>
          </a:p>
          <a:p>
            <a:r>
              <a:rPr lang="en-US" dirty="0"/>
              <a:t>Have a basic understanding of Group Policy Inheritance.</a:t>
            </a:r>
          </a:p>
          <a:p>
            <a:r>
              <a:rPr lang="en-US" dirty="0"/>
              <a:t>Have a basic understanding of Group Policy Conflicts.</a:t>
            </a:r>
          </a:p>
          <a:p>
            <a:endParaRPr lang="en-US" dirty="0"/>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p:txBody>
          <a:bodyPr>
            <a:normAutofit fontScale="92500" lnSpcReduction="20000"/>
          </a:bodyPr>
          <a:lstStyle/>
          <a:p>
            <a:r>
              <a:rPr lang="en-US" dirty="0"/>
              <a:t>Active Directory is only efficient if the structure is built on solid foundation, therefor it is very important to understand how Group Policy processing works.</a:t>
            </a:r>
          </a:p>
          <a:p>
            <a:r>
              <a:rPr lang="en-US" dirty="0"/>
              <a:t>When evaluating Group Policy requirements for an organization, we need to identify some settings that are common for objects in the same domain. But at the same time, some settings are unique to departments or specific groups. Any Group Policy that is applied at the root level will be inherited by other organization units by default. Therefor organization units can have inherited group policies as well as directly linked group policies.</a:t>
            </a:r>
          </a:p>
          <a:p>
            <a:pPr lvl="1"/>
            <a:r>
              <a:rPr lang="en-US" dirty="0"/>
              <a:t>In this case</a:t>
            </a:r>
          </a:p>
          <a:p>
            <a:pPr lvl="2"/>
            <a:r>
              <a:rPr lang="en-US" dirty="0"/>
              <a:t>Which Group Policy will be processed ?</a:t>
            </a:r>
          </a:p>
          <a:p>
            <a:pPr lvl="2"/>
            <a:r>
              <a:rPr lang="en-US" dirty="0"/>
              <a:t>Will it prevent any group policies ?</a:t>
            </a:r>
          </a:p>
          <a:p>
            <a:pPr lvl="2"/>
            <a:r>
              <a:rPr lang="en-US" dirty="0"/>
              <a:t>If the same setting is applied to different policies, which one will win ?</a:t>
            </a:r>
          </a:p>
          <a:p>
            <a:pPr lvl="1"/>
            <a:r>
              <a:rPr lang="en-US" dirty="0"/>
              <a:t>To answer these questions, we will have to understand the Group Policy processing first.</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Group Policy Processing</a:t>
            </a:r>
          </a:p>
        </p:txBody>
      </p:sp>
    </p:spTree>
    <p:extLst>
      <p:ext uri="{BB962C8B-B14F-4D97-AF65-F5344CB8AC3E}">
        <p14:creationId xmlns:p14="http://schemas.microsoft.com/office/powerpoint/2010/main" val="88281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407408"/>
          </a:xfrm>
        </p:spPr>
        <p:txBody>
          <a:bodyPr>
            <a:normAutofit/>
          </a:bodyPr>
          <a:lstStyle/>
          <a:p>
            <a:r>
              <a:rPr lang="en-US" dirty="0"/>
              <a:t>There are mainly two types of policies in the Active Directory environment.</a:t>
            </a:r>
          </a:p>
          <a:p>
            <a:pPr lvl="1"/>
            <a:r>
              <a:rPr lang="en-US" dirty="0"/>
              <a:t>Local Policies</a:t>
            </a:r>
          </a:p>
          <a:p>
            <a:pPr lvl="2"/>
            <a:r>
              <a:rPr lang="en-US" dirty="0"/>
              <a:t>Windows systems are supported to set up local security policies. Their limited features focuses mostly on security settings. Local Policies are applied to any user who logs in to the system.</a:t>
            </a:r>
          </a:p>
          <a:p>
            <a:pPr lvl="1"/>
            <a:r>
              <a:rPr lang="en-US" dirty="0"/>
              <a:t>Non-Local Policies</a:t>
            </a:r>
          </a:p>
          <a:p>
            <a:pPr lvl="2"/>
            <a:r>
              <a:rPr lang="en-US" dirty="0"/>
              <a:t>These policies are Active Directory-based policies. These policies only apply to domain-joined computers and Active Directory users. Non-Local Policies are feature-rich compared to Local Policies.</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Types of Policies</a:t>
            </a:r>
          </a:p>
        </p:txBody>
      </p:sp>
    </p:spTree>
    <p:extLst>
      <p:ext uri="{BB962C8B-B14F-4D97-AF65-F5344CB8AC3E}">
        <p14:creationId xmlns:p14="http://schemas.microsoft.com/office/powerpoint/2010/main" val="421706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lnSpcReduction="10000"/>
          </a:bodyPr>
          <a:lstStyle/>
          <a:p>
            <a:r>
              <a:rPr lang="en-US" dirty="0"/>
              <a:t>Group Policies can be applied to three levels in Active Directory Environment.</a:t>
            </a:r>
          </a:p>
          <a:p>
            <a:pPr lvl="1"/>
            <a:r>
              <a:rPr lang="en-US" b="1" dirty="0"/>
              <a:t>Site</a:t>
            </a:r>
          </a:p>
          <a:p>
            <a:pPr lvl="2"/>
            <a:r>
              <a:rPr lang="en-US" dirty="0"/>
              <a:t>Group Policy can be linked to an Active Directory site. Any site-level Group Policy will apply to all domains in that site.</a:t>
            </a:r>
          </a:p>
          <a:p>
            <a:pPr lvl="1"/>
            <a:r>
              <a:rPr lang="en-US" b="1" dirty="0"/>
              <a:t>Domain</a:t>
            </a:r>
          </a:p>
          <a:p>
            <a:pPr lvl="2"/>
            <a:r>
              <a:rPr lang="en-US" dirty="0"/>
              <a:t>Any Group Policy applied at the domain level will apply to all users, computers and other Active Directory objects under that domain. By default, the system creates a Group Policy called </a:t>
            </a:r>
            <a:r>
              <a:rPr lang="en-US" b="1" dirty="0"/>
              <a:t>Default Domain Policy </a:t>
            </a:r>
            <a:r>
              <a:rPr lang="en-US" dirty="0"/>
              <a:t>at the domain level.  Most of the time, domain level policies will be used to publish security policies that are applicable to the entire infrastructure. </a:t>
            </a:r>
          </a:p>
          <a:p>
            <a:pPr lvl="1"/>
            <a:r>
              <a:rPr lang="en-US" b="1" dirty="0"/>
              <a:t>Organization units</a:t>
            </a:r>
          </a:p>
          <a:p>
            <a:pPr lvl="2"/>
            <a:r>
              <a:rPr lang="en-US" dirty="0"/>
              <a:t>Group Policies at the Organizational Unit level will apply to any user or object under it. By default the system creates Group Policy called </a:t>
            </a:r>
            <a:r>
              <a:rPr lang="en-US" b="1" dirty="0"/>
              <a:t>Default Domain Controllers Policy,</a:t>
            </a:r>
            <a:r>
              <a:rPr lang="en-US" dirty="0"/>
              <a:t> which applies to everyone under that Organizational Unit. Group Policy settings applied at this level are very specific and targets relatively small audience.</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Policy Levels</a:t>
            </a:r>
          </a:p>
        </p:txBody>
      </p:sp>
    </p:spTree>
    <p:extLst>
      <p:ext uri="{BB962C8B-B14F-4D97-AF65-F5344CB8AC3E}">
        <p14:creationId xmlns:p14="http://schemas.microsoft.com/office/powerpoint/2010/main" val="1770794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In Active Directory environment, </a:t>
            </a:r>
            <a:br>
              <a:rPr lang="en-US" dirty="0"/>
            </a:br>
            <a:r>
              <a:rPr lang="en-US" dirty="0"/>
              <a:t>Group Policies are processed in</a:t>
            </a:r>
            <a:br>
              <a:rPr lang="en-US" dirty="0"/>
            </a:br>
            <a:r>
              <a:rPr lang="en-US" dirty="0"/>
              <a:t>this order.</a:t>
            </a:r>
          </a:p>
          <a:p>
            <a:pPr lvl="1"/>
            <a:r>
              <a:rPr lang="en-US" dirty="0"/>
              <a:t>Local Policies</a:t>
            </a:r>
          </a:p>
          <a:p>
            <a:pPr lvl="1"/>
            <a:r>
              <a:rPr lang="en-US" dirty="0"/>
              <a:t>Site Policies</a:t>
            </a:r>
          </a:p>
          <a:p>
            <a:pPr lvl="1"/>
            <a:r>
              <a:rPr lang="en-US" dirty="0"/>
              <a:t>Domain Policies</a:t>
            </a:r>
          </a:p>
          <a:p>
            <a:pPr lvl="1"/>
            <a:r>
              <a:rPr lang="en-US" dirty="0"/>
              <a:t>Organization Unit Policies</a:t>
            </a:r>
          </a:p>
          <a:p>
            <a:pPr marL="365760" lvl="1" indent="0">
              <a:buNone/>
            </a:pPr>
            <a:endParaRPr lang="en-US" dirty="0"/>
          </a:p>
          <a:p>
            <a:r>
              <a:rPr lang="en-US" dirty="0"/>
              <a:t>This order is called LSDOU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Policy Levels</a:t>
            </a:r>
          </a:p>
        </p:txBody>
      </p:sp>
      <p:pic>
        <p:nvPicPr>
          <p:cNvPr id="4" name="Picture 3">
            <a:extLst>
              <a:ext uri="{FF2B5EF4-FFF2-40B4-BE49-F238E27FC236}">
                <a16:creationId xmlns:a16="http://schemas.microsoft.com/office/drawing/2014/main" id="{05273E1F-945D-435F-802D-265567AB791F}"/>
              </a:ext>
            </a:extLst>
          </p:cNvPr>
          <p:cNvPicPr>
            <a:picLocks noChangeAspect="1"/>
          </p:cNvPicPr>
          <p:nvPr/>
        </p:nvPicPr>
        <p:blipFill>
          <a:blip r:embed="rId3"/>
          <a:stretch>
            <a:fillRect/>
          </a:stretch>
        </p:blipFill>
        <p:spPr>
          <a:xfrm>
            <a:off x="4505855" y="1719071"/>
            <a:ext cx="4256405" cy="4783082"/>
          </a:xfrm>
          <a:prstGeom prst="rect">
            <a:avLst/>
          </a:prstGeom>
        </p:spPr>
      </p:pic>
      <p:sp>
        <p:nvSpPr>
          <p:cNvPr id="5" name="Arrow: Striped Right 4">
            <a:extLst>
              <a:ext uri="{FF2B5EF4-FFF2-40B4-BE49-F238E27FC236}">
                <a16:creationId xmlns:a16="http://schemas.microsoft.com/office/drawing/2014/main" id="{CCDFA01F-1E30-40A2-B06B-F8618B6F87D5}"/>
              </a:ext>
            </a:extLst>
          </p:cNvPr>
          <p:cNvSpPr/>
          <p:nvPr/>
        </p:nvSpPr>
        <p:spPr>
          <a:xfrm>
            <a:off x="1931831" y="5396247"/>
            <a:ext cx="2395470" cy="360609"/>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2">
            <a:extLst>
              <a:ext uri="{FF2B5EF4-FFF2-40B4-BE49-F238E27FC236}">
                <a16:creationId xmlns:a16="http://schemas.microsoft.com/office/drawing/2014/main" id="{30E7303F-1934-48A3-B1E1-61961B202EFA}"/>
              </a:ext>
            </a:extLst>
          </p:cNvPr>
          <p:cNvSpPr txBox="1">
            <a:spLocks/>
          </p:cNvSpPr>
          <p:nvPr/>
        </p:nvSpPr>
        <p:spPr>
          <a:xfrm>
            <a:off x="7605286" y="6344510"/>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418</a:t>
            </a:r>
            <a:r>
              <a:rPr lang="en-US" sz="1200" i="1"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35052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In LSDOU order, the first Policy to get processed is the Local Policy and the last one is Organizational Unit Policy.  </a:t>
            </a:r>
          </a:p>
          <a:p>
            <a:r>
              <a:rPr lang="en-US" dirty="0"/>
              <a:t>This order is very important for when Policies hold conflicting values. In this situation the Policy which is closest to the object will dominate.  For example, an organization might have one security policy for an entire infrastructure, but the users who have the most value to their accounts might have a stricter security policy.  Therefore, Organizational Unit Policies hold the most accurate policy setting for the targeted objects.</a:t>
            </a:r>
          </a:p>
          <a:p>
            <a:r>
              <a:rPr lang="en-US" dirty="0"/>
              <a:t>This order is the default processing order, but based on the requirements of the infrastructure, we can change the precedence order if necessary.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Policy Levels</a:t>
            </a:r>
          </a:p>
        </p:txBody>
      </p:sp>
    </p:spTree>
    <p:extLst>
      <p:ext uri="{BB962C8B-B14F-4D97-AF65-F5344CB8AC3E}">
        <p14:creationId xmlns:p14="http://schemas.microsoft.com/office/powerpoint/2010/main" val="229318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Group Policies are mainly processed in two different modes, Foreground Processing and Background Processing. </a:t>
            </a:r>
          </a:p>
          <a:p>
            <a:r>
              <a:rPr lang="en-US" dirty="0"/>
              <a:t>By default, Group Policy’s computer settings will start to process during the startup process before the user log-on prompt. Once the user logs into the system, Group Policy’s user settings will start their process. This pre-processing mode is called foreground processing. During this process some policies will finish their processing, but some will not.</a:t>
            </a:r>
          </a:p>
          <a:p>
            <a:r>
              <a:rPr lang="en-US" dirty="0"/>
              <a:t>Policies that were started but not finished their processing during a foreground processing will continue their process after the user will log on into the system and establish a network connection. This is called Background processing. </a:t>
            </a:r>
          </a:p>
          <a:p>
            <a:r>
              <a:rPr lang="en-US" dirty="0"/>
              <a:t>Also, once the user is logged into the system, the group policies will refresh every 90 minutes by default to ensure everything is on the right track. </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Process Modes</a:t>
            </a:r>
          </a:p>
        </p:txBody>
      </p:sp>
    </p:spTree>
    <p:extLst>
      <p:ext uri="{BB962C8B-B14F-4D97-AF65-F5344CB8AC3E}">
        <p14:creationId xmlns:p14="http://schemas.microsoft.com/office/powerpoint/2010/main" val="1128508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0762D9-7FC1-48F6-BC77-6C9F0D9BDD85}"/>
              </a:ext>
            </a:extLst>
          </p:cNvPr>
          <p:cNvSpPr>
            <a:spLocks noGrp="1"/>
          </p:cNvSpPr>
          <p:nvPr>
            <p:ph idx="1"/>
          </p:nvPr>
        </p:nvSpPr>
        <p:spPr>
          <a:xfrm>
            <a:off x="381000" y="1719071"/>
            <a:ext cx="8407892" cy="4783082"/>
          </a:xfrm>
        </p:spPr>
        <p:txBody>
          <a:bodyPr>
            <a:normAutofit/>
          </a:bodyPr>
          <a:lstStyle/>
          <a:p>
            <a:r>
              <a:rPr lang="en-US" dirty="0"/>
              <a:t>Foreground processing can be further divided into two sub-modes.</a:t>
            </a:r>
          </a:p>
          <a:p>
            <a:pPr lvl="1"/>
            <a:r>
              <a:rPr lang="en-US" b="1" dirty="0"/>
              <a:t>Synchronous mode</a:t>
            </a:r>
          </a:p>
          <a:p>
            <a:pPr lvl="2"/>
            <a:r>
              <a:rPr lang="en-US" dirty="0"/>
              <a:t>Policy settings must finish before the user sees the desktop after the login process.</a:t>
            </a:r>
          </a:p>
          <a:p>
            <a:pPr lvl="1"/>
            <a:r>
              <a:rPr lang="en-US" b="1" dirty="0"/>
              <a:t>Asynchronous mode</a:t>
            </a:r>
          </a:p>
          <a:p>
            <a:pPr lvl="2"/>
            <a:r>
              <a:rPr lang="en-US" dirty="0"/>
              <a:t>System does not wait until the Group Policy processes are finished, user is allowed to use the system while the Policies processes in the foreground. </a:t>
            </a:r>
          </a:p>
          <a:p>
            <a:r>
              <a:rPr lang="en-US" dirty="0"/>
              <a:t>There are four main policy settings that are defined by Microsoft that are always processed in the synchronous mode. </a:t>
            </a:r>
          </a:p>
          <a:p>
            <a:pPr lvl="1"/>
            <a:r>
              <a:rPr lang="en-US" dirty="0"/>
              <a:t>Any Policies that deal with software installation, disk quota, folder redirection and dive mapping will be processed in the synchronous mode. Not only that, all the startup scripts will also run in the foreground in synchronous mode.</a:t>
            </a:r>
          </a:p>
        </p:txBody>
      </p:sp>
      <p:sp>
        <p:nvSpPr>
          <p:cNvPr id="3" name="Title 2">
            <a:extLst>
              <a:ext uri="{FF2B5EF4-FFF2-40B4-BE49-F238E27FC236}">
                <a16:creationId xmlns:a16="http://schemas.microsoft.com/office/drawing/2014/main" id="{A90D17B9-5835-4217-AB9A-C5375410D5A8}"/>
              </a:ext>
            </a:extLst>
          </p:cNvPr>
          <p:cNvSpPr>
            <a:spLocks noGrp="1"/>
          </p:cNvSpPr>
          <p:nvPr>
            <p:ph type="title"/>
          </p:nvPr>
        </p:nvSpPr>
        <p:spPr/>
        <p:txBody>
          <a:bodyPr/>
          <a:lstStyle/>
          <a:p>
            <a:r>
              <a:rPr lang="en-US" dirty="0"/>
              <a:t>Foreground sub-modes</a:t>
            </a:r>
          </a:p>
        </p:txBody>
      </p:sp>
    </p:spTree>
    <p:extLst>
      <p:ext uri="{BB962C8B-B14F-4D97-AF65-F5344CB8AC3E}">
        <p14:creationId xmlns:p14="http://schemas.microsoft.com/office/powerpoint/2010/main" val="22467699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79886</TotalTime>
  <Words>1282</Words>
  <Application>Microsoft Office PowerPoint</Application>
  <PresentationFormat>On-screen Show (4:3)</PresentationFormat>
  <Paragraphs>99</Paragraphs>
  <Slides>15</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 Narrow</vt:lpstr>
      <vt:lpstr>Calibri</vt:lpstr>
      <vt:lpstr>Franklin Gothic Medium</vt:lpstr>
      <vt:lpstr>Times</vt:lpstr>
      <vt:lpstr>Times New Roman</vt:lpstr>
      <vt:lpstr>Wingdings</vt:lpstr>
      <vt:lpstr>Wingdings 2</vt:lpstr>
      <vt:lpstr>Java Green</vt:lpstr>
      <vt:lpstr>Concepts of  Computing  Technologies   Directory and Access Management: Processing, Inheritance and Conflicts  </vt:lpstr>
      <vt:lpstr>Objectives</vt:lpstr>
      <vt:lpstr>Group Policy Processing</vt:lpstr>
      <vt:lpstr>Types of Policies</vt:lpstr>
      <vt:lpstr>Policy Levels</vt:lpstr>
      <vt:lpstr>Policy Levels</vt:lpstr>
      <vt:lpstr>Policy Levels</vt:lpstr>
      <vt:lpstr>Process Modes</vt:lpstr>
      <vt:lpstr>Foreground sub-modes</vt:lpstr>
      <vt:lpstr>Foreground sub-modes cont.</vt:lpstr>
      <vt:lpstr>Group Policy Inheritance</vt:lpstr>
      <vt:lpstr>Group Policy Conflicts</vt:lpstr>
      <vt:lpstr>Group Policy Conflicts cont.</vt:lpstr>
      <vt:lpstr>Group Policy Conflicts cont.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Mantas Pileckis</cp:lastModifiedBy>
  <cp:revision>657</cp:revision>
  <dcterms:created xsi:type="dcterms:W3CDTF">2013-12-20T15:33:26Z</dcterms:created>
  <dcterms:modified xsi:type="dcterms:W3CDTF">2018-04-24T02:53:00Z</dcterms:modified>
</cp:coreProperties>
</file>