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1"/>
  </p:notesMasterIdLst>
  <p:sldIdLst>
    <p:sldId id="257" r:id="rId2"/>
    <p:sldId id="258" r:id="rId3"/>
    <p:sldId id="266" r:id="rId4"/>
    <p:sldId id="267" r:id="rId5"/>
    <p:sldId id="268" r:id="rId6"/>
    <p:sldId id="269" r:id="rId7"/>
    <p:sldId id="270" r:id="rId8"/>
    <p:sldId id="271"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94660"/>
  </p:normalViewPr>
  <p:slideViewPr>
    <p:cSldViewPr snapToGrid="0">
      <p:cViewPr varScale="1">
        <p:scale>
          <a:sx n="70" d="100"/>
          <a:sy n="70" d="100"/>
        </p:scale>
        <p:origin x="1404" y="4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b="1" i="0" u="none" strike="noStrike" kern="1200" dirty="0">
                <a:solidFill>
                  <a:schemeClr val="tx1"/>
                </a:solidFill>
                <a:effectLst/>
                <a:latin typeface="+mn-lt"/>
                <a:ea typeface="+mn-ea"/>
                <a:cs typeface="+mn-cs"/>
                <a:hlinkClick r:id="rId3"/>
              </a:rPr>
              <a:t>201820-CS99310 - ADV LEARN ASST SEMINAR COM SCI (Section 1)</a:t>
            </a:r>
            <a:r>
              <a:rPr lang="en-US" sz="1200" b="1" i="0" u="none" strike="noStrike" kern="1200" dirty="0">
                <a:solidFill>
                  <a:schemeClr val="tx1"/>
                </a:solidFill>
                <a:effectLst/>
                <a:latin typeface="+mn-lt"/>
                <a:ea typeface="+mn-ea"/>
                <a:cs typeface="+mn-cs"/>
              </a:rPr>
              <a:t> – Spring 2018</a:t>
            </a:r>
          </a:p>
          <a:p>
            <a:pPr eaLnBrk="1" hangingPunct="1"/>
            <a:r>
              <a:rPr lang="en-US" altLang="en-US" sz="1200" b="1" i="0" u="none" strike="noStrike" kern="1200" dirty="0">
                <a:solidFill>
                  <a:schemeClr val="tx1"/>
                </a:solidFill>
                <a:effectLst/>
                <a:latin typeface="+mn-lt"/>
                <a:ea typeface="+mn-ea"/>
                <a:cs typeface="+mn-cs"/>
              </a:rPr>
              <a:t>Mantas Pileckis</a:t>
            </a:r>
          </a:p>
          <a:p>
            <a:pPr eaLnBrk="1" hangingPunct="1"/>
            <a:r>
              <a:rPr lang="en-US" altLang="en-US" sz="1200" b="1" i="0" u="none" strike="noStrike" kern="1200">
                <a:solidFill>
                  <a:schemeClr val="tx1"/>
                </a:solidFill>
                <a:effectLst/>
                <a:latin typeface="+mn-lt"/>
                <a:ea typeface="+mn-ea"/>
                <a:cs typeface="+mn-cs"/>
              </a:rPr>
              <a:t>Email: pileckism7@students.rowan.edu</a:t>
            </a:r>
            <a:endParaRPr lang="en-GB" altLang="en-US" dirty="0"/>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1660277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4/23/2018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4/23/2018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4/23/2018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4/23/2018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4/23/2018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endParaRPr lang="en-US" dirty="0"/>
          </a:p>
        </p:txBody>
      </p:sp>
      <p:sp>
        <p:nvSpPr>
          <p:cNvPr id="3076" name="Rectangle 21"/>
          <p:cNvSpPr>
            <a:spLocks noGrp="1" noChangeArrowheads="1"/>
          </p:cNvSpPr>
          <p:nvPr>
            <p:ph type="title"/>
          </p:nvPr>
        </p:nvSpPr>
        <p:spPr>
          <a:xfrm>
            <a:off x="381000" y="2514600"/>
            <a:ext cx="6324600" cy="1828800"/>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Benefits and Capabilities of Group Policies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Have a basic understanding of benefits of using group policies.</a:t>
            </a:r>
          </a:p>
          <a:p>
            <a:r>
              <a:rPr lang="en-US" dirty="0"/>
              <a:t>Have a basic understanding of the capabilities of group policies.</a:t>
            </a:r>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p:txBody>
          <a:bodyPr/>
          <a:lstStyle/>
          <a:p>
            <a:r>
              <a:rPr lang="en-US" dirty="0"/>
              <a:t>To start, lets understand what Group Policies are.</a:t>
            </a:r>
          </a:p>
          <a:p>
            <a:pPr lvl="1"/>
            <a:r>
              <a:rPr lang="en-US" dirty="0"/>
              <a:t>Group Policy is a hierarchical infrastructure that allows a network administrator to implement specific configurations to users and computers.</a:t>
            </a:r>
          </a:p>
          <a:p>
            <a:r>
              <a:rPr lang="en-US" dirty="0"/>
              <a:t>Why Group Policies are important ?</a:t>
            </a:r>
          </a:p>
          <a:p>
            <a:pPr lvl="1"/>
            <a:r>
              <a:rPr lang="en-US" dirty="0"/>
              <a:t>We can think of Policies as a set of rules or laws that a system or a user must follow. </a:t>
            </a:r>
          </a:p>
          <a:p>
            <a:pPr lvl="1"/>
            <a:r>
              <a:rPr lang="en-US" dirty="0"/>
              <a:t>Understanding Group Policies is a crucial task in Active Directory environment, there are many various advantages of using them. If Group Policies are not configured properly, it can cause much more harm than benefit. </a:t>
            </a:r>
          </a:p>
          <a:p>
            <a:pPr lvl="1"/>
            <a:r>
              <a:rPr lang="en-US" dirty="0"/>
              <a:t>Group Policy troubleshooting is one of the most common types of support calls for IT helpdesks.</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Policies</a:t>
            </a:r>
          </a:p>
        </p:txBody>
      </p:sp>
    </p:spTree>
    <p:extLst>
      <p:ext uri="{BB962C8B-B14F-4D97-AF65-F5344CB8AC3E}">
        <p14:creationId xmlns:p14="http://schemas.microsoft.com/office/powerpoint/2010/main" val="882812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p:txBody>
          <a:bodyPr/>
          <a:lstStyle/>
          <a:p>
            <a:r>
              <a:rPr lang="en-US" dirty="0"/>
              <a:t>One common use of Group Policies is the setting up of standards that an infrastructure must follow. </a:t>
            </a:r>
          </a:p>
          <a:p>
            <a:r>
              <a:rPr lang="en-US" dirty="0"/>
              <a:t>A good example of a standard that majority of the infrastructures uses is a security standard for a password.</a:t>
            </a:r>
          </a:p>
          <a:p>
            <a:pPr lvl="1"/>
            <a:r>
              <a:rPr lang="en-US" dirty="0"/>
              <a:t>Some infrastructures forces their users to use complex passwords such as passwords including both capital and lower case letters, numbers and even symbols. Passwords in this format are much more secure than a typical easy to remember passwords that users tend to use.  This is where Group Policy takes action by setting up a standard for the passwords, to not accept a non-complex password. This way the users don’t get a choice but to use a complex password.</a:t>
            </a:r>
          </a:p>
          <a:p>
            <a:r>
              <a:rPr lang="en-US" dirty="0"/>
              <a:t>As stated previously, we can think of Group Policies as laws or rules that users or systems must comply with, within an infrastructure.</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Policies Example 1</a:t>
            </a:r>
          </a:p>
        </p:txBody>
      </p:sp>
    </p:spTree>
    <p:extLst>
      <p:ext uri="{BB962C8B-B14F-4D97-AF65-F5344CB8AC3E}">
        <p14:creationId xmlns:p14="http://schemas.microsoft.com/office/powerpoint/2010/main" val="1070548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p:txBody>
          <a:bodyPr/>
          <a:lstStyle/>
          <a:p>
            <a:r>
              <a:rPr lang="en-US" dirty="0"/>
              <a:t>Through the course we started to understand that Active Directory allows us to minimize the individual work within the infrastructure. The main focus of Active Directory is to group objects, and treat them as groups rather than individuals. </a:t>
            </a:r>
          </a:p>
          <a:p>
            <a:r>
              <a:rPr lang="en-US" dirty="0"/>
              <a:t>Group Policies allows to practice this concept by providing the Engineers with tools to automate various repetitive tasks within the systems. A good example of this is:</a:t>
            </a:r>
          </a:p>
          <a:p>
            <a:pPr lvl="1"/>
            <a:r>
              <a:rPr lang="en-US" dirty="0"/>
              <a:t>Group Policies can be used to push application installations, push new printer deployments and map drives when the user logs in an so on.  </a:t>
            </a:r>
          </a:p>
          <a:p>
            <a:r>
              <a:rPr lang="en-US" dirty="0"/>
              <a:t>This reduces the cost of operations as well as allows us to allocate the IT resources for more important tasks.</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Policies Example 2</a:t>
            </a:r>
          </a:p>
        </p:txBody>
      </p:sp>
    </p:spTree>
    <p:extLst>
      <p:ext uri="{BB962C8B-B14F-4D97-AF65-F5344CB8AC3E}">
        <p14:creationId xmlns:p14="http://schemas.microsoft.com/office/powerpoint/2010/main" val="1343547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p:txBody>
          <a:bodyPr/>
          <a:lstStyle/>
          <a:p>
            <a:r>
              <a:rPr lang="en-US" dirty="0"/>
              <a:t>Another great example of Group Policies within an infrastructure is the Windows Firewall. </a:t>
            </a:r>
          </a:p>
          <a:p>
            <a:pPr lvl="1"/>
            <a:r>
              <a:rPr lang="en-US" dirty="0"/>
              <a:t>By Default, Windows Firewalls prevents hosts from threats, but sometimes it also prevents access to certain traffic by applications.  The way we would deal with this issue is by either disabling the Firewall or creating a custom rule which would overwrite the Firewall security. But if these changes are made without the IT team knowing about it, it can put the entire infrastructure at huge risk. </a:t>
            </a:r>
          </a:p>
          <a:p>
            <a:pPr lvl="1"/>
            <a:r>
              <a:rPr lang="en-US" dirty="0"/>
              <a:t>This is where Group Policies comes in handy, they can force users to only have access to certain settings and prevent them from modifying those settings.</a:t>
            </a:r>
          </a:p>
          <a:p>
            <a:r>
              <a:rPr lang="en-US" dirty="0"/>
              <a:t>This applies not only to Firewall settings, but also we can use it to prevent the modification of services, prevent access to control panel features, preventing changes to applications and much more.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Policies Example 3</a:t>
            </a:r>
          </a:p>
        </p:txBody>
      </p:sp>
    </p:spTree>
    <p:extLst>
      <p:ext uri="{BB962C8B-B14F-4D97-AF65-F5344CB8AC3E}">
        <p14:creationId xmlns:p14="http://schemas.microsoft.com/office/powerpoint/2010/main" val="1666731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p:txBody>
          <a:bodyPr/>
          <a:lstStyle/>
          <a:p>
            <a:r>
              <a:rPr lang="en-US" dirty="0"/>
              <a:t>Group Policies allows us to be flexible on many levels of the infrastructure, we can target Active Directory sites, domains, organization units or groups. </a:t>
            </a:r>
          </a:p>
          <a:p>
            <a:pPr lvl="1"/>
            <a:r>
              <a:rPr lang="en-US" dirty="0"/>
              <a:t>As an example of this, a device in Human Resource Department could have a very different functionality than the identical devices in IT Department.</a:t>
            </a:r>
          </a:p>
          <a:p>
            <a:pPr lvl="2"/>
            <a:r>
              <a:rPr lang="en-US" dirty="0"/>
              <a:t>With Group Policies, we can focus on a specific audience.</a:t>
            </a:r>
          </a:p>
          <a:p>
            <a:r>
              <a:rPr lang="en-US"/>
              <a:t>Also </a:t>
            </a:r>
            <a:r>
              <a:rPr lang="en-US" dirty="0"/>
              <a:t>we can target a very specific tasks within the infrastructure. Previous examples targets a quite broad spectrums of the infrastructures. We can go beyond that, by applying Group Policies on an item level. Meaning that we can find an exact target and apply the Policies to it.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Policies: Flexible targeting</a:t>
            </a:r>
          </a:p>
        </p:txBody>
      </p:sp>
    </p:spTree>
    <p:extLst>
      <p:ext uri="{BB962C8B-B14F-4D97-AF65-F5344CB8AC3E}">
        <p14:creationId xmlns:p14="http://schemas.microsoft.com/office/powerpoint/2010/main" val="2879649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p:txBody>
          <a:bodyPr>
            <a:normAutofit fontScale="85000" lnSpcReduction="10000"/>
          </a:bodyPr>
          <a:lstStyle/>
          <a:p>
            <a:r>
              <a:rPr lang="en-US" dirty="0"/>
              <a:t>There are almost an endless list of capabilities that Group Policies can achieve, here are some common ones :</a:t>
            </a:r>
          </a:p>
          <a:p>
            <a:pPr lvl="1"/>
            <a:r>
              <a:rPr lang="en-US" dirty="0"/>
              <a:t>Group policies can be linked to sites, domains and organizational units. It allows to match the Group Policy requirements with the AD structure.</a:t>
            </a:r>
          </a:p>
          <a:p>
            <a:pPr lvl="1"/>
            <a:r>
              <a:rPr lang="en-US" dirty="0"/>
              <a:t>Group Policies allows to use security filtering to target specific groups, computers and users. </a:t>
            </a:r>
          </a:p>
          <a:p>
            <a:pPr lvl="1"/>
            <a:r>
              <a:rPr lang="en-US" dirty="0"/>
              <a:t>It can be used to install, redeploy or remove programs from computers and deploy printers to computers.</a:t>
            </a:r>
          </a:p>
          <a:p>
            <a:pPr lvl="1"/>
            <a:r>
              <a:rPr lang="en-US" dirty="0"/>
              <a:t>Group Policies are capable of applying different security policies, such as password policies, lock-out policies, firewall policies, public key policies and much more.</a:t>
            </a:r>
          </a:p>
          <a:p>
            <a:pPr lvl="1"/>
            <a:r>
              <a:rPr lang="en-US" dirty="0"/>
              <a:t>Group Policy can be used to apply preference settings to computers and users. For example it can be used to define mapped drives, printers, power options, Internet settings, regional settings, local users and groups and so on.</a:t>
            </a:r>
          </a:p>
          <a:p>
            <a:pPr lvl="1"/>
            <a:r>
              <a:rPr lang="en-US" dirty="0"/>
              <a:t>Using Group Policies it is possible to manage end user roaming profile settings, including folder redirection. It will automatically save user data to a network location instead of a local computer. It allows access to the same profile data from any workstation in the domain. </a:t>
            </a:r>
          </a:p>
          <a:p>
            <a:pPr lvl="1"/>
            <a:endParaRPr lang="en-US" dirty="0"/>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Capabilities</a:t>
            </a:r>
          </a:p>
        </p:txBody>
      </p:sp>
    </p:spTree>
    <p:extLst>
      <p:ext uri="{BB962C8B-B14F-4D97-AF65-F5344CB8AC3E}">
        <p14:creationId xmlns:p14="http://schemas.microsoft.com/office/powerpoint/2010/main" val="1575500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Mastering Active Directory: Automate Tasks by Leveraging PowerShell for Active Directory Domain Services 2016. Birmingham: </a:t>
            </a:r>
            <a:r>
              <a:rPr lang="en-US" dirty="0" err="1"/>
              <a:t>Packt</a:t>
            </a:r>
            <a:r>
              <a:rPr lang="en-US" dirty="0"/>
              <a:t> Pub. </a:t>
            </a:r>
            <a:r>
              <a:rPr lang="en-US"/>
              <a:t>2017.</a:t>
            </a:r>
          </a:p>
          <a:p>
            <a:endParaRPr lang="en-US" dirty="0"/>
          </a:p>
          <a:p>
            <a:r>
              <a:rPr lang="en-US" dirty="0"/>
              <a:t>Microsoft. "Group Policy API." </a:t>
            </a:r>
            <a:r>
              <a:rPr lang="en-US" i="1" dirty="0"/>
              <a:t>Group Policy API (Windows)</a:t>
            </a:r>
            <a:r>
              <a:rPr lang="en-US" dirty="0"/>
              <a:t>. </a:t>
            </a:r>
            <a:r>
              <a:rPr lang="en-US" dirty="0" err="1"/>
              <a:t>N.p</a:t>
            </a:r>
            <a:r>
              <a:rPr lang="en-US" dirty="0"/>
              <a:t>., 17 July 2016. Web. 11 Apr. 2018. &lt;https://msdn.microsoft.com/en-us/library/aa374177(v=vs.85).aspx&gt;.</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79526</TotalTime>
  <Words>954</Words>
  <Application>Microsoft Office PowerPoint</Application>
  <PresentationFormat>On-screen Show (4:3)</PresentationFormat>
  <Paragraphs>52</Paragraphs>
  <Slides>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 Narrow</vt:lpstr>
      <vt:lpstr>Calibri</vt:lpstr>
      <vt:lpstr>Franklin Gothic Medium</vt:lpstr>
      <vt:lpstr>Times</vt:lpstr>
      <vt:lpstr>Wingdings</vt:lpstr>
      <vt:lpstr>Wingdings 2</vt:lpstr>
      <vt:lpstr>Java Green</vt:lpstr>
      <vt:lpstr>Concepts of  Computing  Technologies   Directory and Access Management: Benefits and Capabilities of Group Policies  </vt:lpstr>
      <vt:lpstr>Objectives</vt:lpstr>
      <vt:lpstr>Group Policies</vt:lpstr>
      <vt:lpstr>Group Policies Example 1</vt:lpstr>
      <vt:lpstr>Group Policies Example 2</vt:lpstr>
      <vt:lpstr>Group Policies Example 3</vt:lpstr>
      <vt:lpstr>Group Policies: Flexible targeting</vt:lpstr>
      <vt:lpstr>Group Policy Capabilities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Mantas Pileckis</cp:lastModifiedBy>
  <cp:revision>638</cp:revision>
  <dcterms:created xsi:type="dcterms:W3CDTF">2013-12-20T15:33:26Z</dcterms:created>
  <dcterms:modified xsi:type="dcterms:W3CDTF">2018-04-24T02:47:57Z</dcterms:modified>
</cp:coreProperties>
</file>