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1" r:id="rId1"/>
  </p:sldMasterIdLst>
  <p:notesMasterIdLst>
    <p:notesMasterId r:id="rId19"/>
  </p:notesMasterIdLst>
  <p:sldIdLst>
    <p:sldId id="256" r:id="rId2"/>
    <p:sldId id="257" r:id="rId3"/>
    <p:sldId id="258" r:id="rId4"/>
    <p:sldId id="259" r:id="rId5"/>
    <p:sldId id="262" r:id="rId6"/>
    <p:sldId id="263" r:id="rId7"/>
    <p:sldId id="264" r:id="rId8"/>
    <p:sldId id="260" r:id="rId9"/>
    <p:sldId id="265" r:id="rId10"/>
    <p:sldId id="267" r:id="rId11"/>
    <p:sldId id="268" r:id="rId12"/>
    <p:sldId id="269" r:id="rId13"/>
    <p:sldId id="270" r:id="rId14"/>
    <p:sldId id="271" r:id="rId15"/>
    <p:sldId id="274" r:id="rId16"/>
    <p:sldId id="272" r:id="rId17"/>
    <p:sldId id="273"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6A232"/>
    <a:srgbClr val="BED3A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1194" y="31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800" cy="457200"/>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Shape 4"/>
          <p:cNvSpPr txBox="1">
            <a:spLocks noGrp="1"/>
          </p:cNvSpPr>
          <p:nvPr>
            <p:ph type="dt" idx="10"/>
          </p:nvPr>
        </p:nvSpPr>
        <p:spPr>
          <a:xfrm>
            <a:off x="3884613" y="0"/>
            <a:ext cx="2971800" cy="457200"/>
          </a:xfrm>
          <a:prstGeom prst="rect">
            <a:avLst/>
          </a:prstGeom>
          <a:noFill/>
          <a:ln>
            <a:noFill/>
          </a:ln>
        </p:spPr>
        <p:txBody>
          <a:bodyPr spcFirstLastPara="1" wrap="square" lIns="91425" tIns="91425" rIns="91425" bIns="91425" anchor="t" anchorCtr="0"/>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Shape 6"/>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0" y="8685213"/>
            <a:ext cx="2971800" cy="457200"/>
          </a:xfrm>
          <a:prstGeom prst="rect">
            <a:avLst/>
          </a:prstGeom>
          <a:noFill/>
          <a:ln>
            <a:noFill/>
          </a:ln>
        </p:spPr>
        <p:txBody>
          <a:bodyPr spcFirstLastPara="1" wrap="square" lIns="91425" tIns="91425" rIns="91425" bIns="91425" anchor="b"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rowan.blackboard.com/webapps/blackboard/execute/launcher?type=Course&amp;id=_26538_1&amp;url=" TargetMode="External"/><Relationship Id="rId2" Type="http://schemas.openxmlformats.org/officeDocument/2006/relationships/slide" Target="../slides/slide1.xml"/><Relationship Id="rId1" Type="http://schemas.openxmlformats.org/officeDocument/2006/relationships/notesMaster" Target="../notesMasters/notesMaster1.xml"/><Relationship Id="rId4" Type="http://schemas.openxmlformats.org/officeDocument/2006/relationships/hyperlink" Target="mailto:ringelb8@students.rowan.edu" TargetMode="Externa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Shape 99"/>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200" b="1" i="0" u="none" strike="noStrike" cap="none">
                <a:solidFill>
                  <a:schemeClr val="dk1"/>
                </a:solidFill>
                <a:latin typeface="Times"/>
                <a:ea typeface="Times"/>
                <a:cs typeface="Times"/>
                <a:sym typeface="Times"/>
              </a:rPr>
              <a:t>Objects First with Java</a:t>
            </a:r>
            <a:endParaRPr/>
          </a:p>
        </p:txBody>
      </p:sp>
      <p:sp>
        <p:nvSpPr>
          <p:cNvPr id="100" name="Shape 100"/>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None/>
            </a:pPr>
            <a:r>
              <a:rPr lang="en-GB" sz="1200" b="1" i="0" u="none" strike="noStrike" cap="none">
                <a:solidFill>
                  <a:schemeClr val="dk1"/>
                </a:solidFill>
                <a:latin typeface="Times"/>
                <a:ea typeface="Times"/>
                <a:cs typeface="Times"/>
                <a:sym typeface="Times"/>
              </a:rPr>
              <a:t>© David J. Barnes and Michael Kölling</a:t>
            </a:r>
            <a:endParaRPr sz="1200" b="1" i="0" u="none" strike="noStrike" cap="none">
              <a:solidFill>
                <a:schemeClr val="dk1"/>
              </a:solidFill>
              <a:latin typeface="Times"/>
              <a:ea typeface="Times"/>
              <a:cs typeface="Times"/>
              <a:sym typeface="Times"/>
            </a:endParaRPr>
          </a:p>
        </p:txBody>
      </p:sp>
      <p:sp>
        <p:nvSpPr>
          <p:cNvPr id="101" name="Shape 101"/>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1" i="0" u="none" strike="noStrike" cap="none">
                <a:solidFill>
                  <a:schemeClr val="dk1"/>
                </a:solidFill>
                <a:latin typeface="Times"/>
                <a:ea typeface="Times"/>
                <a:cs typeface="Times"/>
                <a:sym typeface="Times"/>
              </a:rPr>
              <a:t>1</a:t>
            </a:fld>
            <a:endParaRPr sz="1200" b="1" i="0" u="none" strike="noStrike" cap="none">
              <a:solidFill>
                <a:schemeClr val="dk1"/>
              </a:solidFill>
              <a:latin typeface="Times"/>
              <a:ea typeface="Times"/>
              <a:cs typeface="Times"/>
              <a:sym typeface="Times"/>
            </a:endParaRPr>
          </a:p>
        </p:txBody>
      </p:sp>
      <p:sp>
        <p:nvSpPr>
          <p:cNvPr id="102" name="Shape 102"/>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03" name="Shape 103"/>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rtl="0">
              <a:spcBef>
                <a:spcPts val="0"/>
              </a:spcBef>
              <a:spcAft>
                <a:spcPts val="0"/>
              </a:spcAft>
              <a:buClr>
                <a:schemeClr val="dk1"/>
              </a:buClr>
              <a:buFont typeface="Arial"/>
              <a:buNone/>
            </a:pPr>
            <a:r>
              <a:rPr lang="en-GB" sz="950" b="1" u="sng">
                <a:solidFill>
                  <a:srgbClr val="4B5A79"/>
                </a:solidFill>
                <a:highlight>
                  <a:schemeClr val="lt1"/>
                </a:highlight>
                <a:latin typeface="Arial"/>
                <a:ea typeface="Arial"/>
                <a:cs typeface="Arial"/>
                <a:sym typeface="Arial"/>
                <a:hlinkClick r:id="rId3"/>
              </a:rPr>
              <a:t>201820-CS99310 - ADV LEARN ASST SEMINAR COM SCI (Section 1)</a:t>
            </a:r>
            <a:r>
              <a:rPr lang="en-GB"/>
              <a:t> - Spring 2018</a:t>
            </a:r>
            <a:endParaRPr/>
          </a:p>
          <a:p>
            <a:pPr marL="0" lvl="0" indent="0" rtl="0">
              <a:spcBef>
                <a:spcPts val="0"/>
              </a:spcBef>
              <a:spcAft>
                <a:spcPts val="0"/>
              </a:spcAft>
              <a:buClr>
                <a:schemeClr val="dk1"/>
              </a:buClr>
              <a:buFont typeface="Arial"/>
              <a:buNone/>
            </a:pPr>
            <a:r>
              <a:rPr lang="en-GB"/>
              <a:t>Brennan Ringel</a:t>
            </a:r>
            <a:endParaRPr/>
          </a:p>
          <a:p>
            <a:pPr marL="0" lvl="0" indent="0" rtl="0">
              <a:spcBef>
                <a:spcPts val="0"/>
              </a:spcBef>
              <a:spcAft>
                <a:spcPts val="0"/>
              </a:spcAft>
              <a:buClr>
                <a:schemeClr val="dk1"/>
              </a:buClr>
              <a:buFont typeface="Arial"/>
              <a:buNone/>
            </a:pPr>
            <a:r>
              <a:rPr lang="en-GB"/>
              <a:t>Email: </a:t>
            </a:r>
            <a:r>
              <a:rPr lang="en-GB" u="sng">
                <a:solidFill>
                  <a:schemeClr val="hlink"/>
                </a:solidFill>
                <a:hlinkClick r:id="rId4"/>
              </a:rPr>
              <a:t>ringelb8@students.rowan.edu</a:t>
            </a:r>
            <a:endParaRPr/>
          </a:p>
          <a:p>
            <a:pPr marL="0" lvl="0" indent="0" rtl="0">
              <a:spcBef>
                <a:spcPts val="0"/>
              </a:spcBef>
              <a:spcAft>
                <a:spcPts val="0"/>
              </a:spcAft>
              <a:buClr>
                <a:schemeClr val="dk1"/>
              </a:buClr>
              <a:buFont typeface="Arial"/>
              <a:buNone/>
            </a:pPr>
            <a:r>
              <a:rPr lang="en-GB"/>
              <a:t>Email2:brennanringel@gmail.com</a:t>
            </a:r>
            <a:endParaRPr/>
          </a:p>
          <a:p>
            <a:pPr marL="0" lvl="0" indent="0" rtl="0">
              <a:spcBef>
                <a:spcPts val="0"/>
              </a:spcBef>
              <a:spcAft>
                <a:spcPts val="0"/>
              </a:spcAft>
              <a:buClr>
                <a:schemeClr val="dk1"/>
              </a:buClr>
              <a:buFont typeface="Arial"/>
              <a:buNone/>
            </a:pPr>
            <a:endParaRPr/>
          </a:p>
          <a:p>
            <a:pPr marL="0" marR="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Shape 185"/>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200" b="1" i="0" u="none" strike="noStrike" cap="none">
                <a:solidFill>
                  <a:schemeClr val="dk1"/>
                </a:solidFill>
                <a:latin typeface="Times"/>
                <a:ea typeface="Times"/>
                <a:cs typeface="Times"/>
                <a:sym typeface="Times"/>
              </a:rPr>
              <a:t>Objects First with Java</a:t>
            </a:r>
            <a:endParaRPr/>
          </a:p>
        </p:txBody>
      </p:sp>
      <p:sp>
        <p:nvSpPr>
          <p:cNvPr id="186" name="Shape 186"/>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None/>
            </a:pPr>
            <a:r>
              <a:rPr lang="en-GB" sz="1200" b="1" i="0" u="none" strike="noStrike" cap="none">
                <a:solidFill>
                  <a:schemeClr val="dk1"/>
                </a:solidFill>
                <a:latin typeface="Times"/>
                <a:ea typeface="Times"/>
                <a:cs typeface="Times"/>
                <a:sym typeface="Times"/>
              </a:rPr>
              <a:t>© David J. Barnes and Michael Kölling</a:t>
            </a:r>
            <a:endParaRPr sz="1200" b="1" i="0" u="none" strike="noStrike" cap="none">
              <a:solidFill>
                <a:schemeClr val="dk1"/>
              </a:solidFill>
              <a:latin typeface="Times"/>
              <a:ea typeface="Times"/>
              <a:cs typeface="Times"/>
              <a:sym typeface="Times"/>
            </a:endParaRPr>
          </a:p>
        </p:txBody>
      </p:sp>
      <p:sp>
        <p:nvSpPr>
          <p:cNvPr id="187" name="Shape 187"/>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1" i="0" u="none" strike="noStrike" cap="none">
                <a:solidFill>
                  <a:schemeClr val="dk1"/>
                </a:solidFill>
                <a:latin typeface="Times"/>
                <a:ea typeface="Times"/>
                <a:cs typeface="Times"/>
                <a:sym typeface="Times"/>
              </a:rPr>
              <a:t>10</a:t>
            </a:fld>
            <a:endParaRPr sz="1200" b="1" i="0" u="none" strike="noStrike" cap="none">
              <a:solidFill>
                <a:schemeClr val="dk1"/>
              </a:solidFill>
              <a:latin typeface="Times"/>
              <a:ea typeface="Times"/>
              <a:cs typeface="Times"/>
              <a:sym typeface="Times"/>
            </a:endParaRPr>
          </a:p>
        </p:txBody>
      </p:sp>
      <p:sp>
        <p:nvSpPr>
          <p:cNvPr id="188" name="Shape 188"/>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89" name="Shape 189"/>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200" b="0" i="0" u="none" strike="noStrike" cap="none">
                <a:solidFill>
                  <a:schemeClr val="dk1"/>
                </a:solidFill>
                <a:latin typeface="Calibri"/>
                <a:ea typeface="Calibri"/>
                <a:cs typeface="Calibri"/>
                <a:sym typeface="Calibri"/>
              </a:rPr>
              <a:t>Replace this with your course title and your name/contact details.</a:t>
            </a:r>
            <a:endParaRPr/>
          </a:p>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Shape 19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96" name="Shape 19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97" name="Shape 197"/>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GB"/>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Shape 20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03" name="Shape 203"/>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204" name="Shape 204"/>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GB"/>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Shape 20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0" name="Shape 21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Clr>
                <a:schemeClr val="dk1"/>
              </a:buClr>
              <a:buSzPts val="1100"/>
              <a:buFont typeface="Arial"/>
              <a:buNone/>
            </a:pPr>
            <a:r>
              <a:rPr lang="en-GB" b="1"/>
              <a:t>Not all domain controllers in the domain need to be a global catalog server.</a:t>
            </a:r>
            <a:endParaRPr b="1"/>
          </a:p>
          <a:p>
            <a:pPr marL="0" lvl="0" indent="0">
              <a:spcBef>
                <a:spcPts val="0"/>
              </a:spcBef>
              <a:spcAft>
                <a:spcPts val="0"/>
              </a:spcAft>
              <a:buNone/>
            </a:pPr>
            <a:endParaRPr/>
          </a:p>
        </p:txBody>
      </p:sp>
      <p:sp>
        <p:nvSpPr>
          <p:cNvPr id="211" name="Shape 211"/>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GB"/>
              <a:t>13</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Shape 21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7" name="Shape 217"/>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GB" b="1" dirty="0"/>
              <a:t>In our example here (visual), </a:t>
            </a:r>
            <a:r>
              <a:rPr lang="en-GB" b="1" dirty="0" err="1"/>
              <a:t>Rebeladmin</a:t>
            </a:r>
            <a:r>
              <a:rPr lang="en-GB" b="1" dirty="0"/>
              <a:t> Corp. has its head office located in London office, UK. It is running a few domain controllers (DC01 and DC02) within its physical network. It uses IP address allocation for the network with subnets 192.168.148.0/24, 10.10.10.0/24 and 172.25.16.0/24. Due to the business requirements, the company opened a branch office in Toronto, Canada.</a:t>
            </a:r>
            <a:endParaRPr b="1" dirty="0"/>
          </a:p>
        </p:txBody>
      </p:sp>
      <p:sp>
        <p:nvSpPr>
          <p:cNvPr id="218" name="Shape 218"/>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GB"/>
              <a:t>14</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Shape 21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7" name="Shape 217"/>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sz="1200" dirty="0" smtClean="0"/>
              <a:t>Sites are created with site links connecting the locations together to enable the administrator to specify the bandwidth used to replicate information between sites. Instead of having information replicated immediately between servers within a high-speed connected site, the administrator can specify to replicate information between two sites only once per night or at a time when network demands are low, allowing more bandwidth availability to replicate AD DS information. Site links exist between offices, and a DC in each site acts as the site link bridgehead</a:t>
            </a:r>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en-US" sz="1200" dirty="0" smtClean="0"/>
          </a:p>
          <a:p>
            <a:pPr lvl="0"/>
            <a:endParaRPr lang="en-US" sz="1200" dirty="0"/>
          </a:p>
        </p:txBody>
      </p:sp>
      <p:sp>
        <p:nvSpPr>
          <p:cNvPr id="218" name="Shape 218"/>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GB"/>
              <a:t>15</a:t>
            </a:fld>
            <a:endParaRPr/>
          </a:p>
        </p:txBody>
      </p:sp>
    </p:spTree>
    <p:extLst>
      <p:ext uri="{BB962C8B-B14F-4D97-AF65-F5344CB8AC3E}">
        <p14:creationId xmlns:p14="http://schemas.microsoft.com/office/powerpoint/2010/main" val="9445155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Shape 22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25" name="Shape 22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226" name="Shape 226"/>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GB"/>
              <a:t>16</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p:cNvGrpSpPr/>
        <p:nvPr/>
      </p:nvGrpSpPr>
      <p:grpSpPr>
        <a:xfrm>
          <a:off x="0" y="0"/>
          <a:ext cx="0" cy="0"/>
          <a:chOff x="0" y="0"/>
          <a:chExt cx="0" cy="0"/>
        </a:xfrm>
      </p:grpSpPr>
      <p:sp>
        <p:nvSpPr>
          <p:cNvPr id="231" name="Shape 231"/>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32" name="Shape 23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Shape 109"/>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10" name="Shape 11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Shape 115"/>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200" b="1" i="0" u="none" strike="noStrike" cap="none">
                <a:solidFill>
                  <a:schemeClr val="dk1"/>
                </a:solidFill>
                <a:latin typeface="Times"/>
                <a:ea typeface="Times"/>
                <a:cs typeface="Times"/>
                <a:sym typeface="Times"/>
              </a:rPr>
              <a:t>Objects First with Java</a:t>
            </a:r>
            <a:endParaRPr/>
          </a:p>
        </p:txBody>
      </p:sp>
      <p:sp>
        <p:nvSpPr>
          <p:cNvPr id="116" name="Shape 116"/>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None/>
            </a:pPr>
            <a:r>
              <a:rPr lang="en-GB" sz="1200" b="1" i="0" u="none" strike="noStrike" cap="none">
                <a:solidFill>
                  <a:schemeClr val="dk1"/>
                </a:solidFill>
                <a:latin typeface="Times"/>
                <a:ea typeface="Times"/>
                <a:cs typeface="Times"/>
                <a:sym typeface="Times"/>
              </a:rPr>
              <a:t>© David J. Barnes and Michael Kölling</a:t>
            </a:r>
            <a:endParaRPr sz="1200" b="1" i="0" u="none" strike="noStrike" cap="none">
              <a:solidFill>
                <a:schemeClr val="dk1"/>
              </a:solidFill>
              <a:latin typeface="Times"/>
              <a:ea typeface="Times"/>
              <a:cs typeface="Times"/>
              <a:sym typeface="Times"/>
            </a:endParaRPr>
          </a:p>
        </p:txBody>
      </p:sp>
      <p:sp>
        <p:nvSpPr>
          <p:cNvPr id="117" name="Shape 117"/>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1" i="0" u="none" strike="noStrike" cap="none">
                <a:solidFill>
                  <a:schemeClr val="dk1"/>
                </a:solidFill>
                <a:latin typeface="Times"/>
                <a:ea typeface="Times"/>
                <a:cs typeface="Times"/>
                <a:sym typeface="Times"/>
              </a:rPr>
              <a:t>3</a:t>
            </a:fld>
            <a:endParaRPr sz="1200" b="1" i="0" u="none" strike="noStrike" cap="none">
              <a:solidFill>
                <a:schemeClr val="dk1"/>
              </a:solidFill>
              <a:latin typeface="Times"/>
              <a:ea typeface="Times"/>
              <a:cs typeface="Times"/>
              <a:sym typeface="Times"/>
            </a:endParaRPr>
          </a:p>
        </p:txBody>
      </p:sp>
      <p:sp>
        <p:nvSpPr>
          <p:cNvPr id="118" name="Shape 118"/>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19" name="Shape 119"/>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200" b="0" i="0" u="none" strike="noStrike" cap="none">
                <a:solidFill>
                  <a:schemeClr val="dk1"/>
                </a:solidFill>
                <a:latin typeface="Calibri"/>
                <a:ea typeface="Calibri"/>
                <a:cs typeface="Calibri"/>
                <a:sym typeface="Calibri"/>
              </a:rPr>
              <a:t>Replace this with your course title and your name/contact details.</a:t>
            </a:r>
            <a:endParaRPr/>
          </a:p>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Shape 12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6" name="Shape 12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GB"/>
              <a:t>Within an organization, there may be completely different groups. These groups </a:t>
            </a:r>
            <a:endParaRPr/>
          </a:p>
        </p:txBody>
      </p:sp>
      <p:sp>
        <p:nvSpPr>
          <p:cNvPr id="127" name="Shape 127"/>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Clr>
                <a:srgbClr val="000000"/>
              </a:buClr>
              <a:buFont typeface="Arial"/>
              <a:buNone/>
            </a:pPr>
            <a:fld id="{00000000-1234-1234-1234-123412341234}" type="slidenum">
              <a:rPr lang="en-GB"/>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Shape 14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8" name="Shape 148"/>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49" name="Shape 149"/>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GB"/>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Shape 15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6" name="Shape 15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GB"/>
              <a:t>In the example here, rebeladmin.com is the parent domain for the domain tree. It has two child domains, it.rebeladmin.com and sales.rebeladmin.com. As you can see, it shares the same rebeladmin.com namespace. Similarly, when it goes down in the next level in the domain tree, it shares the namespace from the preceding level</a:t>
            </a:r>
            <a:endParaRPr/>
          </a:p>
        </p:txBody>
      </p:sp>
      <p:sp>
        <p:nvSpPr>
          <p:cNvPr id="157" name="Shape 157"/>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GB"/>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Shape 16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4" name="Shape 16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65" name="Shape 165"/>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GB"/>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Shape 13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3" name="Shape 133"/>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GB"/>
              <a:t>(For the fourth bullet) At Rowan, Computer Science students have access to a computer lab room. In the room is a printer that is free for Computer Science students to use. Sometimes, non-computer science students are caught printing things like math textbooks. If upper management decided that CS students could not be trusted with their free printing anymore, the right to printing could be taken away from the Computer Science OU, rather than taken away from one user at a time. If time passes and the department wants to trust the students again, they can simply give permissions back to the OU, rather than to individual students. </a:t>
            </a:r>
            <a:endParaRPr/>
          </a:p>
          <a:p>
            <a:pPr marL="0" lvl="0" indent="0">
              <a:spcBef>
                <a:spcPts val="0"/>
              </a:spcBef>
              <a:spcAft>
                <a:spcPts val="0"/>
              </a:spcAft>
              <a:buNone/>
            </a:pPr>
            <a:endParaRPr/>
          </a:p>
          <a:p>
            <a:pPr marL="0" lvl="0" indent="0">
              <a:spcBef>
                <a:spcPts val="0"/>
              </a:spcBef>
              <a:spcAft>
                <a:spcPts val="0"/>
              </a:spcAft>
              <a:buNone/>
            </a:pPr>
            <a:r>
              <a:rPr lang="en-GB"/>
              <a:t>(for the fifth bullet) People in sales departments in different regions may have access to different printers, and other resources. This also allows domain administrators to delegate control over those objects in that region to individuals or groups in the region’s regional office without giving these individuals too much power. For these administrators (the individuals mentioned earlier), they would not be able to modify any objects outside of the OU that they are assigned to. </a:t>
            </a:r>
            <a:endParaRPr/>
          </a:p>
          <a:p>
            <a:pPr marL="0" lvl="0" indent="0">
              <a:spcBef>
                <a:spcPts val="0"/>
              </a:spcBef>
              <a:spcAft>
                <a:spcPts val="0"/>
              </a:spcAft>
              <a:buNone/>
            </a:pPr>
            <a:endParaRPr/>
          </a:p>
        </p:txBody>
      </p:sp>
      <p:sp>
        <p:nvSpPr>
          <p:cNvPr id="134" name="Shape 134"/>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GB"/>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Shape 17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1" name="Shape 171"/>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smtClean="0"/>
              <a:t>For example, if the forest function level is Windows Server 2008, it is allowed to install the domain controller inside the forest with the operating system Windows Server 2016. But this doesn't mean it can use features provided by Windows Directory Services 2016 until it upgrades its domain and forest functional levels. If you upgrade the forest function level to Windows Server 2016, you can have only domain controllers running a minimum of Windows Server 2016.</a:t>
            </a:r>
          </a:p>
          <a:p>
            <a:pPr marL="0" lvl="0" indent="0">
              <a:spcBef>
                <a:spcPts val="0"/>
              </a:spcBef>
              <a:spcAft>
                <a:spcPts val="0"/>
              </a:spcAft>
              <a:buNone/>
            </a:pPr>
            <a:endParaRPr dirty="0"/>
          </a:p>
        </p:txBody>
      </p:sp>
      <p:sp>
        <p:nvSpPr>
          <p:cNvPr id="172" name="Shape 172"/>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GB"/>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a:xfrm>
            <a:off x="370888" y="6645106"/>
            <a:ext cx="21336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Footer Placeholder 11"/>
          <p:cNvSpPr>
            <a:spLocks noGrp="1"/>
          </p:cNvSpPr>
          <p:nvPr>
            <p:ph type="ftr" sz="quarter" idx="12"/>
          </p:nvPr>
        </p:nvSpPr>
        <p:spPr>
          <a:xfrm>
            <a:off x="3048000" y="6645106"/>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457200" y="2052960"/>
            <a:ext cx="63246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0135663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Footer Placeholder 7"/>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smtClean="0"/>
              <a:t>Click to edit Master title style</a:t>
            </a:r>
            <a:endParaRPr lang="en-US"/>
          </a:p>
        </p:txBody>
      </p:sp>
      <p:sp>
        <p:nvSpPr>
          <p:cNvPr id="11"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7187249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endParaRPr lang="en-US"/>
          </a:p>
        </p:txBody>
      </p:sp>
      <p:sp>
        <p:nvSpPr>
          <p:cNvPr id="4" name="Footer Placeholder 3"/>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smtClean="0"/>
              <a:t>Click to edit Master title style</a:t>
            </a:r>
            <a:endParaRPr lang="en-US"/>
          </a:p>
        </p:txBody>
      </p:sp>
      <p:sp>
        <p:nvSpPr>
          <p:cNvPr id="7"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074674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Date Placeholder 1"/>
          <p:cNvSpPr>
            <a:spLocks noGrp="1"/>
          </p:cNvSpPr>
          <p:nvPr>
            <p:ph type="dt" sz="half" idx="10"/>
          </p:nvPr>
        </p:nvSpPr>
        <p:spPr>
          <a:xfrm>
            <a:off x="370888" y="6629475"/>
            <a:ext cx="2133600" cy="274320"/>
          </a:xfrm>
        </p:spPr>
        <p:txBody>
          <a:bodyPr/>
          <a:lstStyle>
            <a:lvl1pPr>
              <a:defRPr sz="900">
                <a:solidFill>
                  <a:schemeClr val="tx1"/>
                </a:solidFill>
                <a:latin typeface="Arial Narrow" panose="020B0606020202030204" pitchFamily="34" charset="0"/>
              </a:defRPr>
            </a:lvl1pPr>
          </a:lstStyle>
          <a:p>
            <a:endParaRPr lang="en-US"/>
          </a:p>
        </p:txBody>
      </p:sp>
      <p:sp>
        <p:nvSpPr>
          <p:cNvPr id="3" name="Footer Placeholder 2"/>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0634131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spc="0">
                <a:solidFill>
                  <a:schemeClr val="tx1"/>
                </a:solidFill>
              </a:defRPr>
            </a:lvl1pPr>
            <a:lvl2pPr>
              <a:spcAft>
                <a:spcPts val="600"/>
              </a:spcAft>
              <a:defRPr spc="0">
                <a:solidFill>
                  <a:schemeClr val="tx1"/>
                </a:solidFill>
              </a:defRPr>
            </a:lvl2pPr>
            <a:lvl3pPr>
              <a:spcAft>
                <a:spcPts val="600"/>
              </a:spcAft>
              <a:defRPr spc="0">
                <a:solidFill>
                  <a:schemeClr val="tx1"/>
                </a:solidFill>
              </a:defRPr>
            </a:lvl3pPr>
            <a:lvl4pPr>
              <a:spcAft>
                <a:spcPts val="600"/>
              </a:spcAft>
              <a:defRPr>
                <a:solidFill>
                  <a:schemeClr val="tx1"/>
                </a:solidFill>
              </a:defRPr>
            </a:lvl4pPr>
            <a:lvl5pPr>
              <a:spcAft>
                <a:spcPts val="600"/>
              </a:spcAft>
              <a:defRPr>
                <a:solidFill>
                  <a:schemeClr val="tx1"/>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6521991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400" spc="0">
                <a:solidFill>
                  <a:schemeClr val="tx1"/>
                </a:solidFill>
              </a:defRPr>
            </a:lvl1pPr>
            <a:lvl2pPr>
              <a:spcAft>
                <a:spcPts val="600"/>
              </a:spcAft>
              <a:defRPr sz="2000" spc="0">
                <a:solidFill>
                  <a:schemeClr val="tx1"/>
                </a:solidFill>
              </a:defRPr>
            </a:lvl2pPr>
            <a:lvl3pPr>
              <a:spcAft>
                <a:spcPts val="600"/>
              </a:spcAft>
              <a:defRPr sz="1800" spc="0">
                <a:solidFill>
                  <a:schemeClr val="tx1"/>
                </a:solidFill>
              </a:defRPr>
            </a:lvl3pPr>
            <a:lvl4pPr>
              <a:spcAft>
                <a:spcPts val="600"/>
              </a:spcAft>
              <a:defRPr sz="1600">
                <a:solidFill>
                  <a:schemeClr val="tx1"/>
                </a:solidFill>
              </a:defRPr>
            </a:lvl4pPr>
            <a:lvl5pPr>
              <a:spcAft>
                <a:spcPts val="600"/>
              </a:spcAft>
              <a:defRPr sz="1400">
                <a:solidFill>
                  <a:schemeClr val="tx1"/>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9910222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344488" indent="-300038">
              <a:spcAft>
                <a:spcPts val="600"/>
              </a:spcAft>
              <a:defRPr sz="2800" spc="0">
                <a:solidFill>
                  <a:schemeClr val="tx1"/>
                </a:solidFill>
              </a:defRPr>
            </a:lvl1pPr>
            <a:lvl2pPr marL="623888" indent="-258763">
              <a:spcAft>
                <a:spcPts val="600"/>
              </a:spcAft>
              <a:defRPr sz="2400" spc="0">
                <a:solidFill>
                  <a:schemeClr val="tx1"/>
                </a:solidFill>
              </a:defRPr>
            </a:lvl2pPr>
            <a:lvl3pPr>
              <a:spcAft>
                <a:spcPts val="600"/>
              </a:spcAft>
              <a:defRPr sz="2000" spc="0">
                <a:solidFill>
                  <a:schemeClr val="tx1"/>
                </a:solidFill>
              </a:defRPr>
            </a:lvl3pPr>
            <a:lvl4pPr>
              <a:spcAft>
                <a:spcPts val="600"/>
              </a:spcAft>
              <a:defRPr sz="1800">
                <a:solidFill>
                  <a:schemeClr val="tx1"/>
                </a:solidFill>
              </a:defRPr>
            </a:lvl4pPr>
            <a:lvl5pPr>
              <a:spcAft>
                <a:spcPts val="600"/>
              </a:spcAft>
              <a:defRPr sz="1600">
                <a:solidFill>
                  <a:schemeClr val="tx1"/>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726322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1"/>
            <a:ext cx="4258294"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563029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1"/>
            <a:ext cx="4258294"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4198329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685800"/>
            <a:ext cx="8407893"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370888" y="6581975"/>
            <a:ext cx="2133600" cy="274320"/>
          </a:xfrm>
        </p:spPr>
        <p:txBody>
          <a:bodyPr/>
          <a:lstStyle>
            <a:lvl1pPr>
              <a:defRPr sz="900">
                <a:solidFill>
                  <a:schemeClr val="tx1"/>
                </a:solidFill>
                <a:latin typeface="Arial Narrow" panose="020B0606020202030204" pitchFamily="34" charset="0"/>
              </a:defRPr>
            </a:lvl1pPr>
          </a:lstStyle>
          <a:p>
            <a:endParaRPr lang="en-US"/>
          </a:p>
        </p:txBody>
      </p:sp>
      <p:sp>
        <p:nvSpPr>
          <p:cNvPr id="5" name="Footer Placeholder 4"/>
          <p:cNvSpPr>
            <a:spLocks noGrp="1"/>
          </p:cNvSpPr>
          <p:nvPr>
            <p:ph type="ftr" sz="quarter" idx="11"/>
          </p:nvPr>
        </p:nvSpPr>
        <p:spPr>
          <a:xfrm>
            <a:off x="3048000" y="65819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381000" y="152400"/>
            <a:ext cx="8381260"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838208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smtClean="0"/>
              <a:t>Click to edit Master title style</a:t>
            </a:r>
            <a:endParaRPr lang="en-US" dirty="0"/>
          </a:p>
        </p:txBody>
      </p:sp>
      <p:sp>
        <p:nvSpPr>
          <p:cNvPr id="13"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5718666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smtClean="0"/>
              <a:t>Click to edit Master title style</a:t>
            </a:r>
            <a:endParaRPr lang="en-US" dirty="0"/>
          </a:p>
        </p:txBody>
      </p:sp>
      <p:sp>
        <p:nvSpPr>
          <p:cNvPr id="13"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801083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endParaRPr lang="en-US"/>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marL="0" lvl="0" indent="0">
              <a:spcBef>
                <a:spcPts val="0"/>
              </a:spcBef>
              <a:spcAft>
                <a:spcPts val="0"/>
              </a:spcAft>
              <a:buNone/>
            </a:pPr>
            <a:endParaRPr lang="en-US"/>
          </a:p>
        </p:txBody>
      </p:sp>
    </p:spTree>
    <p:extLst>
      <p:ext uri="{BB962C8B-B14F-4D97-AF65-F5344CB8AC3E}">
        <p14:creationId xmlns:p14="http://schemas.microsoft.com/office/powerpoint/2010/main" val="54918248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hf hdr="0" ftr="0" dt="0"/>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7.gif"/><Relationship Id="rId3" Type="http://schemas.openxmlformats.org/officeDocument/2006/relationships/image" Target="../media/image2.gif"/><Relationship Id="rId7" Type="http://schemas.openxmlformats.org/officeDocument/2006/relationships/image" Target="../media/image6.gif"/><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12.gif"/><Relationship Id="rId5" Type="http://schemas.openxmlformats.org/officeDocument/2006/relationships/image" Target="../media/image8.gif"/><Relationship Id="rId4" Type="http://schemas.openxmlformats.org/officeDocument/2006/relationships/image" Target="../media/image3.gif"/></Relationships>
</file>

<file path=ppt/slides/_rels/slide1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7.gif"/><Relationship Id="rId3" Type="http://schemas.openxmlformats.org/officeDocument/2006/relationships/image" Target="../media/image2.gif"/><Relationship Id="rId7" Type="http://schemas.openxmlformats.org/officeDocument/2006/relationships/image" Target="../media/image6.gif"/><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5.gif"/><Relationship Id="rId5" Type="http://schemas.openxmlformats.org/officeDocument/2006/relationships/image" Target="../media/image4.gif"/><Relationship Id="rId4" Type="http://schemas.openxmlformats.org/officeDocument/2006/relationships/image" Target="../media/image3.gif"/><Relationship Id="rId9" Type="http://schemas.openxmlformats.org/officeDocument/2006/relationships/image" Target="../media/image8.gif"/></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a:p>
        </p:txBody>
      </p:sp>
      <p:sp>
        <p:nvSpPr>
          <p:cNvPr id="106" name="Shape 106"/>
          <p:cNvSpPr txBox="1">
            <a:spLocks noGrp="1"/>
          </p:cNvSpPr>
          <p:nvPr>
            <p:ph type="title"/>
          </p:nvPr>
        </p:nvSpPr>
        <p:spPr/>
        <p:txBody>
          <a:bodyPr/>
          <a:lstStyle/>
          <a:p>
            <a:pPr lvl="0"/>
            <a:endParaRPr lang="en-US" dirty="0" smtClean="0"/>
          </a:p>
          <a:p>
            <a:pPr lvl="0"/>
            <a:endParaRPr lang="en-US" dirty="0" smtClean="0"/>
          </a:p>
          <a:p>
            <a:pPr lvl="0"/>
            <a:r>
              <a:rPr lang="en-US" sz="3200" dirty="0" smtClean="0">
                <a:solidFill>
                  <a:schemeClr val="accent3">
                    <a:lumMod val="20000"/>
                    <a:lumOff val="80000"/>
                  </a:schemeClr>
                </a:solidFill>
                <a:sym typeface="Source Sans Pro"/>
              </a:rPr>
              <a:t>Concepts of </a:t>
            </a:r>
            <a:br>
              <a:rPr lang="en-US" sz="3200" dirty="0" smtClean="0">
                <a:solidFill>
                  <a:schemeClr val="accent3">
                    <a:lumMod val="20000"/>
                    <a:lumOff val="80000"/>
                  </a:schemeClr>
                </a:solidFill>
                <a:sym typeface="Source Sans Pro"/>
              </a:rPr>
            </a:br>
            <a:r>
              <a:rPr lang="en-US" sz="3200" dirty="0" smtClean="0">
                <a:solidFill>
                  <a:schemeClr val="accent3">
                    <a:lumMod val="20000"/>
                    <a:lumOff val="80000"/>
                  </a:schemeClr>
                </a:solidFill>
                <a:sym typeface="Source Sans Pro"/>
              </a:rPr>
              <a:t>Computing </a:t>
            </a:r>
            <a:br>
              <a:rPr lang="en-US" sz="3200" dirty="0" smtClean="0">
                <a:solidFill>
                  <a:schemeClr val="accent3">
                    <a:lumMod val="20000"/>
                    <a:lumOff val="80000"/>
                  </a:schemeClr>
                </a:solidFill>
                <a:sym typeface="Source Sans Pro"/>
              </a:rPr>
            </a:br>
            <a:r>
              <a:rPr lang="en-US" sz="3200" dirty="0" smtClean="0">
                <a:solidFill>
                  <a:schemeClr val="accent3">
                    <a:lumMod val="20000"/>
                    <a:lumOff val="80000"/>
                  </a:schemeClr>
                </a:solidFill>
                <a:sym typeface="Source Sans Pro"/>
              </a:rPr>
              <a:t>Technologies</a:t>
            </a:r>
            <a:r>
              <a:rPr lang="en-US" dirty="0" smtClean="0">
                <a:sym typeface="Source Sans Pro"/>
              </a:rPr>
              <a:t/>
            </a:r>
            <a:br>
              <a:rPr lang="en-US" dirty="0" smtClean="0">
                <a:sym typeface="Source Sans Pro"/>
              </a:rPr>
            </a:br>
            <a:r>
              <a:rPr lang="en-US" dirty="0" smtClean="0">
                <a:sym typeface="Source Sans Pro"/>
              </a:rPr>
              <a:t/>
            </a:r>
            <a:br>
              <a:rPr lang="en-US" dirty="0" smtClean="0">
                <a:sym typeface="Source Sans Pro"/>
              </a:rPr>
            </a:br>
            <a:r>
              <a:rPr lang="en-US" dirty="0" smtClean="0">
                <a:sym typeface="Source Sans Pro"/>
              </a:rPr>
              <a:t/>
            </a:r>
            <a:br>
              <a:rPr lang="en-US" dirty="0" smtClean="0">
                <a:sym typeface="Source Sans Pro"/>
              </a:rPr>
            </a:br>
            <a:r>
              <a:rPr lang="en-US" dirty="0" smtClean="0">
                <a:sym typeface="Source Sans Pro"/>
              </a:rPr>
              <a:t>Active Directory</a:t>
            </a:r>
            <a:br>
              <a:rPr lang="en-US" dirty="0" smtClean="0">
                <a:sym typeface="Source Sans Pro"/>
              </a:rPr>
            </a:br>
            <a:r>
              <a:rPr lang="en-US" dirty="0" smtClean="0">
                <a:sym typeface="Source Sans Pro"/>
              </a:rPr>
              <a:t>Components</a:t>
            </a:r>
            <a:br>
              <a:rPr lang="en-US" dirty="0" smtClean="0">
                <a:sym typeface="Source Sans Pro"/>
              </a:rPr>
            </a:br>
            <a:r>
              <a:rPr lang="en-US" dirty="0" smtClean="0">
                <a:sym typeface="Source Sans Pro"/>
              </a:rPr>
              <a:t/>
            </a:r>
            <a:br>
              <a:rPr lang="en-US" dirty="0" smtClean="0">
                <a:sym typeface="Source Sans Pro"/>
              </a:rPr>
            </a:br>
            <a:endParaRPr lang="en-US" dirty="0">
              <a:sym typeface="Source Sans Pro"/>
            </a:endParaRPr>
          </a:p>
        </p:txBody>
      </p:sp>
      <p:sp>
        <p:nvSpPr>
          <p:cNvPr id="107" name="Shape 107"/>
          <p:cNvSpPr txBox="1"/>
          <p:nvPr/>
        </p:nvSpPr>
        <p:spPr>
          <a:xfrm>
            <a:off x="7162799" y="2892277"/>
            <a:ext cx="1600201" cy="1645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accent1"/>
              </a:buClr>
              <a:buSzPts val="1400"/>
              <a:buFont typeface="Noto Sans Symbols"/>
              <a:buNone/>
            </a:pPr>
            <a:r>
              <a:rPr lang="en-GB" sz="1400" b="0" i="0" u="none" strike="noStrike" cap="none">
                <a:solidFill>
                  <a:schemeClr val="dk1"/>
                </a:solidFill>
                <a:latin typeface="Source Sans Pro"/>
                <a:ea typeface="Source Sans Pro"/>
                <a:cs typeface="Source Sans Pro"/>
                <a:sym typeface="Source Sans Pro"/>
              </a:rPr>
              <a:t>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Shape 191"/>
          <p:cNvSpPr txBox="1">
            <a:spLocks noGrp="1"/>
          </p:cNvSpPr>
          <p:nvPr>
            <p:ph type="body" idx="1"/>
          </p:nvPr>
        </p:nvSpPr>
        <p:spPr>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Clr>
                <a:schemeClr val="accent1"/>
              </a:buClr>
              <a:buSzPts val="1900"/>
              <a:buFont typeface="Noto Sans Symbols"/>
              <a:buNone/>
            </a:pPr>
            <a:endParaRPr sz="1900" b="0" i="0" u="none" strike="noStrike" cap="none">
              <a:solidFill>
                <a:schemeClr val="dk1"/>
              </a:solidFill>
              <a:latin typeface="Source Sans Pro"/>
              <a:ea typeface="Source Sans Pro"/>
              <a:cs typeface="Source Sans Pro"/>
              <a:sym typeface="Source Sans Pro"/>
            </a:endParaRPr>
          </a:p>
        </p:txBody>
      </p:sp>
      <p:sp>
        <p:nvSpPr>
          <p:cNvPr id="192" name="Shape 192"/>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rgbClr val="F9FEDE"/>
              </a:buClr>
              <a:buSzPts val="3200"/>
              <a:buFont typeface="Source Sans Pro"/>
              <a:buNone/>
            </a:pPr>
            <a:endParaRPr sz="3200">
              <a:solidFill>
                <a:srgbClr val="F9FEDE"/>
              </a:solidFill>
            </a:endParaRPr>
          </a:p>
          <a:p>
            <a:pPr marL="0" marR="0" lvl="0" indent="0" algn="r" rtl="0">
              <a:spcBef>
                <a:spcPts val="0"/>
              </a:spcBef>
              <a:spcAft>
                <a:spcPts val="0"/>
              </a:spcAft>
              <a:buClr>
                <a:srgbClr val="F9FEDE"/>
              </a:buClr>
              <a:buSzPts val="3200"/>
              <a:buFont typeface="Source Sans Pro"/>
              <a:buNone/>
            </a:pPr>
            <a:r>
              <a:rPr lang="en-GB" sz="3200">
                <a:solidFill>
                  <a:srgbClr val="000000"/>
                </a:solidFill>
              </a:rPr>
              <a:t>Introduction to Active Directory: Physical Components</a:t>
            </a:r>
            <a:endParaRPr sz="3200">
              <a:solidFill>
                <a:srgbClr val="000000"/>
              </a:solidFill>
            </a:endParaRPr>
          </a:p>
          <a:p>
            <a:pPr marL="0" marR="0" lvl="0" indent="0" algn="r" rtl="0">
              <a:spcBef>
                <a:spcPts val="0"/>
              </a:spcBef>
              <a:spcAft>
                <a:spcPts val="0"/>
              </a:spcAft>
              <a:buClr>
                <a:srgbClr val="F9FEDE"/>
              </a:buClr>
              <a:buSzPts val="3200"/>
              <a:buFont typeface="Source Sans Pro"/>
              <a:buNone/>
            </a:pPr>
            <a:endParaRPr/>
          </a:p>
          <a:p>
            <a:pPr marL="0" marR="0" lvl="0" indent="0" algn="r" rtl="0">
              <a:spcBef>
                <a:spcPts val="0"/>
              </a:spcBef>
              <a:spcAft>
                <a:spcPts val="0"/>
              </a:spcAft>
              <a:buClr>
                <a:srgbClr val="F9FEDE"/>
              </a:buClr>
              <a:buSzPts val="3200"/>
              <a:buFont typeface="Source Sans Pro"/>
              <a:buNone/>
            </a:pPr>
            <a:endParaRPr sz="4000" b="0" i="0" u="none" strike="noStrike" cap="none">
              <a:solidFill>
                <a:schemeClr val="lt1"/>
              </a:solidFill>
              <a:latin typeface="Source Sans Pro"/>
              <a:ea typeface="Source Sans Pro"/>
              <a:cs typeface="Source Sans Pro"/>
              <a:sym typeface="Source Sans Pro"/>
            </a:endParaRPr>
          </a:p>
        </p:txBody>
      </p:sp>
      <p:sp>
        <p:nvSpPr>
          <p:cNvPr id="193" name="Shape 193"/>
          <p:cNvSpPr txBox="1"/>
          <p:nvPr/>
        </p:nvSpPr>
        <p:spPr>
          <a:xfrm>
            <a:off x="7162799" y="2892277"/>
            <a:ext cx="1600200" cy="16458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accent1"/>
              </a:buClr>
              <a:buSzPts val="1400"/>
              <a:buFont typeface="Noto Sans Symbols"/>
              <a:buNone/>
            </a:pPr>
            <a:r>
              <a:rPr lang="en-GB" sz="1400" b="0" i="0" u="none" strike="noStrike" cap="none">
                <a:solidFill>
                  <a:schemeClr val="dk1"/>
                </a:solidFill>
                <a:latin typeface="Source Sans Pro"/>
                <a:ea typeface="Source Sans Pro"/>
                <a:cs typeface="Source Sans Pro"/>
                <a:sym typeface="Source Sans Pro"/>
              </a:rPr>
              <a:t>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sp>
        <p:nvSpPr>
          <p:cNvPr id="199" name="Shape 199"/>
          <p:cNvSpPr txBox="1">
            <a:spLocks noGrp="1"/>
          </p:cNvSpPr>
          <p:nvPr>
            <p:ph idx="1"/>
          </p:nvPr>
        </p:nvSpPr>
        <p:spPr/>
        <p:txBody>
          <a:bodyPr/>
          <a:lstStyle/>
          <a:p>
            <a:pPr lvl="0"/>
            <a:r>
              <a:rPr lang="en-US" dirty="0" smtClean="0"/>
              <a:t>The physical components are Independent of the Logical Components.</a:t>
            </a:r>
          </a:p>
          <a:p>
            <a:pPr lvl="0"/>
            <a:r>
              <a:rPr lang="en-US" dirty="0" smtClean="0"/>
              <a:t>Physical component placement can affect Active Directory replications in certain ways.</a:t>
            </a:r>
          </a:p>
          <a:p>
            <a:pPr lvl="0"/>
            <a:r>
              <a:rPr lang="en-US" dirty="0" smtClean="0"/>
              <a:t>Logically, components can be easily rearranged compared to physical components.</a:t>
            </a:r>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marL="45720" lvl="0" indent="0">
              <a:buNone/>
            </a:pPr>
            <a:endParaRPr lang="en-US" dirty="0" smtClean="0"/>
          </a:p>
        </p:txBody>
      </p:sp>
      <p:sp>
        <p:nvSpPr>
          <p:cNvPr id="200" name="Shape 200"/>
          <p:cNvSpPr txBox="1">
            <a:spLocks noGrp="1"/>
          </p:cNvSpPr>
          <p:nvPr>
            <p:ph type="title"/>
          </p:nvPr>
        </p:nvSpPr>
        <p:spPr/>
        <p:txBody>
          <a:bodyPr/>
          <a:lstStyle/>
          <a:p>
            <a:pPr lvl="0"/>
            <a:r>
              <a:rPr lang="en-GB" smtClean="0"/>
              <a:t>Physical Components</a:t>
            </a:r>
            <a:endParaRPr lang="en-GB"/>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Shape 206"/>
          <p:cNvSpPr txBox="1">
            <a:spLocks noGrp="1"/>
          </p:cNvSpPr>
          <p:nvPr>
            <p:ph idx="1"/>
          </p:nvPr>
        </p:nvSpPr>
        <p:spPr/>
        <p:txBody>
          <a:bodyPr/>
          <a:lstStyle/>
          <a:p>
            <a:pPr lvl="0"/>
            <a:r>
              <a:rPr lang="en-US" dirty="0" smtClean="0"/>
              <a:t>The domain controller is a computer that runs a Windows Server operating system and holds the Active Directory Domain Services </a:t>
            </a:r>
            <a:br>
              <a:rPr lang="en-US" dirty="0" smtClean="0"/>
            </a:br>
            <a:r>
              <a:rPr lang="en-US" dirty="0" smtClean="0"/>
              <a:t>(AD DS) role.</a:t>
            </a:r>
          </a:p>
          <a:p>
            <a:pPr lvl="0"/>
            <a:r>
              <a:rPr lang="en-US" dirty="0" smtClean="0"/>
              <a:t>Domain controllers can be a physical server, or a virtual one. </a:t>
            </a:r>
          </a:p>
          <a:p>
            <a:pPr lvl="0"/>
            <a:r>
              <a:rPr lang="en-US" dirty="0" smtClean="0"/>
              <a:t>The number of domain controllers is dependent on the enterprise's size, geographical placement, and network segmentation. </a:t>
            </a:r>
          </a:p>
          <a:p>
            <a:pPr lvl="0"/>
            <a:endParaRPr lang="en-US" dirty="0" smtClean="0"/>
          </a:p>
          <a:p>
            <a:pPr lvl="0"/>
            <a:endParaRPr lang="en-US" dirty="0" smtClean="0"/>
          </a:p>
          <a:p>
            <a:pPr lvl="0"/>
            <a:endParaRPr lang="en-US" dirty="0" smtClean="0"/>
          </a:p>
          <a:p>
            <a:pPr lvl="0"/>
            <a:endParaRPr lang="en-US" dirty="0" smtClean="0"/>
          </a:p>
          <a:p>
            <a:pPr marL="45720" lvl="0" indent="0">
              <a:buNone/>
            </a:pPr>
            <a:endParaRPr lang="en-US" dirty="0" smtClean="0"/>
          </a:p>
        </p:txBody>
      </p:sp>
      <p:sp>
        <p:nvSpPr>
          <p:cNvPr id="207" name="Shape 207"/>
          <p:cNvSpPr txBox="1">
            <a:spLocks noGrp="1"/>
          </p:cNvSpPr>
          <p:nvPr>
            <p:ph type="title"/>
          </p:nvPr>
        </p:nvSpPr>
        <p:spPr/>
        <p:txBody>
          <a:bodyPr/>
          <a:lstStyle/>
          <a:p>
            <a:pPr lvl="0"/>
            <a:r>
              <a:rPr lang="en-GB" smtClean="0"/>
              <a:t>Domain controller</a:t>
            </a:r>
            <a:endParaRPr lang="en-GB"/>
          </a:p>
        </p:txBody>
      </p:sp>
      <p:grpSp>
        <p:nvGrpSpPr>
          <p:cNvPr id="7" name="Group 6">
            <a:extLst>
              <a:ext uri="{FF2B5EF4-FFF2-40B4-BE49-F238E27FC236}">
                <a16:creationId xmlns:a16="http://schemas.microsoft.com/office/drawing/2014/main" id="{C91C3D2F-1BE8-41F9-8338-BABE97E43457}"/>
              </a:ext>
            </a:extLst>
          </p:cNvPr>
          <p:cNvGrpSpPr/>
          <p:nvPr/>
        </p:nvGrpSpPr>
        <p:grpSpPr>
          <a:xfrm>
            <a:off x="947342" y="4025900"/>
            <a:ext cx="6926658" cy="2679700"/>
            <a:chOff x="2997407" y="4227202"/>
            <a:chExt cx="6848297" cy="1285550"/>
          </a:xfrm>
        </p:grpSpPr>
        <p:sp>
          <p:nvSpPr>
            <p:cNvPr id="8" name="Rectangle 7">
              <a:extLst>
                <a:ext uri="{FF2B5EF4-FFF2-40B4-BE49-F238E27FC236}">
                  <a16:creationId xmlns:a16="http://schemas.microsoft.com/office/drawing/2014/main" id="{DE45E0C1-0751-492F-A876-7632C83C35AA}"/>
                </a:ext>
              </a:extLst>
            </p:cNvPr>
            <p:cNvSpPr/>
            <p:nvPr/>
          </p:nvSpPr>
          <p:spPr>
            <a:xfrm>
              <a:off x="2997407" y="4227202"/>
              <a:ext cx="6842105" cy="12855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400" dirty="0"/>
                <a:t>d</a:t>
              </a:r>
              <a:r>
                <a:rPr lang="en-US" sz="2400" dirty="0" smtClean="0"/>
                <a:t>omain controller</a:t>
              </a:r>
              <a:r>
                <a:rPr lang="en-US" sz="2400" dirty="0"/>
                <a:t/>
              </a:r>
              <a:br>
                <a:rPr lang="en-US" sz="2400" dirty="0"/>
              </a:br>
              <a:endParaRPr lang="en-US" dirty="0"/>
            </a:p>
            <a:p>
              <a:pPr lvl="0"/>
              <a:r>
                <a:rPr lang="en-US" dirty="0"/>
                <a:t>A server running Active Directory Domain Services (AD DS) is called a domain controller. It authenticates and authorizes all users and computers in a Windows domain type </a:t>
              </a:r>
              <a:r>
                <a:rPr lang="en-US" dirty="0" smtClean="0"/>
                <a:t>network — assigning </a:t>
              </a:r>
              <a:r>
                <a:rPr lang="en-US" dirty="0"/>
                <a:t>and enforcing security policies for all computers and installing or updating software.</a:t>
              </a:r>
            </a:p>
          </p:txBody>
        </p:sp>
        <p:sp>
          <p:nvSpPr>
            <p:cNvPr id="9" name="Rectangle 8">
              <a:extLst>
                <a:ext uri="{FF2B5EF4-FFF2-40B4-BE49-F238E27FC236}">
                  <a16:creationId xmlns:a16="http://schemas.microsoft.com/office/drawing/2014/main" id="{AE0326F5-C9B9-4B3B-9F92-0DA8A28ECBF3}"/>
                </a:ext>
              </a:extLst>
            </p:cNvPr>
            <p:cNvSpPr/>
            <p:nvPr/>
          </p:nvSpPr>
          <p:spPr>
            <a:xfrm rot="21346576">
              <a:off x="5686909" y="4249550"/>
              <a:ext cx="4158795" cy="570281"/>
            </a:xfrm>
            <a:prstGeom prst="rect">
              <a:avLst/>
            </a:prstGeom>
            <a:noFill/>
            <a:ln>
              <a:noFill/>
            </a:ln>
          </p:spPr>
          <p:txBody>
            <a:bodyPr wrap="none" lIns="91440" tIns="45720" rIns="91440" bIns="45720">
              <a:spAutoFit/>
            </a:bodyPr>
            <a:lstStyle/>
            <a:p>
              <a:pPr algn="ctr"/>
              <a:r>
                <a:rPr lang="en-US" sz="3600" i="1" dirty="0">
                  <a:ln w="0"/>
                  <a:solidFill>
                    <a:srgbClr val="DDD3A1"/>
                  </a:solidFill>
                  <a:latin typeface="Book Antiqua" panose="02040602050305030304" pitchFamily="18" charset="0"/>
                </a:rPr>
                <a:t>Key Term</a:t>
              </a:r>
            </a:p>
          </p:txBody>
        </p:sp>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Shape 213"/>
          <p:cNvSpPr txBox="1">
            <a:spLocks noGrp="1"/>
          </p:cNvSpPr>
          <p:nvPr>
            <p:ph idx="1"/>
          </p:nvPr>
        </p:nvSpPr>
        <p:spPr/>
        <p:txBody>
          <a:bodyPr/>
          <a:lstStyle/>
          <a:p>
            <a:pPr lvl="0"/>
            <a:r>
              <a:rPr lang="en-US" dirty="0" smtClean="0"/>
              <a:t>The  Global catalog server holds the full writable copy of objects in its host domain and the partial copy of objects in other domains in the same forest. </a:t>
            </a:r>
          </a:p>
          <a:p>
            <a:pPr lvl="0"/>
            <a:r>
              <a:rPr lang="en-US" dirty="0" smtClean="0"/>
              <a:t>The partial replica contains a copy of every object in the forest, and the most commonly used attributes used by queries. </a:t>
            </a:r>
          </a:p>
          <a:p>
            <a:pPr lvl="0"/>
            <a:r>
              <a:rPr lang="en-US" dirty="0" smtClean="0"/>
              <a:t>Applications and users in one domain can query for the objects in another domain (same forest) via the global catalog server.</a:t>
            </a:r>
          </a:p>
          <a:p>
            <a:pPr lvl="0"/>
            <a:r>
              <a:rPr lang="en-US" dirty="0" smtClean="0"/>
              <a:t>When installing the first domain controller, it will become the Global Catalog Server. </a:t>
            </a:r>
          </a:p>
          <a:p>
            <a:pPr lvl="0"/>
            <a:r>
              <a:rPr lang="en-US" dirty="0" smtClean="0"/>
              <a:t>Other domain controllers can be promoted to Global Catalog Servers as needed. </a:t>
            </a:r>
          </a:p>
          <a:p>
            <a:pPr lvl="0"/>
            <a:endParaRPr lang="en-US" dirty="0" smtClean="0"/>
          </a:p>
          <a:p>
            <a:pPr lvl="0"/>
            <a:endParaRPr lang="en-US" dirty="0" smtClean="0"/>
          </a:p>
          <a:p>
            <a:pPr lvl="0"/>
            <a:endParaRPr lang="en-US" dirty="0"/>
          </a:p>
        </p:txBody>
      </p:sp>
      <p:sp>
        <p:nvSpPr>
          <p:cNvPr id="214" name="Shape 214"/>
          <p:cNvSpPr txBox="1">
            <a:spLocks noGrp="1"/>
          </p:cNvSpPr>
          <p:nvPr>
            <p:ph type="title"/>
          </p:nvPr>
        </p:nvSpPr>
        <p:spPr/>
        <p:txBody>
          <a:bodyPr/>
          <a:lstStyle/>
          <a:p>
            <a:pPr lvl="0"/>
            <a:r>
              <a:rPr lang="en-GB" smtClean="0"/>
              <a:t>Global Catalog Server</a:t>
            </a:r>
            <a:endParaRPr lang="en-GB"/>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Shape 220"/>
          <p:cNvSpPr txBox="1">
            <a:spLocks noGrp="1"/>
          </p:cNvSpPr>
          <p:nvPr>
            <p:ph idx="1"/>
          </p:nvPr>
        </p:nvSpPr>
        <p:spPr>
          <a:xfrm>
            <a:off x="65967" y="1735952"/>
            <a:ext cx="5404846" cy="4407408"/>
          </a:xfrm>
        </p:spPr>
        <p:txBody>
          <a:bodyPr>
            <a:normAutofit/>
          </a:bodyPr>
          <a:lstStyle/>
          <a:p>
            <a:pPr lvl="0"/>
            <a:r>
              <a:rPr lang="en-US" sz="1800" dirty="0" smtClean="0"/>
              <a:t>The AD DS site structure defines a </a:t>
            </a:r>
            <a:br>
              <a:rPr lang="en-US" sz="1800" dirty="0" smtClean="0"/>
            </a:br>
            <a:r>
              <a:rPr lang="en-US" sz="1800" dirty="0" smtClean="0"/>
              <a:t>physical topology of the network. </a:t>
            </a:r>
          </a:p>
          <a:p>
            <a:pPr lvl="0"/>
            <a:r>
              <a:rPr lang="en-US" sz="1800" dirty="0" smtClean="0"/>
              <a:t>Sites can be separate buildings in a </a:t>
            </a:r>
            <a:br>
              <a:rPr lang="en-US" sz="1800" dirty="0" smtClean="0"/>
            </a:br>
            <a:r>
              <a:rPr lang="en-US" sz="1800" dirty="0" smtClean="0"/>
              <a:t>campus network and branch office</a:t>
            </a:r>
            <a:br>
              <a:rPr lang="en-US" sz="1800" dirty="0" smtClean="0"/>
            </a:br>
            <a:r>
              <a:rPr lang="en-US" sz="1800" dirty="0" smtClean="0"/>
              <a:t>in a separate city or even in a </a:t>
            </a:r>
            <a:br>
              <a:rPr lang="en-US" sz="1800" dirty="0" smtClean="0"/>
            </a:br>
            <a:r>
              <a:rPr lang="en-US" sz="1800" dirty="0" smtClean="0"/>
              <a:t>separate country.</a:t>
            </a:r>
          </a:p>
          <a:p>
            <a:pPr lvl="0"/>
            <a:r>
              <a:rPr lang="en-US" sz="1800" dirty="0" smtClean="0"/>
              <a:t>Logically, the branch office in </a:t>
            </a:r>
            <a:br>
              <a:rPr lang="en-US" sz="1800" dirty="0" smtClean="0"/>
            </a:br>
            <a:r>
              <a:rPr lang="en-US" sz="1800" dirty="0" smtClean="0"/>
              <a:t>Canada is in the same Active </a:t>
            </a:r>
            <a:br>
              <a:rPr lang="en-US" sz="1800" dirty="0" smtClean="0"/>
            </a:br>
            <a:r>
              <a:rPr lang="en-US" sz="1800" dirty="0" smtClean="0"/>
              <a:t>Directory forest and domain</a:t>
            </a:r>
            <a:br>
              <a:rPr lang="en-US" sz="1800" dirty="0" smtClean="0"/>
            </a:br>
            <a:r>
              <a:rPr lang="en-US" sz="1800" dirty="0" smtClean="0"/>
              <a:t>as the London office. </a:t>
            </a:r>
          </a:p>
          <a:p>
            <a:pPr lvl="0"/>
            <a:r>
              <a:rPr lang="en-US" sz="1800" dirty="0" smtClean="0"/>
              <a:t>The two offices can be </a:t>
            </a:r>
            <a:br>
              <a:rPr lang="en-US" sz="1800" dirty="0" smtClean="0"/>
            </a:br>
            <a:r>
              <a:rPr lang="en-US" sz="1800" dirty="0" smtClean="0"/>
              <a:t>called two sites. </a:t>
            </a:r>
          </a:p>
          <a:p>
            <a:pPr lvl="0"/>
            <a:endParaRPr lang="en-US" sz="1800" dirty="0" smtClean="0"/>
          </a:p>
          <a:p>
            <a:pPr lvl="0"/>
            <a:endParaRPr lang="en-US" sz="1800" dirty="0"/>
          </a:p>
        </p:txBody>
      </p:sp>
      <p:sp>
        <p:nvSpPr>
          <p:cNvPr id="221" name="Shape 221"/>
          <p:cNvSpPr txBox="1">
            <a:spLocks noGrp="1"/>
          </p:cNvSpPr>
          <p:nvPr>
            <p:ph type="title"/>
          </p:nvPr>
        </p:nvSpPr>
        <p:spPr/>
        <p:txBody>
          <a:bodyPr/>
          <a:lstStyle/>
          <a:p>
            <a:pPr lvl="0" algn="l"/>
            <a:r>
              <a:rPr lang="en-GB" dirty="0" smtClean="0"/>
              <a:t>Active Directory Sites</a:t>
            </a:r>
            <a:endParaRPr lang="en-GB" dirty="0"/>
          </a:p>
        </p:txBody>
      </p:sp>
      <p:sp>
        <p:nvSpPr>
          <p:cNvPr id="44" name="Rectangle 43"/>
          <p:cNvSpPr/>
          <p:nvPr/>
        </p:nvSpPr>
        <p:spPr>
          <a:xfrm>
            <a:off x="6856983" y="527587"/>
            <a:ext cx="2105294" cy="2585323"/>
          </a:xfrm>
          <a:prstGeom prst="rect">
            <a:avLst/>
          </a:prstGeom>
          <a:solidFill>
            <a:schemeClr val="bg2"/>
          </a:solidFill>
        </p:spPr>
        <p:txBody>
          <a:bodyPr wrap="square">
            <a:spAutoFit/>
          </a:bodyPr>
          <a:lstStyle/>
          <a:p>
            <a:pPr lvl="0" algn="r"/>
            <a:r>
              <a:rPr lang="en-US" dirty="0"/>
              <a:t>Since they are in the same domain and </a:t>
            </a:r>
            <a:r>
              <a:rPr lang="en-US" dirty="0" smtClean="0"/>
              <a:t>forest</a:t>
            </a:r>
            <a:r>
              <a:rPr lang="en-US" dirty="0"/>
              <a:t>, DC01 to DC04 should replicate </a:t>
            </a:r>
            <a:r>
              <a:rPr lang="en-US" dirty="0" smtClean="0"/>
              <a:t>changes </a:t>
            </a:r>
            <a:r>
              <a:rPr lang="en-US" dirty="0"/>
              <a:t>to each other in order to </a:t>
            </a:r>
            <a:r>
              <a:rPr lang="en-US" dirty="0" smtClean="0"/>
              <a:t>maintain </a:t>
            </a:r>
            <a:r>
              <a:rPr lang="en-US" dirty="0"/>
              <a:t>a healthy identity infrastructure</a:t>
            </a:r>
            <a:r>
              <a:rPr lang="en-US" dirty="0" smtClean="0"/>
              <a:t>.</a:t>
            </a:r>
            <a:endParaRPr lang="en-US" dirty="0"/>
          </a:p>
        </p:txBody>
      </p:sp>
      <p:grpSp>
        <p:nvGrpSpPr>
          <p:cNvPr id="46" name="Group 45"/>
          <p:cNvGrpSpPr/>
          <p:nvPr/>
        </p:nvGrpSpPr>
        <p:grpSpPr>
          <a:xfrm>
            <a:off x="2108692" y="241300"/>
            <a:ext cx="7009949" cy="6426860"/>
            <a:chOff x="2108692" y="241300"/>
            <a:chExt cx="7009949" cy="6426860"/>
          </a:xfrm>
        </p:grpSpPr>
        <p:sp>
          <p:nvSpPr>
            <p:cNvPr id="8" name="Isosceles Triangle 7"/>
            <p:cNvSpPr/>
            <p:nvPr/>
          </p:nvSpPr>
          <p:spPr>
            <a:xfrm>
              <a:off x="2108692" y="241300"/>
              <a:ext cx="7009949" cy="6426860"/>
            </a:xfrm>
            <a:prstGeom prst="triangle">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5965116" y="4034665"/>
              <a:ext cx="152413" cy="261520"/>
            </a:xfrm>
            <a:prstGeom prst="rect">
              <a:avLst/>
            </a:prstGeom>
            <a:noFill/>
          </p:spPr>
          <p:txBody>
            <a:bodyPr wrap="none" rtlCol="0">
              <a:spAutoFit/>
            </a:bodyPr>
            <a:lstStyle/>
            <a:p>
              <a:pPr algn="ctr">
                <a:lnSpc>
                  <a:spcPts val="1800"/>
                </a:lnSpc>
              </a:pPr>
              <a:endParaRPr lang="en-US" sz="1600" b="0" dirty="0" smtClean="0">
                <a:solidFill>
                  <a:srgbClr val="C00000"/>
                </a:solidFill>
                <a:latin typeface="+mn-lt"/>
              </a:endParaRPr>
            </a:p>
          </p:txBody>
        </p:sp>
        <p:sp>
          <p:nvSpPr>
            <p:cNvPr id="21" name="TextBox 20"/>
            <p:cNvSpPr txBox="1"/>
            <p:nvPr/>
          </p:nvSpPr>
          <p:spPr>
            <a:xfrm>
              <a:off x="7387121" y="3895151"/>
              <a:ext cx="152412" cy="261520"/>
            </a:xfrm>
            <a:prstGeom prst="rect">
              <a:avLst/>
            </a:prstGeom>
            <a:noFill/>
          </p:spPr>
          <p:txBody>
            <a:bodyPr wrap="none" rtlCol="0">
              <a:spAutoFit/>
            </a:bodyPr>
            <a:lstStyle/>
            <a:p>
              <a:pPr algn="ctr">
                <a:lnSpc>
                  <a:spcPts val="1800"/>
                </a:lnSpc>
              </a:pPr>
              <a:endParaRPr lang="en-US" sz="1600" b="0" dirty="0" smtClean="0">
                <a:solidFill>
                  <a:srgbClr val="C00000"/>
                </a:solidFill>
                <a:latin typeface="+mn-lt"/>
              </a:endParaRPr>
            </a:p>
          </p:txBody>
        </p:sp>
        <p:sp>
          <p:nvSpPr>
            <p:cNvPr id="22" name="TextBox 21"/>
            <p:cNvSpPr txBox="1"/>
            <p:nvPr/>
          </p:nvSpPr>
          <p:spPr>
            <a:xfrm>
              <a:off x="8361269" y="3831521"/>
              <a:ext cx="152413" cy="261520"/>
            </a:xfrm>
            <a:prstGeom prst="rect">
              <a:avLst/>
            </a:prstGeom>
            <a:noFill/>
          </p:spPr>
          <p:txBody>
            <a:bodyPr wrap="none" rtlCol="0">
              <a:spAutoFit/>
            </a:bodyPr>
            <a:lstStyle/>
            <a:p>
              <a:pPr algn="ctr">
                <a:lnSpc>
                  <a:spcPts val="1800"/>
                </a:lnSpc>
              </a:pPr>
              <a:endParaRPr lang="en-US" sz="1600" b="0" dirty="0" smtClean="0">
                <a:solidFill>
                  <a:srgbClr val="C00000"/>
                </a:solidFill>
                <a:latin typeface="+mn-lt"/>
              </a:endParaRPr>
            </a:p>
          </p:txBody>
        </p:sp>
        <p:grpSp>
          <p:nvGrpSpPr>
            <p:cNvPr id="6" name="Group 5"/>
            <p:cNvGrpSpPr/>
            <p:nvPr/>
          </p:nvGrpSpPr>
          <p:grpSpPr>
            <a:xfrm>
              <a:off x="4156783" y="2539992"/>
              <a:ext cx="2877465" cy="1755930"/>
              <a:chOff x="10787196" y="1719071"/>
              <a:chExt cx="3487604" cy="2169837"/>
            </a:xfrm>
          </p:grpSpPr>
          <p:sp>
            <p:nvSpPr>
              <p:cNvPr id="4" name="Oval 3"/>
              <p:cNvSpPr/>
              <p:nvPr/>
            </p:nvSpPr>
            <p:spPr>
              <a:xfrm>
                <a:off x="10787196" y="1719071"/>
                <a:ext cx="3487604" cy="1963929"/>
              </a:xfrm>
              <a:prstGeom prst="ellipse">
                <a:avLst/>
              </a:prstGeom>
              <a:solidFill>
                <a:schemeClr val="accent1">
                  <a:lumMod val="20000"/>
                  <a:lumOff val="80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98773" y="2051368"/>
                <a:ext cx="664752" cy="584493"/>
              </a:xfrm>
              <a:prstGeom prst="rect">
                <a:avLst/>
              </a:prstGeom>
            </p:spPr>
          </p:pic>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000564" y="1729427"/>
                <a:ext cx="680753" cy="680753"/>
              </a:xfrm>
              <a:prstGeom prst="rect">
                <a:avLst/>
              </a:prstGeom>
            </p:spPr>
          </p:pic>
          <p:sp>
            <p:nvSpPr>
              <p:cNvPr id="16" name="TextBox 15"/>
              <p:cNvSpPr txBox="1"/>
              <p:nvPr/>
            </p:nvSpPr>
            <p:spPr>
              <a:xfrm>
                <a:off x="12209242" y="2037448"/>
                <a:ext cx="184730" cy="323165"/>
              </a:xfrm>
              <a:prstGeom prst="rect">
                <a:avLst/>
              </a:prstGeom>
              <a:noFill/>
            </p:spPr>
            <p:txBody>
              <a:bodyPr wrap="none" rtlCol="0">
                <a:spAutoFit/>
              </a:bodyPr>
              <a:lstStyle/>
              <a:p>
                <a:pPr algn="ctr">
                  <a:lnSpc>
                    <a:spcPts val="1800"/>
                  </a:lnSpc>
                </a:pPr>
                <a:endParaRPr lang="en-US" sz="1600" b="0" dirty="0" smtClean="0">
                  <a:solidFill>
                    <a:srgbClr val="C00000"/>
                  </a:solidFill>
                  <a:latin typeface="+mn-lt"/>
                </a:endParaRPr>
              </a:p>
            </p:txBody>
          </p:sp>
          <p:sp>
            <p:nvSpPr>
              <p:cNvPr id="17" name="TextBox 16"/>
              <p:cNvSpPr txBox="1"/>
              <p:nvPr/>
            </p:nvSpPr>
            <p:spPr>
              <a:xfrm>
                <a:off x="13189382" y="2146234"/>
                <a:ext cx="184730" cy="323165"/>
              </a:xfrm>
              <a:prstGeom prst="rect">
                <a:avLst/>
              </a:prstGeom>
              <a:noFill/>
            </p:spPr>
            <p:txBody>
              <a:bodyPr wrap="none" rtlCol="0">
                <a:spAutoFit/>
              </a:bodyPr>
              <a:lstStyle/>
              <a:p>
                <a:pPr algn="ctr">
                  <a:lnSpc>
                    <a:spcPts val="1800"/>
                  </a:lnSpc>
                </a:pPr>
                <a:endParaRPr lang="en-US" sz="1600" b="0" dirty="0" smtClean="0">
                  <a:solidFill>
                    <a:srgbClr val="C00000"/>
                  </a:solidFill>
                  <a:latin typeface="+mn-lt"/>
                </a:endParaRPr>
              </a:p>
            </p:txBody>
          </p:sp>
          <p:sp>
            <p:nvSpPr>
              <p:cNvPr id="19" name="TextBox 18"/>
              <p:cNvSpPr txBox="1"/>
              <p:nvPr/>
            </p:nvSpPr>
            <p:spPr>
              <a:xfrm>
                <a:off x="11966610" y="3190304"/>
                <a:ext cx="1083174" cy="323165"/>
              </a:xfrm>
              <a:prstGeom prst="rect">
                <a:avLst/>
              </a:prstGeom>
              <a:noFill/>
            </p:spPr>
            <p:txBody>
              <a:bodyPr wrap="square" rtlCol="0">
                <a:spAutoFit/>
              </a:bodyPr>
              <a:lstStyle/>
              <a:p>
                <a:pPr algn="r">
                  <a:lnSpc>
                    <a:spcPts val="1800"/>
                  </a:lnSpc>
                </a:pPr>
                <a:endParaRPr lang="en-US" sz="1600" b="0" dirty="0" smtClean="0">
                  <a:solidFill>
                    <a:srgbClr val="C00000"/>
                  </a:solidFill>
                  <a:latin typeface="+mn-lt"/>
                </a:endParaRPr>
              </a:p>
            </p:txBody>
          </p:sp>
          <p:pic>
            <p:nvPicPr>
              <p:cNvPr id="24" name="Picture 2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3060542" y="1906730"/>
                <a:ext cx="729401" cy="698246"/>
              </a:xfrm>
              <a:prstGeom prst="rect">
                <a:avLst/>
              </a:prstGeom>
            </p:spPr>
          </p:pic>
          <p:pic>
            <p:nvPicPr>
              <p:cNvPr id="5" name="Picture 4"/>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1741685" y="2725893"/>
                <a:ext cx="712768" cy="958843"/>
              </a:xfrm>
              <a:prstGeom prst="rect">
                <a:avLst/>
              </a:prstGeom>
            </p:spPr>
          </p:pic>
          <p:pic>
            <p:nvPicPr>
              <p:cNvPr id="26" name="Picture 2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2628351" y="2725893"/>
                <a:ext cx="712768" cy="958843"/>
              </a:xfrm>
              <a:prstGeom prst="rect">
                <a:avLst/>
              </a:prstGeom>
            </p:spPr>
          </p:pic>
          <p:sp>
            <p:nvSpPr>
              <p:cNvPr id="27" name="TextBox 26"/>
              <p:cNvSpPr txBox="1"/>
              <p:nvPr/>
            </p:nvSpPr>
            <p:spPr>
              <a:xfrm>
                <a:off x="11695505" y="3565743"/>
                <a:ext cx="673261" cy="323165"/>
              </a:xfrm>
              <a:prstGeom prst="rect">
                <a:avLst/>
              </a:prstGeom>
              <a:noFill/>
            </p:spPr>
            <p:txBody>
              <a:bodyPr wrap="none" rtlCol="0">
                <a:spAutoFit/>
              </a:bodyPr>
              <a:lstStyle/>
              <a:p>
                <a:pPr algn="ctr">
                  <a:lnSpc>
                    <a:spcPts val="1800"/>
                  </a:lnSpc>
                </a:pPr>
                <a:r>
                  <a:rPr lang="en-US" sz="1600" b="0" dirty="0" smtClean="0">
                    <a:solidFill>
                      <a:srgbClr val="C00000"/>
                    </a:solidFill>
                    <a:latin typeface="+mn-lt"/>
                  </a:rPr>
                  <a:t>DC01</a:t>
                </a:r>
                <a:endParaRPr lang="en-US" sz="1600" b="0" dirty="0" smtClean="0">
                  <a:solidFill>
                    <a:srgbClr val="C00000"/>
                  </a:solidFill>
                  <a:latin typeface="+mn-lt"/>
                </a:endParaRPr>
              </a:p>
            </p:txBody>
          </p:sp>
          <p:sp>
            <p:nvSpPr>
              <p:cNvPr id="28" name="TextBox 27"/>
              <p:cNvSpPr txBox="1"/>
              <p:nvPr/>
            </p:nvSpPr>
            <p:spPr>
              <a:xfrm>
                <a:off x="12624585" y="3565743"/>
                <a:ext cx="678391" cy="323165"/>
              </a:xfrm>
              <a:prstGeom prst="rect">
                <a:avLst/>
              </a:prstGeom>
              <a:noFill/>
            </p:spPr>
            <p:txBody>
              <a:bodyPr wrap="none" rtlCol="0">
                <a:spAutoFit/>
              </a:bodyPr>
              <a:lstStyle/>
              <a:p>
                <a:pPr algn="ctr">
                  <a:lnSpc>
                    <a:spcPts val="1800"/>
                  </a:lnSpc>
                </a:pPr>
                <a:r>
                  <a:rPr lang="en-US" sz="1600" b="0" dirty="0" smtClean="0">
                    <a:solidFill>
                      <a:srgbClr val="C00000"/>
                    </a:solidFill>
                    <a:latin typeface="+mn-lt"/>
                  </a:rPr>
                  <a:t>DC02</a:t>
                </a:r>
                <a:endParaRPr lang="en-US" sz="1600" b="0" dirty="0" smtClean="0">
                  <a:solidFill>
                    <a:srgbClr val="C00000"/>
                  </a:solidFill>
                  <a:latin typeface="+mn-lt"/>
                </a:endParaRPr>
              </a:p>
            </p:txBody>
          </p:sp>
          <p:sp>
            <p:nvSpPr>
              <p:cNvPr id="29" name="TextBox 28"/>
              <p:cNvSpPr txBox="1"/>
              <p:nvPr/>
            </p:nvSpPr>
            <p:spPr>
              <a:xfrm>
                <a:off x="11751522" y="2498483"/>
                <a:ext cx="1558953" cy="323165"/>
              </a:xfrm>
              <a:prstGeom prst="rect">
                <a:avLst/>
              </a:prstGeom>
              <a:noFill/>
            </p:spPr>
            <p:txBody>
              <a:bodyPr wrap="none" rtlCol="0">
                <a:spAutoFit/>
              </a:bodyPr>
              <a:lstStyle/>
              <a:p>
                <a:pPr algn="ctr">
                  <a:lnSpc>
                    <a:spcPts val="1800"/>
                  </a:lnSpc>
                </a:pPr>
                <a:r>
                  <a:rPr lang="en-US" b="0" dirty="0" smtClean="0">
                    <a:solidFill>
                      <a:srgbClr val="C00000"/>
                    </a:solidFill>
                    <a:latin typeface="+mn-lt"/>
                  </a:rPr>
                  <a:t>London Office</a:t>
                </a:r>
                <a:endParaRPr lang="en-US" b="0" dirty="0" smtClean="0">
                  <a:solidFill>
                    <a:srgbClr val="C00000"/>
                  </a:solidFill>
                  <a:latin typeface="+mn-lt"/>
                </a:endParaRPr>
              </a:p>
            </p:txBody>
          </p:sp>
        </p:grpSp>
        <p:grpSp>
          <p:nvGrpSpPr>
            <p:cNvPr id="23" name="Group 22"/>
            <p:cNvGrpSpPr/>
            <p:nvPr/>
          </p:nvGrpSpPr>
          <p:grpSpPr>
            <a:xfrm>
              <a:off x="4110778" y="4767667"/>
              <a:ext cx="3000685" cy="1637213"/>
              <a:chOff x="10316093" y="5080242"/>
              <a:chExt cx="3636951" cy="2023136"/>
            </a:xfrm>
          </p:grpSpPr>
          <p:sp>
            <p:nvSpPr>
              <p:cNvPr id="30" name="Oval 29"/>
              <p:cNvSpPr/>
              <p:nvPr/>
            </p:nvSpPr>
            <p:spPr>
              <a:xfrm>
                <a:off x="10465440" y="5139449"/>
                <a:ext cx="3487604" cy="1963929"/>
              </a:xfrm>
              <a:prstGeom prst="ellipse">
                <a:avLst/>
              </a:prstGeom>
              <a:solidFill>
                <a:srgbClr val="BED3A1"/>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1" name="Picture 30"/>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1280162" y="5080242"/>
                <a:ext cx="712768" cy="958843"/>
              </a:xfrm>
              <a:prstGeom prst="rect">
                <a:avLst/>
              </a:prstGeom>
            </p:spPr>
          </p:pic>
          <p:pic>
            <p:nvPicPr>
              <p:cNvPr id="32" name="Picture 3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2166827" y="5080242"/>
                <a:ext cx="712768" cy="958843"/>
              </a:xfrm>
              <a:prstGeom prst="rect">
                <a:avLst/>
              </a:prstGeom>
            </p:spPr>
          </p:pic>
          <p:sp>
            <p:nvSpPr>
              <p:cNvPr id="33" name="TextBox 32"/>
              <p:cNvSpPr txBox="1"/>
              <p:nvPr/>
            </p:nvSpPr>
            <p:spPr>
              <a:xfrm>
                <a:off x="11231416" y="5920092"/>
                <a:ext cx="678391" cy="323165"/>
              </a:xfrm>
              <a:prstGeom prst="rect">
                <a:avLst/>
              </a:prstGeom>
              <a:noFill/>
            </p:spPr>
            <p:txBody>
              <a:bodyPr wrap="none" rtlCol="0">
                <a:spAutoFit/>
              </a:bodyPr>
              <a:lstStyle/>
              <a:p>
                <a:pPr algn="ctr">
                  <a:lnSpc>
                    <a:spcPts val="1800"/>
                  </a:lnSpc>
                </a:pPr>
                <a:r>
                  <a:rPr lang="en-US" sz="1600" b="0" dirty="0" smtClean="0">
                    <a:solidFill>
                      <a:srgbClr val="C00000"/>
                    </a:solidFill>
                    <a:latin typeface="+mn-lt"/>
                  </a:rPr>
                  <a:t>DC03</a:t>
                </a:r>
                <a:endParaRPr lang="en-US" sz="1600" b="0" dirty="0" smtClean="0">
                  <a:solidFill>
                    <a:srgbClr val="C00000"/>
                  </a:solidFill>
                  <a:latin typeface="+mn-lt"/>
                </a:endParaRPr>
              </a:p>
            </p:txBody>
          </p:sp>
          <p:sp>
            <p:nvSpPr>
              <p:cNvPr id="34" name="TextBox 33"/>
              <p:cNvSpPr txBox="1"/>
              <p:nvPr/>
            </p:nvSpPr>
            <p:spPr>
              <a:xfrm>
                <a:off x="12163062" y="5920092"/>
                <a:ext cx="678391" cy="323165"/>
              </a:xfrm>
              <a:prstGeom prst="rect">
                <a:avLst/>
              </a:prstGeom>
              <a:noFill/>
            </p:spPr>
            <p:txBody>
              <a:bodyPr wrap="none" rtlCol="0">
                <a:spAutoFit/>
              </a:bodyPr>
              <a:lstStyle/>
              <a:p>
                <a:pPr algn="ctr">
                  <a:lnSpc>
                    <a:spcPts val="1800"/>
                  </a:lnSpc>
                </a:pPr>
                <a:r>
                  <a:rPr lang="en-US" sz="1600" b="0" dirty="0" smtClean="0">
                    <a:solidFill>
                      <a:srgbClr val="C00000"/>
                    </a:solidFill>
                    <a:latin typeface="+mn-lt"/>
                  </a:rPr>
                  <a:t>DC04</a:t>
                </a:r>
                <a:endParaRPr lang="en-US" sz="1600" b="0" dirty="0" smtClean="0">
                  <a:solidFill>
                    <a:srgbClr val="C00000"/>
                  </a:solidFill>
                  <a:latin typeface="+mn-lt"/>
                </a:endParaRPr>
              </a:p>
            </p:txBody>
          </p:sp>
          <p:sp>
            <p:nvSpPr>
              <p:cNvPr id="35" name="TextBox 34"/>
              <p:cNvSpPr txBox="1"/>
              <p:nvPr/>
            </p:nvSpPr>
            <p:spPr>
              <a:xfrm>
                <a:off x="11335793" y="6608918"/>
                <a:ext cx="1559721" cy="323165"/>
              </a:xfrm>
              <a:prstGeom prst="rect">
                <a:avLst/>
              </a:prstGeom>
              <a:noFill/>
            </p:spPr>
            <p:txBody>
              <a:bodyPr wrap="none" rtlCol="0">
                <a:spAutoFit/>
              </a:bodyPr>
              <a:lstStyle/>
              <a:p>
                <a:pPr algn="ctr">
                  <a:lnSpc>
                    <a:spcPts val="1800"/>
                  </a:lnSpc>
                </a:pPr>
                <a:r>
                  <a:rPr lang="en-US" b="0" dirty="0" smtClean="0">
                    <a:solidFill>
                      <a:srgbClr val="C00000"/>
                    </a:solidFill>
                    <a:latin typeface="+mn-lt"/>
                  </a:rPr>
                  <a:t>Toronto Office</a:t>
                </a:r>
                <a:endParaRPr lang="en-US" b="0" dirty="0" smtClean="0">
                  <a:solidFill>
                    <a:srgbClr val="C00000"/>
                  </a:solidFill>
                  <a:latin typeface="+mn-lt"/>
                </a:endParaRPr>
              </a:p>
            </p:txBody>
          </p:sp>
          <p:pic>
            <p:nvPicPr>
              <p:cNvPr id="36" name="Picture 35"/>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2925777" y="5281040"/>
                <a:ext cx="724464" cy="689965"/>
              </a:xfrm>
              <a:prstGeom prst="rect">
                <a:avLst/>
              </a:prstGeom>
            </p:spPr>
          </p:pic>
          <p:pic>
            <p:nvPicPr>
              <p:cNvPr id="37" name="Picture 36"/>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flipH="1">
                <a:off x="10316093" y="5815458"/>
                <a:ext cx="789149" cy="793460"/>
              </a:xfrm>
              <a:prstGeom prst="rect">
                <a:avLst/>
              </a:prstGeom>
            </p:spPr>
          </p:pic>
          <p:pic>
            <p:nvPicPr>
              <p:cNvPr id="38" name="Picture 3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flipH="1">
                <a:off x="12935275" y="5983449"/>
                <a:ext cx="919539" cy="880263"/>
              </a:xfrm>
              <a:prstGeom prst="rect">
                <a:avLst/>
              </a:prstGeom>
            </p:spPr>
          </p:pic>
        </p:grpSp>
        <p:sp>
          <p:nvSpPr>
            <p:cNvPr id="25" name="TextBox 24"/>
            <p:cNvSpPr txBox="1"/>
            <p:nvPr/>
          </p:nvSpPr>
          <p:spPr>
            <a:xfrm>
              <a:off x="4869319" y="1680751"/>
              <a:ext cx="1226283" cy="635120"/>
            </a:xfrm>
            <a:prstGeom prst="rect">
              <a:avLst/>
            </a:prstGeom>
            <a:noFill/>
          </p:spPr>
          <p:txBody>
            <a:bodyPr wrap="none" rtlCol="0">
              <a:spAutoFit/>
            </a:bodyPr>
            <a:lstStyle/>
            <a:p>
              <a:pPr>
                <a:lnSpc>
                  <a:spcPts val="1800"/>
                </a:lnSpc>
              </a:pPr>
              <a:r>
                <a:rPr lang="en-US" sz="1600" b="1" dirty="0" smtClean="0">
                  <a:latin typeface="Arial Narrow" panose="020B0606020202030204" pitchFamily="34" charset="0"/>
                </a:rPr>
                <a:t>192.168.148.0/24</a:t>
              </a:r>
              <a:br>
                <a:rPr lang="en-US" sz="1600" b="1" dirty="0" smtClean="0">
                  <a:latin typeface="Arial Narrow" panose="020B0606020202030204" pitchFamily="34" charset="0"/>
                </a:rPr>
              </a:br>
              <a:r>
                <a:rPr lang="en-US" sz="1600" b="1" dirty="0" smtClean="0">
                  <a:latin typeface="Arial Narrow" panose="020B0606020202030204" pitchFamily="34" charset="0"/>
                </a:rPr>
                <a:t>10.10.10.10.0/24</a:t>
              </a:r>
              <a:br>
                <a:rPr lang="en-US" sz="1600" b="1" dirty="0" smtClean="0">
                  <a:latin typeface="Arial Narrow" panose="020B0606020202030204" pitchFamily="34" charset="0"/>
                </a:rPr>
              </a:br>
              <a:r>
                <a:rPr lang="en-US" sz="1600" b="1" dirty="0" smtClean="0">
                  <a:latin typeface="Arial Narrow" panose="020B0606020202030204" pitchFamily="34" charset="0"/>
                </a:rPr>
                <a:t>172.25.16.0/24</a:t>
              </a:r>
              <a:endParaRPr lang="en-US" sz="1600" b="1" dirty="0" smtClean="0">
                <a:latin typeface="Arial Narrow" panose="020B0606020202030204" pitchFamily="34" charset="0"/>
              </a:endParaRPr>
            </a:p>
          </p:txBody>
        </p:sp>
        <p:sp>
          <p:nvSpPr>
            <p:cNvPr id="42" name="TextBox 41"/>
            <p:cNvSpPr txBox="1"/>
            <p:nvPr/>
          </p:nvSpPr>
          <p:spPr>
            <a:xfrm>
              <a:off x="3350426" y="6021303"/>
              <a:ext cx="980920" cy="448320"/>
            </a:xfrm>
            <a:prstGeom prst="rect">
              <a:avLst/>
            </a:prstGeom>
            <a:noFill/>
          </p:spPr>
          <p:txBody>
            <a:bodyPr wrap="none" rtlCol="0">
              <a:spAutoFit/>
            </a:bodyPr>
            <a:lstStyle/>
            <a:p>
              <a:pPr>
                <a:lnSpc>
                  <a:spcPts val="1800"/>
                </a:lnSpc>
              </a:pPr>
              <a:r>
                <a:rPr lang="en-US" sz="1600" b="1" dirty="0" smtClean="0">
                  <a:latin typeface="Arial Narrow" panose="020B0606020202030204" pitchFamily="34" charset="0"/>
                </a:rPr>
                <a:t>10.11.11.0/24</a:t>
              </a:r>
              <a:br>
                <a:rPr lang="en-US" sz="1600" b="1" dirty="0" smtClean="0">
                  <a:latin typeface="Arial Narrow" panose="020B0606020202030204" pitchFamily="34" charset="0"/>
                </a:rPr>
              </a:br>
              <a:r>
                <a:rPr lang="en-US" sz="1600" b="1" dirty="0" smtClean="0">
                  <a:latin typeface="Arial Narrow" panose="020B0606020202030204" pitchFamily="34" charset="0"/>
                </a:rPr>
                <a:t>172.0.2.0/24</a:t>
              </a:r>
              <a:endParaRPr lang="en-US" sz="1600" b="1" dirty="0" smtClean="0">
                <a:latin typeface="Arial Narrow" panose="020B0606020202030204" pitchFamily="34" charset="0"/>
              </a:endParaRPr>
            </a:p>
          </p:txBody>
        </p:sp>
        <p:grpSp>
          <p:nvGrpSpPr>
            <p:cNvPr id="41" name="Group 40"/>
            <p:cNvGrpSpPr/>
            <p:nvPr/>
          </p:nvGrpSpPr>
          <p:grpSpPr>
            <a:xfrm rot="21156740">
              <a:off x="5221100" y="3951643"/>
              <a:ext cx="487075" cy="1126014"/>
              <a:chOff x="4483151" y="1635221"/>
              <a:chExt cx="590354" cy="1391437"/>
            </a:xfrm>
            <a:solidFill>
              <a:srgbClr val="F6A232"/>
            </a:solidFill>
          </p:grpSpPr>
          <p:sp>
            <p:nvSpPr>
              <p:cNvPr id="39" name="Parallelogram 38"/>
              <p:cNvSpPr/>
              <p:nvPr/>
            </p:nvSpPr>
            <p:spPr>
              <a:xfrm rot="1109934" flipV="1">
                <a:off x="4483151" y="2256769"/>
                <a:ext cx="590354" cy="147984"/>
              </a:xfrm>
              <a:prstGeom prst="parallelogram">
                <a:avLst>
                  <a:gd name="adj" fmla="val 7111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Isosceles Triangle 39"/>
              <p:cNvSpPr/>
              <p:nvPr/>
            </p:nvSpPr>
            <p:spPr>
              <a:xfrm rot="20804937" flipH="1">
                <a:off x="4832517" y="1635221"/>
                <a:ext cx="79899" cy="754602"/>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Isosceles Triangle 44"/>
              <p:cNvSpPr/>
              <p:nvPr/>
            </p:nvSpPr>
            <p:spPr>
              <a:xfrm rot="20891426" flipV="1">
                <a:off x="4638003" y="2272056"/>
                <a:ext cx="79899" cy="754602"/>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Shape 220"/>
          <p:cNvSpPr txBox="1">
            <a:spLocks noGrp="1"/>
          </p:cNvSpPr>
          <p:nvPr>
            <p:ph idx="1"/>
          </p:nvPr>
        </p:nvSpPr>
        <p:spPr>
          <a:xfrm>
            <a:off x="65967" y="1735952"/>
            <a:ext cx="3159833" cy="4407408"/>
          </a:xfrm>
        </p:spPr>
        <p:txBody>
          <a:bodyPr>
            <a:normAutofit/>
          </a:bodyPr>
          <a:lstStyle/>
          <a:p>
            <a:pPr lvl="0"/>
            <a:r>
              <a:rPr lang="en-US" sz="1800" dirty="0" smtClean="0"/>
              <a:t>To enable replication</a:t>
            </a:r>
            <a:r>
              <a:rPr lang="en-US" sz="1800" dirty="0"/>
              <a:t>, AD DS logically organizes groups of servers into a concept known as sites. </a:t>
            </a:r>
            <a:endParaRPr lang="en-US" sz="1800" dirty="0" smtClean="0"/>
          </a:p>
          <a:p>
            <a:pPr lvl="0"/>
            <a:r>
              <a:rPr lang="en-US" sz="1800" dirty="0" smtClean="0"/>
              <a:t>A </a:t>
            </a:r>
            <a:r>
              <a:rPr lang="en-US" sz="1800" dirty="0"/>
              <a:t>single site should be composed of servers that are connected to each other via high-speed connections. </a:t>
            </a:r>
            <a:endParaRPr lang="en-US" sz="1800" dirty="0" smtClean="0"/>
          </a:p>
          <a:p>
            <a:pPr lvl="0"/>
            <a:r>
              <a:rPr lang="en-US" sz="1800" dirty="0" smtClean="0"/>
              <a:t>The </a:t>
            </a:r>
            <a:r>
              <a:rPr lang="en-US" sz="1800" dirty="0"/>
              <a:t>links </a:t>
            </a:r>
            <a:r>
              <a:rPr lang="en-US" sz="1800" dirty="0" smtClean="0"/>
              <a:t>that connect </a:t>
            </a:r>
            <a:r>
              <a:rPr lang="en-US" sz="1800" dirty="0"/>
              <a:t>two or more locations </a:t>
            </a:r>
            <a:r>
              <a:rPr lang="en-US" sz="1800" dirty="0" smtClean="0"/>
              <a:t>(potentially </a:t>
            </a:r>
            <a:r>
              <a:rPr lang="en-US" sz="1800" dirty="0"/>
              <a:t>through slower-speed </a:t>
            </a:r>
            <a:r>
              <a:rPr lang="en-US" sz="1800" dirty="0" smtClean="0"/>
              <a:t>connections) </a:t>
            </a:r>
            <a:r>
              <a:rPr lang="en-US" sz="1800" dirty="0"/>
              <a:t>are known as site links. </a:t>
            </a:r>
            <a:endParaRPr lang="en-US" sz="1800" dirty="0" smtClean="0"/>
          </a:p>
          <a:p>
            <a:pPr lvl="0"/>
            <a:endParaRPr lang="en-US" sz="1800" dirty="0" smtClean="0"/>
          </a:p>
          <a:p>
            <a:pPr lvl="0"/>
            <a:endParaRPr lang="en-US" sz="1800" dirty="0"/>
          </a:p>
          <a:p>
            <a:pPr lvl="0"/>
            <a:endParaRPr lang="en-US" sz="1800" dirty="0"/>
          </a:p>
        </p:txBody>
      </p:sp>
      <p:sp>
        <p:nvSpPr>
          <p:cNvPr id="221" name="Shape 221"/>
          <p:cNvSpPr txBox="1">
            <a:spLocks noGrp="1"/>
          </p:cNvSpPr>
          <p:nvPr>
            <p:ph type="title"/>
          </p:nvPr>
        </p:nvSpPr>
        <p:spPr/>
        <p:txBody>
          <a:bodyPr/>
          <a:lstStyle/>
          <a:p>
            <a:pPr lvl="0"/>
            <a:r>
              <a:rPr lang="en-GB" dirty="0" smtClean="0"/>
              <a:t>Active Directory Sites</a:t>
            </a:r>
            <a:endParaRPr lang="en-GB" dirty="0"/>
          </a:p>
        </p:txBody>
      </p:sp>
      <p:pic>
        <p:nvPicPr>
          <p:cNvPr id="5122" name="Picture 2" descr="FIGURE 4.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11500" y="1636890"/>
            <a:ext cx="5997575" cy="5132738"/>
          </a:xfrm>
          <a:prstGeom prst="rect">
            <a:avLst/>
          </a:prstGeom>
          <a:noFill/>
          <a:extLst>
            <a:ext uri="{909E8E84-426E-40DD-AFC4-6F175D3DCCD1}">
              <a14:hiddenFill xmlns:a14="http://schemas.microsoft.com/office/drawing/2010/main">
                <a:solidFill>
                  <a:srgbClr val="FFFFFF"/>
                </a:solidFill>
              </a14:hiddenFill>
            </a:ext>
          </a:extLst>
        </p:spPr>
      </p:pic>
      <p:sp>
        <p:nvSpPr>
          <p:cNvPr id="46" name="TextBox 45"/>
          <p:cNvSpPr txBox="1"/>
          <p:nvPr/>
        </p:nvSpPr>
        <p:spPr>
          <a:xfrm>
            <a:off x="5087755" y="3148592"/>
            <a:ext cx="1170878" cy="553998"/>
          </a:xfrm>
          <a:prstGeom prst="rect">
            <a:avLst/>
          </a:prstGeom>
          <a:noFill/>
        </p:spPr>
        <p:txBody>
          <a:bodyPr wrap="square" rtlCol="0">
            <a:spAutoFit/>
          </a:bodyPr>
          <a:lstStyle/>
          <a:p>
            <a:pPr>
              <a:lnSpc>
                <a:spcPts val="1800"/>
              </a:lnSpc>
            </a:pPr>
            <a:r>
              <a:rPr lang="en-US" b="0" dirty="0" smtClean="0">
                <a:solidFill>
                  <a:srgbClr val="C00000"/>
                </a:solidFill>
                <a:latin typeface="+mn-lt"/>
              </a:rPr>
              <a:t>Site 1:</a:t>
            </a:r>
            <a:br>
              <a:rPr lang="en-US" b="0" dirty="0" smtClean="0">
                <a:solidFill>
                  <a:srgbClr val="C00000"/>
                </a:solidFill>
                <a:latin typeface="+mn-lt"/>
              </a:rPr>
            </a:br>
            <a:r>
              <a:rPr lang="en-US" b="0" dirty="0" smtClean="0">
                <a:solidFill>
                  <a:srgbClr val="C00000"/>
                </a:solidFill>
                <a:latin typeface="+mn-lt"/>
              </a:rPr>
              <a:t>San Fran</a:t>
            </a:r>
            <a:endParaRPr lang="en-US" b="0" dirty="0" smtClean="0">
              <a:solidFill>
                <a:srgbClr val="C00000"/>
              </a:solidFill>
              <a:latin typeface="+mn-lt"/>
            </a:endParaRPr>
          </a:p>
        </p:txBody>
      </p:sp>
      <p:sp>
        <p:nvSpPr>
          <p:cNvPr id="47" name="TextBox 46"/>
          <p:cNvSpPr txBox="1"/>
          <p:nvPr/>
        </p:nvSpPr>
        <p:spPr>
          <a:xfrm>
            <a:off x="7484275" y="1735952"/>
            <a:ext cx="870687" cy="553998"/>
          </a:xfrm>
          <a:prstGeom prst="rect">
            <a:avLst/>
          </a:prstGeom>
          <a:noFill/>
        </p:spPr>
        <p:txBody>
          <a:bodyPr wrap="none" rtlCol="0">
            <a:spAutoFit/>
          </a:bodyPr>
          <a:lstStyle/>
          <a:p>
            <a:pPr algn="ctr">
              <a:lnSpc>
                <a:spcPts val="1800"/>
              </a:lnSpc>
            </a:pPr>
            <a:r>
              <a:rPr lang="en-US" b="0" dirty="0" smtClean="0">
                <a:solidFill>
                  <a:srgbClr val="C00000"/>
                </a:solidFill>
                <a:latin typeface="+mn-lt"/>
              </a:rPr>
              <a:t>Site 2: </a:t>
            </a:r>
            <a:br>
              <a:rPr lang="en-US" b="0" dirty="0" smtClean="0">
                <a:solidFill>
                  <a:srgbClr val="C00000"/>
                </a:solidFill>
                <a:latin typeface="+mn-lt"/>
              </a:rPr>
            </a:br>
            <a:r>
              <a:rPr lang="en-US" b="0" dirty="0" smtClean="0">
                <a:solidFill>
                  <a:srgbClr val="C00000"/>
                </a:solidFill>
                <a:latin typeface="+mn-lt"/>
              </a:rPr>
              <a:t>Boston</a:t>
            </a:r>
            <a:endParaRPr lang="en-US" b="0" dirty="0" smtClean="0">
              <a:solidFill>
                <a:srgbClr val="C00000"/>
              </a:solidFill>
              <a:latin typeface="+mn-lt"/>
            </a:endParaRPr>
          </a:p>
        </p:txBody>
      </p:sp>
      <p:sp>
        <p:nvSpPr>
          <p:cNvPr id="3" name="Rectangle 2"/>
          <p:cNvSpPr/>
          <p:nvPr/>
        </p:nvSpPr>
        <p:spPr>
          <a:xfrm>
            <a:off x="6963972" y="4673600"/>
            <a:ext cx="955646" cy="369332"/>
          </a:xfrm>
          <a:prstGeom prst="rect">
            <a:avLst/>
          </a:prstGeom>
        </p:spPr>
        <p:txBody>
          <a:bodyPr wrap="none">
            <a:spAutoFit/>
          </a:bodyPr>
          <a:lstStyle/>
          <a:p>
            <a:r>
              <a:rPr lang="en-US" dirty="0" smtClean="0">
                <a:solidFill>
                  <a:srgbClr val="7030A0"/>
                </a:solidFill>
              </a:rPr>
              <a:t>site link</a:t>
            </a:r>
            <a:endParaRPr lang="en-US" dirty="0">
              <a:solidFill>
                <a:srgbClr val="7030A0"/>
              </a:solidFill>
            </a:endParaRPr>
          </a:p>
        </p:txBody>
      </p:sp>
      <p:sp>
        <p:nvSpPr>
          <p:cNvPr id="48" name="Rectangle 47"/>
          <p:cNvSpPr/>
          <p:nvPr/>
        </p:nvSpPr>
        <p:spPr>
          <a:xfrm>
            <a:off x="5217831" y="4858266"/>
            <a:ext cx="594971" cy="646331"/>
          </a:xfrm>
          <a:prstGeom prst="rect">
            <a:avLst/>
          </a:prstGeom>
        </p:spPr>
        <p:txBody>
          <a:bodyPr wrap="none">
            <a:spAutoFit/>
          </a:bodyPr>
          <a:lstStyle/>
          <a:p>
            <a:r>
              <a:rPr lang="en-US" dirty="0" smtClean="0">
                <a:solidFill>
                  <a:srgbClr val="7030A0"/>
                </a:solidFill>
              </a:rPr>
              <a:t>site </a:t>
            </a:r>
            <a:br>
              <a:rPr lang="en-US" dirty="0" smtClean="0">
                <a:solidFill>
                  <a:srgbClr val="7030A0"/>
                </a:solidFill>
              </a:rPr>
            </a:br>
            <a:r>
              <a:rPr lang="en-US" dirty="0" smtClean="0">
                <a:solidFill>
                  <a:srgbClr val="7030A0"/>
                </a:solidFill>
              </a:rPr>
              <a:t>link</a:t>
            </a:r>
            <a:endParaRPr lang="en-US" dirty="0">
              <a:solidFill>
                <a:srgbClr val="7030A0"/>
              </a:solidFill>
            </a:endParaRPr>
          </a:p>
        </p:txBody>
      </p:sp>
      <p:sp>
        <p:nvSpPr>
          <p:cNvPr id="49" name="Rectangle 48"/>
          <p:cNvSpPr/>
          <p:nvPr/>
        </p:nvSpPr>
        <p:spPr>
          <a:xfrm>
            <a:off x="5901344" y="3939656"/>
            <a:ext cx="955646" cy="369332"/>
          </a:xfrm>
          <a:prstGeom prst="rect">
            <a:avLst/>
          </a:prstGeom>
        </p:spPr>
        <p:txBody>
          <a:bodyPr wrap="none">
            <a:spAutoFit/>
          </a:bodyPr>
          <a:lstStyle/>
          <a:p>
            <a:r>
              <a:rPr lang="en-US" dirty="0" smtClean="0">
                <a:solidFill>
                  <a:srgbClr val="7030A0"/>
                </a:solidFill>
              </a:rPr>
              <a:t>site link</a:t>
            </a:r>
            <a:endParaRPr lang="en-US" dirty="0">
              <a:solidFill>
                <a:srgbClr val="7030A0"/>
              </a:solidFill>
            </a:endParaRPr>
          </a:p>
        </p:txBody>
      </p:sp>
      <p:sp>
        <p:nvSpPr>
          <p:cNvPr id="50" name="Rectangle 49"/>
          <p:cNvSpPr/>
          <p:nvPr/>
        </p:nvSpPr>
        <p:spPr>
          <a:xfrm>
            <a:off x="4194116" y="5937451"/>
            <a:ext cx="1380502" cy="646331"/>
          </a:xfrm>
          <a:prstGeom prst="rect">
            <a:avLst/>
          </a:prstGeom>
        </p:spPr>
        <p:txBody>
          <a:bodyPr wrap="square">
            <a:spAutoFit/>
          </a:bodyPr>
          <a:lstStyle/>
          <a:p>
            <a:r>
              <a:rPr lang="en-US" dirty="0" smtClean="0">
                <a:solidFill>
                  <a:schemeClr val="accent2"/>
                </a:solidFill>
              </a:rPr>
              <a:t>site link bridgehead</a:t>
            </a:r>
            <a:endParaRPr lang="en-US" dirty="0">
              <a:solidFill>
                <a:schemeClr val="accent2"/>
              </a:solidFill>
            </a:endParaRPr>
          </a:p>
        </p:txBody>
      </p:sp>
      <p:cxnSp>
        <p:nvCxnSpPr>
          <p:cNvPr id="11" name="Straight Arrow Connector 10"/>
          <p:cNvCxnSpPr/>
          <p:nvPr/>
        </p:nvCxnSpPr>
        <p:spPr>
          <a:xfrm flipV="1">
            <a:off x="5109145" y="5781518"/>
            <a:ext cx="988442" cy="425342"/>
          </a:xfrm>
          <a:prstGeom prst="straightConnector1">
            <a:avLst/>
          </a:prstGeom>
          <a:ln w="34925">
            <a:solidFill>
              <a:schemeClr val="accent2"/>
            </a:solidFill>
            <a:tailEnd type="triangle" w="lg" len="lg"/>
          </a:ln>
        </p:spPr>
        <p:style>
          <a:lnRef idx="1">
            <a:schemeClr val="accent1"/>
          </a:lnRef>
          <a:fillRef idx="0">
            <a:schemeClr val="accent1"/>
          </a:fillRef>
          <a:effectRef idx="0">
            <a:schemeClr val="accent1"/>
          </a:effectRef>
          <a:fontRef idx="minor">
            <a:schemeClr val="tx1"/>
          </a:fontRef>
        </p:style>
      </p:cxnSp>
      <p:grpSp>
        <p:nvGrpSpPr>
          <p:cNvPr id="53" name="Group 52"/>
          <p:cNvGrpSpPr/>
          <p:nvPr/>
        </p:nvGrpSpPr>
        <p:grpSpPr>
          <a:xfrm rot="16200000">
            <a:off x="4139118" y="3580364"/>
            <a:ext cx="256009" cy="1087915"/>
            <a:chOff x="4471377" y="1682300"/>
            <a:chExt cx="590354" cy="1344358"/>
          </a:xfrm>
          <a:solidFill>
            <a:srgbClr val="F6A232"/>
          </a:solidFill>
        </p:grpSpPr>
        <p:sp>
          <p:nvSpPr>
            <p:cNvPr id="54" name="Parallelogram 53"/>
            <p:cNvSpPr/>
            <p:nvPr/>
          </p:nvSpPr>
          <p:spPr>
            <a:xfrm rot="1109934" flipV="1">
              <a:off x="4471377" y="2295524"/>
              <a:ext cx="590354" cy="108200"/>
            </a:xfrm>
            <a:prstGeom prst="parallelogram">
              <a:avLst>
                <a:gd name="adj" fmla="val 7111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Isosceles Triangle 54"/>
            <p:cNvSpPr/>
            <p:nvPr/>
          </p:nvSpPr>
          <p:spPr>
            <a:xfrm rot="20804937" flipH="1">
              <a:off x="4744657" y="1682300"/>
              <a:ext cx="79898" cy="754602"/>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Isosceles Triangle 55"/>
            <p:cNvSpPr/>
            <p:nvPr/>
          </p:nvSpPr>
          <p:spPr>
            <a:xfrm rot="20891426" flipV="1">
              <a:off x="4638003" y="2272056"/>
              <a:ext cx="79899" cy="754602"/>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p:cNvSpPr/>
          <p:nvPr/>
        </p:nvSpPr>
        <p:spPr>
          <a:xfrm>
            <a:off x="3197651" y="2483274"/>
            <a:ext cx="1308100" cy="646331"/>
          </a:xfrm>
          <a:prstGeom prst="rect">
            <a:avLst/>
          </a:prstGeom>
        </p:spPr>
        <p:txBody>
          <a:bodyPr wrap="square">
            <a:spAutoFit/>
          </a:bodyPr>
          <a:lstStyle/>
          <a:p>
            <a:r>
              <a:rPr lang="en-US" dirty="0" smtClean="0">
                <a:solidFill>
                  <a:srgbClr val="F6A232"/>
                </a:solidFill>
              </a:rPr>
              <a:t>High speed connection</a:t>
            </a:r>
            <a:endParaRPr lang="en-US" dirty="0">
              <a:solidFill>
                <a:srgbClr val="F6A232"/>
              </a:solidFill>
            </a:endParaRPr>
          </a:p>
        </p:txBody>
      </p:sp>
      <p:cxnSp>
        <p:nvCxnSpPr>
          <p:cNvPr id="58" name="Straight Arrow Connector 57"/>
          <p:cNvCxnSpPr/>
          <p:nvPr/>
        </p:nvCxnSpPr>
        <p:spPr>
          <a:xfrm>
            <a:off x="3603460" y="3231781"/>
            <a:ext cx="465891" cy="806445"/>
          </a:xfrm>
          <a:prstGeom prst="straightConnector1">
            <a:avLst/>
          </a:prstGeom>
          <a:ln w="34925">
            <a:solidFill>
              <a:srgbClr val="F6A232"/>
            </a:solidFill>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40480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27"/>
        <p:cNvGrpSpPr/>
        <p:nvPr/>
      </p:nvGrpSpPr>
      <p:grpSpPr>
        <a:xfrm>
          <a:off x="0" y="0"/>
          <a:ext cx="0" cy="0"/>
          <a:chOff x="0" y="0"/>
          <a:chExt cx="0" cy="0"/>
        </a:xfrm>
      </p:grpSpPr>
      <p:sp>
        <p:nvSpPr>
          <p:cNvPr id="228" name="Shape 228"/>
          <p:cNvSpPr txBox="1">
            <a:spLocks noGrp="1"/>
          </p:cNvSpPr>
          <p:nvPr>
            <p:ph idx="1"/>
          </p:nvPr>
        </p:nvSpPr>
        <p:spPr/>
        <p:txBody>
          <a:bodyPr/>
          <a:lstStyle/>
          <a:p>
            <a:pPr lvl="0"/>
            <a:r>
              <a:rPr lang="en-US" dirty="0" smtClean="0"/>
              <a:t>Using AD DS sites, it's possible to perform bandwidth optimization and replication schedule changes for reliable replication across domain controllers. </a:t>
            </a:r>
          </a:p>
          <a:p>
            <a:pPr lvl="0"/>
            <a:r>
              <a:rPr lang="en-US" dirty="0" smtClean="0"/>
              <a:t>Using sites and the subnet setup, we can point users to the nearest server for the services.</a:t>
            </a:r>
          </a:p>
          <a:p>
            <a:pPr lvl="0"/>
            <a:r>
              <a:rPr lang="en-US" dirty="0" smtClean="0"/>
              <a:t>AD DS sites will allow you to ensure that users in the Toronto site will use the nearest domain controller for authentication (rather than authenticate with London). This will reduce latency and bandwidth through the site links. </a:t>
            </a:r>
          </a:p>
        </p:txBody>
      </p:sp>
      <p:sp>
        <p:nvSpPr>
          <p:cNvPr id="229" name="Shape 229"/>
          <p:cNvSpPr txBox="1">
            <a:spLocks noGrp="1"/>
          </p:cNvSpPr>
          <p:nvPr>
            <p:ph type="title"/>
          </p:nvPr>
        </p:nvSpPr>
        <p:spPr/>
        <p:txBody>
          <a:bodyPr/>
          <a:lstStyle/>
          <a:p>
            <a:pPr lvl="0"/>
            <a:r>
              <a:rPr lang="en-US" smtClean="0"/>
              <a:t>Benefits of Active Directory Sites</a:t>
            </a:r>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sp>
        <p:nvSpPr>
          <p:cNvPr id="234" name="Shape 234"/>
          <p:cNvSpPr txBox="1">
            <a:spLocks noGrp="1"/>
          </p:cNvSpPr>
          <p:nvPr>
            <p:ph idx="1"/>
          </p:nvPr>
        </p:nvSpPr>
        <p:spPr/>
        <p:txBody>
          <a:bodyPr/>
          <a:lstStyle/>
          <a:p>
            <a:pPr lvl="0"/>
            <a:r>
              <a:rPr lang="en-GB" smtClean="0">
                <a:sym typeface="Arial"/>
              </a:rPr>
              <a:t>Francis, Dishan. Mastering Active Directory: Automate Tasks by Leveraging PowerShell for Active Directory Domain Services 2016. Packt Pub., 2017.</a:t>
            </a:r>
          </a:p>
          <a:p>
            <a:pPr lvl="0"/>
            <a:r>
              <a:rPr lang="en-GB" smtClean="0">
                <a:sym typeface="Arial"/>
              </a:rPr>
              <a:t>Lingala, Thirupathi, and Afreen Sana Begum. “Active Directory and Related Aspects of Security.” Academicscience.co.in, Methodist College of Engineering and Technology, Hyderabad Telangana, INDIA, Mar. 2018, academicscience.co.in/admin/resources/project/paper/f201803281522224187.pdf.</a:t>
            </a:r>
            <a:endParaRPr lang="en-GB">
              <a:sym typeface="Arial"/>
            </a:endParaRPr>
          </a:p>
        </p:txBody>
      </p:sp>
      <p:sp>
        <p:nvSpPr>
          <p:cNvPr id="235" name="Shape 235"/>
          <p:cNvSpPr txBox="1">
            <a:spLocks noGrp="1"/>
          </p:cNvSpPr>
          <p:nvPr>
            <p:ph type="title"/>
          </p:nvPr>
        </p:nvSpPr>
        <p:spPr/>
        <p:txBody>
          <a:bodyPr/>
          <a:lstStyle/>
          <a:p>
            <a:pPr lvl="0"/>
            <a:r>
              <a:rPr lang="en-GB" smtClean="0">
                <a:sym typeface="Source Sans Pro"/>
              </a:rPr>
              <a:t>References</a:t>
            </a:r>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Shape 112"/>
          <p:cNvSpPr txBox="1">
            <a:spLocks noGrp="1"/>
          </p:cNvSpPr>
          <p:nvPr>
            <p:ph idx="1"/>
          </p:nvPr>
        </p:nvSpPr>
        <p:spPr/>
        <p:txBody>
          <a:bodyPr/>
          <a:lstStyle/>
          <a:p>
            <a:pPr lvl="0"/>
            <a:r>
              <a:rPr lang="en-US" smtClean="0"/>
              <a:t>By the end of this lesson, you should be able to:</a:t>
            </a:r>
          </a:p>
          <a:p>
            <a:pPr lvl="0"/>
            <a:r>
              <a:rPr lang="en-US" smtClean="0"/>
              <a:t>Understand what Active Directory Logical components are</a:t>
            </a:r>
          </a:p>
          <a:p>
            <a:pPr lvl="1"/>
            <a:r>
              <a:rPr lang="en-US" smtClean="0"/>
              <a:t>Understand what a Forest is</a:t>
            </a:r>
          </a:p>
          <a:p>
            <a:pPr lvl="1"/>
            <a:r>
              <a:rPr lang="en-US" smtClean="0"/>
              <a:t>Understand what a Domain is</a:t>
            </a:r>
          </a:p>
          <a:p>
            <a:pPr lvl="1"/>
            <a:r>
              <a:rPr lang="en-US" smtClean="0"/>
              <a:t>Understand what a Domain Tree is</a:t>
            </a:r>
          </a:p>
          <a:p>
            <a:pPr lvl="1"/>
            <a:r>
              <a:rPr lang="en-US" smtClean="0"/>
              <a:t>Understand what an Organizational Unit is</a:t>
            </a:r>
          </a:p>
          <a:p>
            <a:pPr lvl="0"/>
            <a:r>
              <a:rPr lang="en-US" smtClean="0"/>
              <a:t>Understand what Active Directory Physical components are</a:t>
            </a:r>
          </a:p>
          <a:p>
            <a:pPr lvl="1"/>
            <a:r>
              <a:rPr lang="en-US" smtClean="0"/>
              <a:t>Understand what a Domain Controller is</a:t>
            </a:r>
          </a:p>
          <a:p>
            <a:pPr lvl="1"/>
            <a:r>
              <a:rPr lang="en-US" smtClean="0"/>
              <a:t>Understand what a Global Catalog Server is</a:t>
            </a:r>
          </a:p>
          <a:p>
            <a:pPr lvl="1"/>
            <a:r>
              <a:rPr lang="en-US" smtClean="0"/>
              <a:t>Understand what an Active Directory Site is</a:t>
            </a:r>
          </a:p>
          <a:p>
            <a:pPr lvl="0"/>
            <a:endParaRPr lang="en-US"/>
          </a:p>
        </p:txBody>
      </p:sp>
      <p:sp>
        <p:nvSpPr>
          <p:cNvPr id="113" name="Shape 113"/>
          <p:cNvSpPr txBox="1">
            <a:spLocks noGrp="1"/>
          </p:cNvSpPr>
          <p:nvPr>
            <p:ph type="title"/>
          </p:nvPr>
        </p:nvSpPr>
        <p:spPr/>
        <p:txBody>
          <a:bodyPr/>
          <a:lstStyle/>
          <a:p>
            <a:pPr lvl="0"/>
            <a:r>
              <a:rPr lang="en-GB" smtClean="0">
                <a:sym typeface="Source Sans Pro"/>
              </a:rPr>
              <a:t>Objectives</a:t>
            </a:r>
            <a:endParaRPr lang="en-GB"/>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3" name="Text Placeholder 2"/>
          <p:cNvSpPr>
            <a:spLocks noGrp="1"/>
          </p:cNvSpPr>
          <p:nvPr>
            <p:ph type="body" idx="1"/>
          </p:nvPr>
        </p:nvSpPr>
        <p:spPr/>
        <p:txBody>
          <a:bodyPr/>
          <a:lstStyle/>
          <a:p>
            <a:endParaRPr lang="en-US"/>
          </a:p>
        </p:txBody>
      </p:sp>
      <p:sp>
        <p:nvSpPr>
          <p:cNvPr id="122" name="Shape 122"/>
          <p:cNvSpPr txBox="1">
            <a:spLocks noGrp="1"/>
          </p:cNvSpPr>
          <p:nvPr>
            <p:ph type="title"/>
          </p:nvPr>
        </p:nvSpPr>
        <p:spPr/>
        <p:txBody>
          <a:bodyPr/>
          <a:lstStyle/>
          <a:p>
            <a:pPr lvl="0"/>
            <a:endParaRPr lang="en-US" smtClean="0"/>
          </a:p>
          <a:p>
            <a:pPr lvl="0"/>
            <a:r>
              <a:rPr lang="en-US" smtClean="0"/>
              <a:t>Introduction to Active Directory Logical Components</a:t>
            </a:r>
          </a:p>
          <a:p>
            <a:pPr lvl="0"/>
            <a:endParaRPr lang="en-US" smtClean="0"/>
          </a:p>
          <a:p>
            <a:pPr lvl="0"/>
            <a:endParaRPr lang="en-US">
              <a:sym typeface="Source Sans Pro"/>
            </a:endParaRPr>
          </a:p>
        </p:txBody>
      </p:sp>
      <p:sp>
        <p:nvSpPr>
          <p:cNvPr id="123" name="Shape 123"/>
          <p:cNvSpPr txBox="1"/>
          <p:nvPr/>
        </p:nvSpPr>
        <p:spPr>
          <a:xfrm>
            <a:off x="7162799" y="2892277"/>
            <a:ext cx="1600200" cy="16458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accent1"/>
              </a:buClr>
              <a:buSzPts val="1400"/>
              <a:buFont typeface="Noto Sans Symbols"/>
              <a:buNone/>
            </a:pPr>
            <a:r>
              <a:rPr lang="en-GB" sz="1400" b="0" i="0" u="none" strike="noStrike" cap="none">
                <a:solidFill>
                  <a:schemeClr val="dk1"/>
                </a:solidFill>
                <a:latin typeface="Source Sans Pro"/>
                <a:ea typeface="Source Sans Pro"/>
                <a:cs typeface="Source Sans Pro"/>
                <a:sym typeface="Source Sans Pro"/>
              </a:rPr>
              <a:t>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Shape 129"/>
          <p:cNvSpPr txBox="1">
            <a:spLocks noGrp="1"/>
          </p:cNvSpPr>
          <p:nvPr>
            <p:ph idx="1"/>
          </p:nvPr>
        </p:nvSpPr>
        <p:spPr/>
        <p:txBody>
          <a:bodyPr>
            <a:normAutofit fontScale="85000" lnSpcReduction="10000"/>
          </a:bodyPr>
          <a:lstStyle/>
          <a:p>
            <a:pPr lvl="0"/>
            <a:r>
              <a:rPr lang="en-US" dirty="0" smtClean="0"/>
              <a:t>Logical components are used to represent the organization hierarchical layout. </a:t>
            </a:r>
          </a:p>
          <a:p>
            <a:pPr lvl="0"/>
            <a:r>
              <a:rPr lang="en-US" dirty="0" smtClean="0"/>
              <a:t>These allow us to manage our resources and security effectively. </a:t>
            </a:r>
          </a:p>
          <a:p>
            <a:pPr lvl="0"/>
            <a:r>
              <a:rPr lang="en-US" dirty="0" smtClean="0"/>
              <a:t>Laying out  the logical components of the Active directory helps to structure an identity infrastructure by considering design, administration, extensibility, security, and scalability. </a:t>
            </a:r>
          </a:p>
          <a:p>
            <a:pPr lvl="0"/>
            <a:r>
              <a:rPr lang="en-US" dirty="0" smtClean="0"/>
              <a:t>Logical components consist of two types of objects</a:t>
            </a:r>
          </a:p>
          <a:p>
            <a:pPr lvl="1"/>
            <a:r>
              <a:rPr lang="en-US" dirty="0" smtClean="0"/>
              <a:t>Container Objects - These can be associated with other logical objects. </a:t>
            </a:r>
          </a:p>
          <a:p>
            <a:pPr lvl="1"/>
            <a:r>
              <a:rPr lang="en-US" dirty="0" smtClean="0"/>
              <a:t>Leaf Objects - These are the smallest components in a logical structure.</a:t>
            </a:r>
          </a:p>
          <a:p>
            <a:pPr lvl="0"/>
            <a:r>
              <a:rPr lang="en-US" dirty="0" smtClean="0"/>
              <a:t>The four general organizing components are</a:t>
            </a:r>
          </a:p>
          <a:p>
            <a:pPr lvl="1"/>
            <a:r>
              <a:rPr lang="en-US" dirty="0" smtClean="0"/>
              <a:t>An Organizational Unit</a:t>
            </a:r>
          </a:p>
          <a:p>
            <a:pPr lvl="1"/>
            <a:r>
              <a:rPr lang="en-US" dirty="0" smtClean="0"/>
              <a:t>A Domain</a:t>
            </a:r>
          </a:p>
          <a:p>
            <a:pPr lvl="1"/>
            <a:r>
              <a:rPr lang="en-US" dirty="0" smtClean="0"/>
              <a:t>A Domain Tree</a:t>
            </a:r>
          </a:p>
          <a:p>
            <a:pPr lvl="1"/>
            <a:r>
              <a:rPr lang="en-US" dirty="0" smtClean="0"/>
              <a:t>A Forest</a:t>
            </a:r>
          </a:p>
          <a:p>
            <a:pPr marL="45720" lvl="0" indent="0">
              <a:buNone/>
            </a:pPr>
            <a:endParaRPr lang="en-US" dirty="0"/>
          </a:p>
        </p:txBody>
      </p:sp>
      <p:sp>
        <p:nvSpPr>
          <p:cNvPr id="130" name="Shape 130"/>
          <p:cNvSpPr txBox="1">
            <a:spLocks noGrp="1"/>
          </p:cNvSpPr>
          <p:nvPr>
            <p:ph type="title"/>
          </p:nvPr>
        </p:nvSpPr>
        <p:spPr/>
        <p:txBody>
          <a:bodyPr/>
          <a:lstStyle/>
          <a:p>
            <a:pPr lvl="0"/>
            <a:r>
              <a:rPr lang="en-GB" smtClean="0"/>
              <a:t>Logical Components</a:t>
            </a:r>
            <a:endParaRPr lang="en-GB"/>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Shape 151"/>
          <p:cNvSpPr txBox="1">
            <a:spLocks noGrp="1"/>
          </p:cNvSpPr>
          <p:nvPr>
            <p:ph idx="1"/>
          </p:nvPr>
        </p:nvSpPr>
        <p:spPr>
          <a:xfrm>
            <a:off x="381000" y="1719071"/>
            <a:ext cx="4030672" cy="2700486"/>
          </a:xfrm>
        </p:spPr>
        <p:txBody>
          <a:bodyPr/>
          <a:lstStyle/>
          <a:p>
            <a:pPr lvl="0"/>
            <a:r>
              <a:rPr lang="en-US" dirty="0" smtClean="0"/>
              <a:t>A domain contains all the logical components to achieve the administrative goals in an organization. </a:t>
            </a:r>
          </a:p>
          <a:p>
            <a:pPr lvl="0"/>
            <a:r>
              <a:rPr lang="en-US" dirty="0" smtClean="0"/>
              <a:t>A domain, by default, is the security boundary to the objects inside it.</a:t>
            </a:r>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a:p>
        </p:txBody>
      </p:sp>
      <p:sp>
        <p:nvSpPr>
          <p:cNvPr id="152" name="Shape 152"/>
          <p:cNvSpPr txBox="1">
            <a:spLocks noGrp="1"/>
          </p:cNvSpPr>
          <p:nvPr>
            <p:ph type="title"/>
          </p:nvPr>
        </p:nvSpPr>
        <p:spPr/>
        <p:txBody>
          <a:bodyPr/>
          <a:lstStyle/>
          <a:p>
            <a:pPr lvl="0"/>
            <a:r>
              <a:rPr lang="en-GB" smtClean="0"/>
              <a:t>Domains</a:t>
            </a:r>
            <a:endParaRPr lang="en-GB"/>
          </a:p>
        </p:txBody>
      </p:sp>
      <p:sp>
        <p:nvSpPr>
          <p:cNvPr id="5" name="AutoShape 2" descr="Image result for user"/>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AutoShape 4" descr="Image result for user"/>
          <p:cNvSpPr>
            <a:spLocks noChangeAspect="1" noChangeArrowheads="1"/>
          </p:cNvSpPr>
          <p:nvPr/>
        </p:nvSpPr>
        <p:spPr bwMode="auto">
          <a:xfrm>
            <a:off x="307974" y="7937"/>
            <a:ext cx="2256285" cy="2256292"/>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nvGrpSpPr>
          <p:cNvPr id="17" name="Group 16"/>
          <p:cNvGrpSpPr/>
          <p:nvPr/>
        </p:nvGrpSpPr>
        <p:grpSpPr>
          <a:xfrm>
            <a:off x="4643066" y="1605750"/>
            <a:ext cx="4217410" cy="5010700"/>
            <a:chOff x="4643066" y="1605750"/>
            <a:chExt cx="4217410" cy="5010700"/>
          </a:xfrm>
        </p:grpSpPr>
        <p:sp>
          <p:nvSpPr>
            <p:cNvPr id="4" name="Isosceles Triangle 3"/>
            <p:cNvSpPr/>
            <p:nvPr/>
          </p:nvSpPr>
          <p:spPr>
            <a:xfrm>
              <a:off x="4643066" y="1605750"/>
              <a:ext cx="4217410" cy="5009021"/>
            </a:xfrm>
            <a:prstGeom prst="triangle">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43736" y="2894404"/>
              <a:ext cx="821491" cy="722308"/>
            </a:xfrm>
            <a:prstGeom prst="rect">
              <a:avLst/>
            </a:prstGeom>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015467" y="5613972"/>
              <a:ext cx="840896" cy="840896"/>
            </a:xfrm>
            <a:prstGeom prst="rect">
              <a:avLst/>
            </a:prstGeom>
          </p:spPr>
        </p:pic>
        <p:pic>
          <p:nvPicPr>
            <p:cNvPr id="10" name="Pictur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57699" y="4456342"/>
              <a:ext cx="789296" cy="873449"/>
            </a:xfrm>
            <a:prstGeom prst="rect">
              <a:avLst/>
            </a:prstGeom>
          </p:spPr>
        </p:pic>
        <p:pic>
          <p:nvPicPr>
            <p:cNvPr id="11" name="Picture 10"/>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913618" y="4062873"/>
              <a:ext cx="862983" cy="862983"/>
            </a:xfrm>
            <a:prstGeom prst="rect">
              <a:avLst/>
            </a:prstGeom>
          </p:spPr>
        </p:pic>
        <p:pic>
          <p:nvPicPr>
            <p:cNvPr id="12" name="Picture 1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992784" y="3420295"/>
              <a:ext cx="724464" cy="689965"/>
            </a:xfrm>
            <a:prstGeom prst="rect">
              <a:avLst/>
            </a:prstGeom>
          </p:spPr>
        </p:pic>
        <p:pic>
          <p:nvPicPr>
            <p:cNvPr id="14" name="Picture 13"/>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561216" y="5315338"/>
              <a:ext cx="789148" cy="793461"/>
            </a:xfrm>
            <a:prstGeom prst="rect">
              <a:avLst/>
            </a:prstGeom>
          </p:spPr>
        </p:pic>
        <p:pic>
          <p:nvPicPr>
            <p:cNvPr id="15" name="Picture 14"/>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249020" y="5271938"/>
              <a:ext cx="919539" cy="880262"/>
            </a:xfrm>
            <a:prstGeom prst="rect">
              <a:avLst/>
            </a:prstGeom>
          </p:spPr>
        </p:pic>
        <p:sp>
          <p:nvSpPr>
            <p:cNvPr id="16" name="TextBox 15"/>
            <p:cNvSpPr txBox="1"/>
            <p:nvPr/>
          </p:nvSpPr>
          <p:spPr>
            <a:xfrm>
              <a:off x="6789282" y="3616712"/>
              <a:ext cx="562976" cy="323165"/>
            </a:xfrm>
            <a:prstGeom prst="rect">
              <a:avLst/>
            </a:prstGeom>
            <a:noFill/>
          </p:spPr>
          <p:txBody>
            <a:bodyPr wrap="none" rtlCol="0">
              <a:spAutoFit/>
            </a:bodyPr>
            <a:lstStyle/>
            <a:p>
              <a:pPr algn="ctr">
                <a:lnSpc>
                  <a:spcPts val="1800"/>
                </a:lnSpc>
              </a:pPr>
              <a:r>
                <a:rPr lang="en-US" sz="1600" b="0" dirty="0" smtClean="0">
                  <a:solidFill>
                    <a:srgbClr val="C00000"/>
                  </a:solidFill>
                  <a:latin typeface="+mn-lt"/>
                </a:rPr>
                <a:t>user</a:t>
              </a:r>
              <a:endParaRPr lang="en-US" sz="1600" b="0" dirty="0" smtClean="0">
                <a:solidFill>
                  <a:srgbClr val="C00000"/>
                </a:solidFill>
                <a:latin typeface="+mn-lt"/>
              </a:endParaRPr>
            </a:p>
          </p:txBody>
        </p:sp>
        <p:sp>
          <p:nvSpPr>
            <p:cNvPr id="20" name="TextBox 19"/>
            <p:cNvSpPr txBox="1"/>
            <p:nvPr/>
          </p:nvSpPr>
          <p:spPr>
            <a:xfrm>
              <a:off x="6061894" y="4073121"/>
              <a:ext cx="562976" cy="323165"/>
            </a:xfrm>
            <a:prstGeom prst="rect">
              <a:avLst/>
            </a:prstGeom>
            <a:noFill/>
          </p:spPr>
          <p:txBody>
            <a:bodyPr wrap="none" rtlCol="0">
              <a:spAutoFit/>
            </a:bodyPr>
            <a:lstStyle/>
            <a:p>
              <a:pPr algn="ctr">
                <a:lnSpc>
                  <a:spcPts val="1800"/>
                </a:lnSpc>
              </a:pPr>
              <a:r>
                <a:rPr lang="en-US" sz="1600" b="0" dirty="0" smtClean="0">
                  <a:solidFill>
                    <a:srgbClr val="C00000"/>
                  </a:solidFill>
                  <a:latin typeface="+mn-lt"/>
                </a:rPr>
                <a:t>user</a:t>
              </a:r>
              <a:endParaRPr lang="en-US" sz="1600" b="0" dirty="0" smtClean="0">
                <a:solidFill>
                  <a:srgbClr val="C00000"/>
                </a:solidFill>
                <a:latin typeface="+mn-lt"/>
              </a:endParaRPr>
            </a:p>
          </p:txBody>
        </p:sp>
        <p:sp>
          <p:nvSpPr>
            <p:cNvPr id="21" name="TextBox 20"/>
            <p:cNvSpPr txBox="1"/>
            <p:nvPr/>
          </p:nvSpPr>
          <p:spPr>
            <a:xfrm>
              <a:off x="6478042" y="4668252"/>
              <a:ext cx="1083174" cy="553998"/>
            </a:xfrm>
            <a:prstGeom prst="rect">
              <a:avLst/>
            </a:prstGeom>
            <a:noFill/>
          </p:spPr>
          <p:txBody>
            <a:bodyPr wrap="square" rtlCol="0">
              <a:spAutoFit/>
            </a:bodyPr>
            <a:lstStyle/>
            <a:p>
              <a:pPr algn="r">
                <a:lnSpc>
                  <a:spcPts val="1800"/>
                </a:lnSpc>
              </a:pPr>
              <a:r>
                <a:rPr lang="en-US" sz="1600" b="0" dirty="0" smtClean="0">
                  <a:solidFill>
                    <a:srgbClr val="C00000"/>
                  </a:solidFill>
                  <a:latin typeface="+mn-lt"/>
                </a:rPr>
                <a:t>security group</a:t>
              </a:r>
              <a:endParaRPr lang="en-US" sz="1600" b="0" dirty="0" smtClean="0">
                <a:solidFill>
                  <a:srgbClr val="C00000"/>
                </a:solidFill>
                <a:latin typeface="+mn-lt"/>
              </a:endParaRPr>
            </a:p>
          </p:txBody>
        </p:sp>
        <p:sp>
          <p:nvSpPr>
            <p:cNvPr id="22" name="TextBox 21"/>
            <p:cNvSpPr txBox="1"/>
            <p:nvPr/>
          </p:nvSpPr>
          <p:spPr>
            <a:xfrm>
              <a:off x="5028245" y="5117191"/>
              <a:ext cx="1083174" cy="553998"/>
            </a:xfrm>
            <a:prstGeom prst="rect">
              <a:avLst/>
            </a:prstGeom>
            <a:noFill/>
          </p:spPr>
          <p:txBody>
            <a:bodyPr wrap="square" rtlCol="0">
              <a:spAutoFit/>
            </a:bodyPr>
            <a:lstStyle/>
            <a:p>
              <a:pPr algn="r">
                <a:lnSpc>
                  <a:spcPts val="1800"/>
                </a:lnSpc>
              </a:pPr>
              <a:r>
                <a:rPr lang="en-US" sz="1600" dirty="0">
                  <a:solidFill>
                    <a:srgbClr val="C00000"/>
                  </a:solidFill>
                </a:rPr>
                <a:t>m</a:t>
              </a:r>
              <a:r>
                <a:rPr lang="en-US" sz="1600" b="0" dirty="0" smtClean="0">
                  <a:solidFill>
                    <a:srgbClr val="C00000"/>
                  </a:solidFill>
                  <a:latin typeface="+mn-lt"/>
                </a:rPr>
                <a:t>obile device</a:t>
              </a:r>
              <a:endParaRPr lang="en-US" sz="1600" b="0" dirty="0" smtClean="0">
                <a:solidFill>
                  <a:srgbClr val="C00000"/>
                </a:solidFill>
                <a:latin typeface="+mn-lt"/>
              </a:endParaRPr>
            </a:p>
          </p:txBody>
        </p:sp>
        <p:sp>
          <p:nvSpPr>
            <p:cNvPr id="23" name="TextBox 22"/>
            <p:cNvSpPr txBox="1"/>
            <p:nvPr/>
          </p:nvSpPr>
          <p:spPr>
            <a:xfrm>
              <a:off x="4762047" y="6293285"/>
              <a:ext cx="737189" cy="323165"/>
            </a:xfrm>
            <a:prstGeom prst="rect">
              <a:avLst/>
            </a:prstGeom>
            <a:noFill/>
          </p:spPr>
          <p:txBody>
            <a:bodyPr wrap="none" rtlCol="0">
              <a:spAutoFit/>
            </a:bodyPr>
            <a:lstStyle/>
            <a:p>
              <a:pPr algn="ctr">
                <a:lnSpc>
                  <a:spcPts val="1800"/>
                </a:lnSpc>
              </a:pPr>
              <a:r>
                <a:rPr lang="en-US" sz="1600" b="0" dirty="0" smtClean="0">
                  <a:solidFill>
                    <a:srgbClr val="C00000"/>
                  </a:solidFill>
                  <a:latin typeface="+mn-lt"/>
                </a:rPr>
                <a:t>laptop</a:t>
              </a:r>
              <a:endParaRPr lang="en-US" sz="1600" b="0" dirty="0" smtClean="0">
                <a:solidFill>
                  <a:srgbClr val="C00000"/>
                </a:solidFill>
                <a:latin typeface="+mn-lt"/>
              </a:endParaRPr>
            </a:p>
          </p:txBody>
        </p:sp>
        <p:sp>
          <p:nvSpPr>
            <p:cNvPr id="24" name="TextBox 23"/>
            <p:cNvSpPr txBox="1"/>
            <p:nvPr/>
          </p:nvSpPr>
          <p:spPr>
            <a:xfrm>
              <a:off x="6473936" y="6120885"/>
              <a:ext cx="760466" cy="323165"/>
            </a:xfrm>
            <a:prstGeom prst="rect">
              <a:avLst/>
            </a:prstGeom>
            <a:noFill/>
          </p:spPr>
          <p:txBody>
            <a:bodyPr wrap="none" rtlCol="0">
              <a:spAutoFit/>
            </a:bodyPr>
            <a:lstStyle/>
            <a:p>
              <a:pPr algn="ctr">
                <a:lnSpc>
                  <a:spcPts val="1800"/>
                </a:lnSpc>
              </a:pPr>
              <a:r>
                <a:rPr lang="en-US" sz="1600" b="0" dirty="0" smtClean="0">
                  <a:solidFill>
                    <a:srgbClr val="C00000"/>
                  </a:solidFill>
                  <a:latin typeface="+mn-lt"/>
                </a:rPr>
                <a:t>printer</a:t>
              </a:r>
              <a:endParaRPr lang="en-US" sz="1600" b="0" dirty="0" smtClean="0">
                <a:solidFill>
                  <a:srgbClr val="C00000"/>
                </a:solidFill>
                <a:latin typeface="+mn-lt"/>
              </a:endParaRPr>
            </a:p>
          </p:txBody>
        </p:sp>
        <p:sp>
          <p:nvSpPr>
            <p:cNvPr id="25" name="TextBox 24"/>
            <p:cNvSpPr txBox="1"/>
            <p:nvPr/>
          </p:nvSpPr>
          <p:spPr>
            <a:xfrm>
              <a:off x="7427595" y="6042256"/>
              <a:ext cx="1214564" cy="323165"/>
            </a:xfrm>
            <a:prstGeom prst="rect">
              <a:avLst/>
            </a:prstGeom>
            <a:noFill/>
          </p:spPr>
          <p:txBody>
            <a:bodyPr wrap="none" rtlCol="0">
              <a:spAutoFit/>
            </a:bodyPr>
            <a:lstStyle/>
            <a:p>
              <a:pPr algn="ctr">
                <a:lnSpc>
                  <a:spcPts val="1800"/>
                </a:lnSpc>
              </a:pPr>
              <a:r>
                <a:rPr lang="en-US" sz="1600" b="0" dirty="0" smtClean="0">
                  <a:solidFill>
                    <a:srgbClr val="C00000"/>
                  </a:solidFill>
                  <a:latin typeface="+mn-lt"/>
                </a:rPr>
                <a:t>workstation</a:t>
              </a:r>
              <a:endParaRPr lang="en-US" sz="1600" b="0" dirty="0" smtClean="0">
                <a:solidFill>
                  <a:srgbClr val="C00000"/>
                </a:solidFill>
                <a:latin typeface="+mn-lt"/>
              </a:endParaRPr>
            </a:p>
          </p:txBody>
        </p:sp>
      </p:grpSp>
      <p:sp>
        <p:nvSpPr>
          <p:cNvPr id="28" name="TextBox 27"/>
          <p:cNvSpPr txBox="1"/>
          <p:nvPr/>
        </p:nvSpPr>
        <p:spPr>
          <a:xfrm>
            <a:off x="7358581" y="1773614"/>
            <a:ext cx="1204207" cy="1015663"/>
          </a:xfrm>
          <a:prstGeom prst="rect">
            <a:avLst/>
          </a:prstGeom>
          <a:noFill/>
        </p:spPr>
        <p:txBody>
          <a:bodyPr wrap="square" rtlCol="0">
            <a:spAutoFit/>
          </a:bodyPr>
          <a:lstStyle/>
          <a:p>
            <a:pPr algn="ctr"/>
            <a:r>
              <a:rPr lang="en-US" sz="2000" b="0" dirty="0" smtClean="0">
                <a:solidFill>
                  <a:srgbClr val="C00000"/>
                </a:solidFill>
                <a:latin typeface="+mn-lt"/>
              </a:rPr>
              <a:t>Active Directory domain</a:t>
            </a:r>
            <a:endParaRPr lang="en-US" sz="2000" b="0" dirty="0" smtClean="0">
              <a:solidFill>
                <a:srgbClr val="C00000"/>
              </a:solidFill>
              <a:latin typeface="+mn-lt"/>
            </a:endParaRPr>
          </a:p>
        </p:txBody>
      </p:sp>
      <p:grpSp>
        <p:nvGrpSpPr>
          <p:cNvPr id="30" name="Group 29">
            <a:extLst>
              <a:ext uri="{FF2B5EF4-FFF2-40B4-BE49-F238E27FC236}">
                <a16:creationId xmlns:a16="http://schemas.microsoft.com/office/drawing/2014/main" id="{C91C3D2F-1BE8-41F9-8338-BABE97E43457}"/>
              </a:ext>
            </a:extLst>
          </p:cNvPr>
          <p:cNvGrpSpPr/>
          <p:nvPr/>
        </p:nvGrpSpPr>
        <p:grpSpPr>
          <a:xfrm>
            <a:off x="285935" y="4728387"/>
            <a:ext cx="3990508" cy="1864002"/>
            <a:chOff x="2206358" y="4236664"/>
            <a:chExt cx="6842105" cy="1644677"/>
          </a:xfrm>
        </p:grpSpPr>
        <p:sp>
          <p:nvSpPr>
            <p:cNvPr id="31" name="Rectangle 30">
              <a:extLst>
                <a:ext uri="{FF2B5EF4-FFF2-40B4-BE49-F238E27FC236}">
                  <a16:creationId xmlns:a16="http://schemas.microsoft.com/office/drawing/2014/main" id="{DE45E0C1-0751-492F-A876-7632C83C35AA}"/>
                </a:ext>
              </a:extLst>
            </p:cNvPr>
            <p:cNvSpPr/>
            <p:nvPr/>
          </p:nvSpPr>
          <p:spPr>
            <a:xfrm>
              <a:off x="2206358" y="4300314"/>
              <a:ext cx="6842105" cy="15810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400" dirty="0" smtClean="0"/>
                <a:t>domain</a:t>
              </a:r>
              <a:r>
                <a:rPr lang="en-US" sz="2400" dirty="0"/>
                <a:t/>
              </a:r>
              <a:br>
                <a:rPr lang="en-US" sz="2400" dirty="0"/>
              </a:br>
              <a:endParaRPr lang="en-US" dirty="0"/>
            </a:p>
            <a:p>
              <a:pPr lvl="0"/>
              <a:r>
                <a:rPr lang="en-US" dirty="0"/>
                <a:t>a logical group of network objects (computers, users, devices) that share the same Active Directory database</a:t>
              </a:r>
              <a:endParaRPr lang="en-US" dirty="0"/>
            </a:p>
          </p:txBody>
        </p:sp>
        <p:sp>
          <p:nvSpPr>
            <p:cNvPr id="32" name="Rectangle 31">
              <a:extLst>
                <a:ext uri="{FF2B5EF4-FFF2-40B4-BE49-F238E27FC236}">
                  <a16:creationId xmlns:a16="http://schemas.microsoft.com/office/drawing/2014/main" id="{AE0326F5-C9B9-4B3B-9F92-0DA8A28ECBF3}"/>
                </a:ext>
              </a:extLst>
            </p:cNvPr>
            <p:cNvSpPr/>
            <p:nvPr/>
          </p:nvSpPr>
          <p:spPr>
            <a:xfrm rot="21346576">
              <a:off x="6173860" y="4236664"/>
              <a:ext cx="2223686" cy="707886"/>
            </a:xfrm>
            <a:prstGeom prst="rect">
              <a:avLst/>
            </a:prstGeom>
            <a:noFill/>
            <a:ln>
              <a:noFill/>
            </a:ln>
          </p:spPr>
          <p:txBody>
            <a:bodyPr wrap="none" lIns="91440" tIns="45720" rIns="91440" bIns="45720">
              <a:spAutoFit/>
            </a:bodyPr>
            <a:lstStyle/>
            <a:p>
              <a:pPr algn="ctr"/>
              <a:r>
                <a:rPr lang="en-US" sz="4000" i="1" dirty="0">
                  <a:ln w="0"/>
                  <a:solidFill>
                    <a:srgbClr val="DDD3A1"/>
                  </a:solidFill>
                  <a:latin typeface="Book Antiqua" panose="02040602050305030304" pitchFamily="18" charset="0"/>
                </a:rPr>
                <a:t>Key Term</a:t>
              </a: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Shape 159"/>
          <p:cNvSpPr txBox="1">
            <a:spLocks noGrp="1"/>
          </p:cNvSpPr>
          <p:nvPr>
            <p:ph idx="1"/>
          </p:nvPr>
        </p:nvSpPr>
        <p:spPr>
          <a:xfrm>
            <a:off x="76201" y="4106671"/>
            <a:ext cx="3683000" cy="1051972"/>
          </a:xfrm>
        </p:spPr>
        <p:txBody>
          <a:bodyPr>
            <a:noAutofit/>
          </a:bodyPr>
          <a:lstStyle/>
          <a:p>
            <a:pPr lvl="0"/>
            <a:r>
              <a:rPr lang="en-US" sz="1800" dirty="0" smtClean="0"/>
              <a:t>The first domain in a domain tree is called the </a:t>
            </a:r>
            <a:r>
              <a:rPr lang="en-US" sz="1800" dirty="0" smtClean="0">
                <a:solidFill>
                  <a:srgbClr val="C00000"/>
                </a:solidFill>
              </a:rPr>
              <a:t>parent domain </a:t>
            </a:r>
            <a:r>
              <a:rPr lang="en-US" sz="1800" dirty="0" smtClean="0"/>
              <a:t>or </a:t>
            </a:r>
            <a:r>
              <a:rPr lang="en-US" sz="1800" dirty="0">
                <a:solidFill>
                  <a:srgbClr val="C00000"/>
                </a:solidFill>
              </a:rPr>
              <a:t>root domain </a:t>
            </a:r>
            <a:r>
              <a:rPr lang="en-US" sz="1800" dirty="0" smtClean="0"/>
              <a:t>of that tree. </a:t>
            </a:r>
          </a:p>
          <a:p>
            <a:pPr lvl="0"/>
            <a:r>
              <a:rPr lang="en-US" sz="1800" dirty="0" smtClean="0"/>
              <a:t>All other domains in the tree are considered </a:t>
            </a:r>
            <a:r>
              <a:rPr lang="en-US" sz="1800" dirty="0" smtClean="0">
                <a:solidFill>
                  <a:srgbClr val="C00000"/>
                </a:solidFill>
              </a:rPr>
              <a:t>child domains</a:t>
            </a:r>
            <a:r>
              <a:rPr lang="en-US" sz="1800" dirty="0" smtClean="0"/>
              <a:t>. </a:t>
            </a:r>
          </a:p>
          <a:p>
            <a:pPr lvl="0"/>
            <a:r>
              <a:rPr lang="en-US" sz="1800" dirty="0" smtClean="0"/>
              <a:t>Child domains must have a contiguous namespace, as seen in this image				</a:t>
            </a:r>
            <a:endParaRPr lang="en-US" sz="1800" dirty="0"/>
          </a:p>
        </p:txBody>
      </p:sp>
      <p:sp>
        <p:nvSpPr>
          <p:cNvPr id="160" name="Shape 160"/>
          <p:cNvSpPr txBox="1">
            <a:spLocks noGrp="1"/>
          </p:cNvSpPr>
          <p:nvPr>
            <p:ph type="title"/>
          </p:nvPr>
        </p:nvSpPr>
        <p:spPr/>
        <p:txBody>
          <a:bodyPr/>
          <a:lstStyle/>
          <a:p>
            <a:pPr lvl="0"/>
            <a:r>
              <a:rPr lang="en-GB" smtClean="0"/>
              <a:t>Domain Trees</a:t>
            </a:r>
            <a:endParaRPr lang="en-GB"/>
          </a:p>
        </p:txBody>
      </p:sp>
      <p:pic>
        <p:nvPicPr>
          <p:cNvPr id="2050" name="Picture 2" descr="Image result for domain tree active director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87775" y="1719071"/>
            <a:ext cx="5229225" cy="4953001"/>
          </a:xfrm>
          <a:prstGeom prst="rect">
            <a:avLst/>
          </a:prstGeom>
          <a:noFill/>
          <a:extLst>
            <a:ext uri="{909E8E84-426E-40DD-AFC4-6F175D3DCCD1}">
              <a14:hiddenFill xmlns:a14="http://schemas.microsoft.com/office/drawing/2010/main">
                <a:solidFill>
                  <a:srgbClr val="FFFFFF"/>
                </a:solidFill>
              </a14:hiddenFill>
            </a:ext>
          </a:extLst>
        </p:spPr>
      </p:pic>
      <p:grpSp>
        <p:nvGrpSpPr>
          <p:cNvPr id="9" name="Group 8">
            <a:extLst>
              <a:ext uri="{FF2B5EF4-FFF2-40B4-BE49-F238E27FC236}">
                <a16:creationId xmlns:a16="http://schemas.microsoft.com/office/drawing/2014/main" id="{C91C3D2F-1BE8-41F9-8338-BABE97E43457}"/>
              </a:ext>
            </a:extLst>
          </p:cNvPr>
          <p:cNvGrpSpPr/>
          <p:nvPr/>
        </p:nvGrpSpPr>
        <p:grpSpPr>
          <a:xfrm>
            <a:off x="207286" y="1563130"/>
            <a:ext cx="3373204" cy="2399270"/>
            <a:chOff x="2075206" y="1459069"/>
            <a:chExt cx="6842105" cy="1097391"/>
          </a:xfrm>
        </p:grpSpPr>
        <p:sp>
          <p:nvSpPr>
            <p:cNvPr id="10" name="Rectangle 9">
              <a:extLst>
                <a:ext uri="{FF2B5EF4-FFF2-40B4-BE49-F238E27FC236}">
                  <a16:creationId xmlns:a16="http://schemas.microsoft.com/office/drawing/2014/main" id="{DE45E0C1-0751-492F-A876-7632C83C35AA}"/>
                </a:ext>
              </a:extLst>
            </p:cNvPr>
            <p:cNvSpPr/>
            <p:nvPr/>
          </p:nvSpPr>
          <p:spPr>
            <a:xfrm>
              <a:off x="2075206" y="1470694"/>
              <a:ext cx="6842105" cy="10857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en-US" sz="2400" dirty="0" smtClean="0"/>
            </a:p>
            <a:p>
              <a:pPr lvl="0"/>
              <a:r>
                <a:rPr lang="en-US" sz="2400" dirty="0" smtClean="0"/>
                <a:t>domain tree</a:t>
              </a:r>
              <a:r>
                <a:rPr lang="en-US" sz="2400" dirty="0"/>
                <a:t/>
              </a:r>
              <a:br>
                <a:rPr lang="en-US" sz="2400" dirty="0"/>
              </a:br>
              <a:endParaRPr lang="en-US" dirty="0"/>
            </a:p>
            <a:p>
              <a:pPr lvl="0"/>
              <a:r>
                <a:rPr lang="en-US" dirty="0" smtClean="0"/>
                <a:t>a </a:t>
              </a:r>
              <a:r>
                <a:rPr lang="en-US" dirty="0"/>
                <a:t>collection of domains that reflects the organization’s structure</a:t>
              </a:r>
              <a:endParaRPr lang="en-US" dirty="0"/>
            </a:p>
          </p:txBody>
        </p:sp>
        <p:sp>
          <p:nvSpPr>
            <p:cNvPr id="11" name="Rectangle 10">
              <a:extLst>
                <a:ext uri="{FF2B5EF4-FFF2-40B4-BE49-F238E27FC236}">
                  <a16:creationId xmlns:a16="http://schemas.microsoft.com/office/drawing/2014/main" id="{AE0326F5-C9B9-4B3B-9F92-0DA8A28ECBF3}"/>
                </a:ext>
              </a:extLst>
            </p:cNvPr>
            <p:cNvSpPr/>
            <p:nvPr/>
          </p:nvSpPr>
          <p:spPr>
            <a:xfrm rot="21346576">
              <a:off x="5592320" y="1459069"/>
              <a:ext cx="2223686" cy="707886"/>
            </a:xfrm>
            <a:prstGeom prst="rect">
              <a:avLst/>
            </a:prstGeom>
            <a:noFill/>
            <a:ln>
              <a:noFill/>
            </a:ln>
          </p:spPr>
          <p:txBody>
            <a:bodyPr wrap="none" lIns="91440" tIns="45720" rIns="91440" bIns="45720">
              <a:spAutoFit/>
            </a:bodyPr>
            <a:lstStyle/>
            <a:p>
              <a:pPr algn="ctr"/>
              <a:r>
                <a:rPr lang="en-US" sz="4000" i="1" dirty="0">
                  <a:ln w="0"/>
                  <a:solidFill>
                    <a:srgbClr val="DDD3A1"/>
                  </a:solidFill>
                  <a:latin typeface="Book Antiqua" panose="02040602050305030304" pitchFamily="18" charset="0"/>
                </a:rPr>
                <a:t>Key Term</a:t>
              </a: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Shape 167"/>
          <p:cNvSpPr txBox="1">
            <a:spLocks noGrp="1"/>
          </p:cNvSpPr>
          <p:nvPr>
            <p:ph idx="1"/>
          </p:nvPr>
        </p:nvSpPr>
        <p:spPr>
          <a:xfrm>
            <a:off x="203200" y="1719071"/>
            <a:ext cx="3406776" cy="4407408"/>
          </a:xfrm>
        </p:spPr>
        <p:txBody>
          <a:bodyPr/>
          <a:lstStyle/>
          <a:p>
            <a:pPr lvl="0"/>
            <a:r>
              <a:rPr lang="en-US" dirty="0" smtClean="0"/>
              <a:t>All domain trusts within the Active Directory forest are </a:t>
            </a:r>
            <a:r>
              <a:rPr lang="en-US" dirty="0" smtClean="0">
                <a:solidFill>
                  <a:srgbClr val="C00000"/>
                </a:solidFill>
              </a:rPr>
              <a:t>two-way transitive trusts</a:t>
            </a:r>
            <a:r>
              <a:rPr lang="en-US" dirty="0" smtClean="0"/>
              <a:t>. </a:t>
            </a:r>
          </a:p>
          <a:p>
            <a:pPr lvl="0"/>
            <a:r>
              <a:rPr lang="en-US" u="sng" dirty="0" smtClean="0"/>
              <a:t>Two-way</a:t>
            </a:r>
            <a:r>
              <a:rPr lang="en-US" dirty="0" smtClean="0"/>
              <a:t> trust means the authentication requests can be processed between two domains in both ways. </a:t>
            </a:r>
          </a:p>
          <a:p>
            <a:pPr lvl="0"/>
            <a:r>
              <a:rPr lang="en-US" u="sng" dirty="0" smtClean="0"/>
              <a:t>Transitive</a:t>
            </a:r>
            <a:r>
              <a:rPr lang="en-US" dirty="0" smtClean="0"/>
              <a:t> means it goes beyond the initial two-way trust between domains and trusts its child domains too even though there is no direct connection.</a:t>
            </a:r>
          </a:p>
          <a:p>
            <a:pPr lvl="0"/>
            <a:endParaRPr lang="en-US" dirty="0" smtClean="0"/>
          </a:p>
          <a:p>
            <a:pPr lvl="0"/>
            <a:endParaRPr lang="en-US" dirty="0" smtClean="0"/>
          </a:p>
          <a:p>
            <a:pPr marL="45720" lvl="0" indent="0">
              <a:buNone/>
            </a:pPr>
            <a:endParaRPr lang="en-US" dirty="0" smtClean="0"/>
          </a:p>
        </p:txBody>
      </p:sp>
      <p:sp>
        <p:nvSpPr>
          <p:cNvPr id="168" name="Shape 168"/>
          <p:cNvSpPr txBox="1">
            <a:spLocks noGrp="1"/>
          </p:cNvSpPr>
          <p:nvPr>
            <p:ph type="title"/>
          </p:nvPr>
        </p:nvSpPr>
        <p:spPr/>
        <p:txBody>
          <a:bodyPr/>
          <a:lstStyle/>
          <a:p>
            <a:pPr lvl="0"/>
            <a:r>
              <a:rPr lang="en-GB" smtClean="0"/>
              <a:t>Domain Trees (Continued)</a:t>
            </a:r>
            <a:endParaRPr lang="en-GB"/>
          </a:p>
        </p:txBody>
      </p:sp>
      <p:pic>
        <p:nvPicPr>
          <p:cNvPr id="4" name="Picture 2" descr="Image result for domain tree active director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87775" y="1719071"/>
            <a:ext cx="5229225" cy="495300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Shape 136"/>
          <p:cNvSpPr txBox="1">
            <a:spLocks noGrp="1"/>
          </p:cNvSpPr>
          <p:nvPr>
            <p:ph idx="1"/>
          </p:nvPr>
        </p:nvSpPr>
        <p:spPr>
          <a:xfrm>
            <a:off x="174172" y="1719071"/>
            <a:ext cx="4502332" cy="4407408"/>
          </a:xfrm>
        </p:spPr>
        <p:txBody>
          <a:bodyPr>
            <a:normAutofit fontScale="77500" lnSpcReduction="20000"/>
          </a:bodyPr>
          <a:lstStyle/>
          <a:p>
            <a:pPr marL="45720" lvl="0" indent="0">
              <a:buNone/>
            </a:pPr>
            <a:r>
              <a:rPr lang="en-US" dirty="0" smtClean="0"/>
              <a:t>These are groups for administrative purposes</a:t>
            </a:r>
          </a:p>
          <a:p>
            <a:pPr lvl="0"/>
            <a:r>
              <a:rPr lang="en-US" dirty="0" smtClean="0"/>
              <a:t>Logically, it makes sense to separate different departments and regions into different OUs. </a:t>
            </a:r>
          </a:p>
          <a:p>
            <a:pPr lvl="0"/>
            <a:r>
              <a:rPr lang="en-US" dirty="0"/>
              <a:t>S</a:t>
            </a:r>
            <a:r>
              <a:rPr lang="en-US" dirty="0" smtClean="0"/>
              <a:t>ecurity policies applied to the OU level cascade down to the user level. </a:t>
            </a:r>
          </a:p>
          <a:p>
            <a:pPr lvl="0"/>
            <a:r>
              <a:rPr lang="en-US" dirty="0" smtClean="0"/>
              <a:t>This allows us to deal with many users who should have similar permissions quickly. </a:t>
            </a:r>
          </a:p>
          <a:p>
            <a:pPr lvl="0"/>
            <a:r>
              <a:rPr lang="en-US" dirty="0" smtClean="0"/>
              <a:t>Splitting into regions can help us deal with  similar departments across different regions. 	      												</a:t>
            </a:r>
            <a:endParaRPr lang="en-US" dirty="0"/>
          </a:p>
        </p:txBody>
      </p:sp>
      <p:sp>
        <p:nvSpPr>
          <p:cNvPr id="137" name="Shape 137"/>
          <p:cNvSpPr txBox="1">
            <a:spLocks noGrp="1"/>
          </p:cNvSpPr>
          <p:nvPr>
            <p:ph type="title"/>
          </p:nvPr>
        </p:nvSpPr>
        <p:spPr/>
        <p:txBody>
          <a:bodyPr/>
          <a:lstStyle/>
          <a:p>
            <a:pPr lvl="0" algn="l"/>
            <a:r>
              <a:rPr lang="en-GB" dirty="0" smtClean="0"/>
              <a:t>Organizational Units (OUs)</a:t>
            </a:r>
            <a:endParaRPr lang="en-GB" dirty="0"/>
          </a:p>
        </p:txBody>
      </p:sp>
      <p:pic>
        <p:nvPicPr>
          <p:cNvPr id="138" name="Shape 138"/>
          <p:cNvPicPr preferRelativeResize="0"/>
          <p:nvPr/>
        </p:nvPicPr>
        <p:blipFill>
          <a:blip r:embed="rId3">
            <a:alphaModFix/>
          </a:blip>
          <a:stretch>
            <a:fillRect/>
          </a:stretch>
        </p:blipFill>
        <p:spPr>
          <a:xfrm>
            <a:off x="5852161" y="290865"/>
            <a:ext cx="2910100" cy="3715078"/>
          </a:xfrm>
          <a:prstGeom prst="rect">
            <a:avLst/>
          </a:prstGeom>
          <a:noFill/>
          <a:ln>
            <a:noFill/>
          </a:ln>
        </p:spPr>
      </p:pic>
      <p:grpSp>
        <p:nvGrpSpPr>
          <p:cNvPr id="7" name="Group 6">
            <a:extLst>
              <a:ext uri="{FF2B5EF4-FFF2-40B4-BE49-F238E27FC236}">
                <a16:creationId xmlns:a16="http://schemas.microsoft.com/office/drawing/2014/main" id="{C91C3D2F-1BE8-41F9-8338-BABE97E43457}"/>
              </a:ext>
            </a:extLst>
          </p:cNvPr>
          <p:cNvGrpSpPr/>
          <p:nvPr/>
        </p:nvGrpSpPr>
        <p:grpSpPr>
          <a:xfrm>
            <a:off x="285935" y="4266858"/>
            <a:ext cx="5060400" cy="2325531"/>
            <a:chOff x="2206358" y="4236664"/>
            <a:chExt cx="6842105" cy="1644677"/>
          </a:xfrm>
        </p:grpSpPr>
        <p:sp>
          <p:nvSpPr>
            <p:cNvPr id="8" name="Rectangle 7">
              <a:extLst>
                <a:ext uri="{FF2B5EF4-FFF2-40B4-BE49-F238E27FC236}">
                  <a16:creationId xmlns:a16="http://schemas.microsoft.com/office/drawing/2014/main" id="{DE45E0C1-0751-492F-A876-7632C83C35AA}"/>
                </a:ext>
              </a:extLst>
            </p:cNvPr>
            <p:cNvSpPr/>
            <p:nvPr/>
          </p:nvSpPr>
          <p:spPr>
            <a:xfrm>
              <a:off x="2206358" y="4300314"/>
              <a:ext cx="6842105" cy="15810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400" dirty="0" smtClean="0"/>
                <a:t>OU</a:t>
              </a:r>
              <a:r>
                <a:rPr lang="en-US" sz="2400" dirty="0"/>
                <a:t/>
              </a:r>
              <a:br>
                <a:rPr lang="en-US" sz="2400" dirty="0"/>
              </a:br>
              <a:r>
                <a:rPr lang="en-US" dirty="0" smtClean="0"/>
                <a:t>(organizational</a:t>
              </a:r>
              <a:r>
                <a:rPr lang="en-US" sz="2400" dirty="0" smtClean="0"/>
                <a:t> </a:t>
              </a:r>
              <a:r>
                <a:rPr lang="en-US" dirty="0"/>
                <a:t>unit</a:t>
              </a:r>
              <a:r>
                <a:rPr lang="en-US" dirty="0" smtClean="0"/>
                <a:t>)</a:t>
              </a:r>
            </a:p>
            <a:p>
              <a:pPr lvl="0"/>
              <a:endParaRPr lang="en-US" dirty="0"/>
            </a:p>
            <a:p>
              <a:pPr lvl="0"/>
              <a:r>
                <a:rPr lang="en-US" dirty="0" smtClean="0"/>
                <a:t>container object within </a:t>
              </a:r>
              <a:r>
                <a:rPr lang="en-US" dirty="0"/>
                <a:t>an Active Directory into which you can place users, groups, computers, and other organizational </a:t>
              </a:r>
              <a:r>
                <a:rPr lang="en-US" dirty="0" smtClean="0"/>
                <a:t>units to </a:t>
              </a:r>
              <a:r>
                <a:rPr lang="en-US" dirty="0"/>
                <a:t>mirror your organization's functional or business </a:t>
              </a:r>
              <a:r>
                <a:rPr lang="en-US" dirty="0" smtClean="0"/>
                <a:t>structure. </a:t>
              </a:r>
              <a:endParaRPr lang="en-US" dirty="0"/>
            </a:p>
          </p:txBody>
        </p:sp>
        <p:sp>
          <p:nvSpPr>
            <p:cNvPr id="9" name="Rectangle 8">
              <a:extLst>
                <a:ext uri="{FF2B5EF4-FFF2-40B4-BE49-F238E27FC236}">
                  <a16:creationId xmlns:a16="http://schemas.microsoft.com/office/drawing/2014/main" id="{AE0326F5-C9B9-4B3B-9F92-0DA8A28ECBF3}"/>
                </a:ext>
              </a:extLst>
            </p:cNvPr>
            <p:cNvSpPr/>
            <p:nvPr/>
          </p:nvSpPr>
          <p:spPr>
            <a:xfrm rot="21346576">
              <a:off x="6173860" y="4236664"/>
              <a:ext cx="2223686" cy="707886"/>
            </a:xfrm>
            <a:prstGeom prst="rect">
              <a:avLst/>
            </a:prstGeom>
            <a:noFill/>
            <a:ln>
              <a:noFill/>
            </a:ln>
          </p:spPr>
          <p:txBody>
            <a:bodyPr wrap="none" lIns="91440" tIns="45720" rIns="91440" bIns="45720">
              <a:spAutoFit/>
            </a:bodyPr>
            <a:lstStyle/>
            <a:p>
              <a:pPr algn="ctr"/>
              <a:r>
                <a:rPr lang="en-US" sz="4000" i="1" dirty="0">
                  <a:ln w="0"/>
                  <a:solidFill>
                    <a:srgbClr val="DDD3A1"/>
                  </a:solidFill>
                  <a:latin typeface="Book Antiqua" panose="02040602050305030304" pitchFamily="18" charset="0"/>
                </a:rPr>
                <a:t>Key Term</a:t>
              </a:r>
            </a:p>
          </p:txBody>
        </p:sp>
      </p:grpSp>
      <p:sp>
        <p:nvSpPr>
          <p:cNvPr id="4" name="Rectangle 3"/>
          <p:cNvSpPr/>
          <p:nvPr/>
        </p:nvSpPr>
        <p:spPr>
          <a:xfrm>
            <a:off x="5458098" y="4151721"/>
            <a:ext cx="3548743" cy="2440668"/>
          </a:xfrm>
          <a:prstGeom prst="rect">
            <a:avLst/>
          </a:prstGeom>
        </p:spPr>
        <p:txBody>
          <a:bodyPr wrap="square">
            <a:spAutoFit/>
          </a:bodyPr>
          <a:lstStyle/>
          <a:p>
            <a:pPr marL="274320" indent="-228600">
              <a:lnSpc>
                <a:spcPct val="80000"/>
              </a:lnSpc>
              <a:spcBef>
                <a:spcPct val="20000"/>
              </a:spcBef>
              <a:spcAft>
                <a:spcPts val="600"/>
              </a:spcAft>
              <a:buClr>
                <a:schemeClr val="accent1"/>
              </a:buClr>
              <a:buSzPts val="2000"/>
              <a:buFont typeface="Wingdings 2" pitchFamily="18" charset="2"/>
              <a:buChar char=""/>
            </a:pPr>
            <a:r>
              <a:rPr lang="en-US" sz="1600" dirty="0" smtClean="0"/>
              <a:t>OUs </a:t>
            </a:r>
            <a:r>
              <a:rPr lang="en-US" sz="1600" dirty="0"/>
              <a:t>can contain objects such as users, groups, contacts, computers, printers, and even other OUs. </a:t>
            </a:r>
          </a:p>
          <a:p>
            <a:pPr marL="274320" indent="-228600">
              <a:lnSpc>
                <a:spcPct val="80000"/>
              </a:lnSpc>
              <a:spcBef>
                <a:spcPct val="20000"/>
              </a:spcBef>
              <a:spcAft>
                <a:spcPts val="600"/>
              </a:spcAft>
              <a:buClr>
                <a:schemeClr val="accent1"/>
              </a:buClr>
              <a:buSzPts val="2000"/>
              <a:buFont typeface="Wingdings 2" pitchFamily="18" charset="2"/>
              <a:buChar char=""/>
            </a:pPr>
            <a:r>
              <a:rPr lang="en-US" sz="1600" dirty="0"/>
              <a:t>By default, all OUs inherit the permissions applied to the parent OU. </a:t>
            </a:r>
          </a:p>
          <a:p>
            <a:pPr marL="274320" indent="-228600">
              <a:lnSpc>
                <a:spcPct val="80000"/>
              </a:lnSpc>
              <a:spcBef>
                <a:spcPct val="20000"/>
              </a:spcBef>
              <a:spcAft>
                <a:spcPts val="600"/>
              </a:spcAft>
              <a:buClr>
                <a:schemeClr val="accent1"/>
              </a:buClr>
              <a:buSzPts val="2000"/>
              <a:buFont typeface="Wingdings 2" pitchFamily="18" charset="2"/>
              <a:buChar char=""/>
            </a:pPr>
            <a:r>
              <a:rPr lang="en-US" sz="1600" dirty="0"/>
              <a:t>OUs can only contain objects from the same domain. </a:t>
            </a:r>
          </a:p>
          <a:p>
            <a:pPr marL="274320" indent="-228600">
              <a:lnSpc>
                <a:spcPct val="80000"/>
              </a:lnSpc>
              <a:spcBef>
                <a:spcPct val="20000"/>
              </a:spcBef>
              <a:spcAft>
                <a:spcPts val="600"/>
              </a:spcAft>
              <a:buClr>
                <a:schemeClr val="accent1"/>
              </a:buClr>
              <a:buSzPts val="2000"/>
              <a:buFont typeface="Wingdings 2" pitchFamily="18" charset="2"/>
              <a:buChar char=""/>
            </a:pPr>
            <a:r>
              <a:rPr lang="en-US" sz="1600" dirty="0"/>
              <a:t>The administrator can add, remove, and delete OUs as required.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Shape 174"/>
          <p:cNvSpPr txBox="1">
            <a:spLocks noGrp="1"/>
          </p:cNvSpPr>
          <p:nvPr>
            <p:ph idx="1"/>
          </p:nvPr>
        </p:nvSpPr>
        <p:spPr>
          <a:xfrm>
            <a:off x="70024" y="1566671"/>
            <a:ext cx="3187701" cy="4026408"/>
          </a:xfrm>
        </p:spPr>
        <p:txBody>
          <a:bodyPr>
            <a:noAutofit/>
          </a:bodyPr>
          <a:lstStyle/>
          <a:p>
            <a:pPr lvl="0"/>
            <a:r>
              <a:rPr lang="en-US" sz="1800" dirty="0" smtClean="0"/>
              <a:t>Forests consist of Domains and Domain Trees. </a:t>
            </a:r>
          </a:p>
          <a:p>
            <a:pPr lvl="0"/>
            <a:r>
              <a:rPr lang="en-US" sz="1800" dirty="0" smtClean="0"/>
              <a:t>Domains and domain trees inside of a forest have two-way transitive trust.</a:t>
            </a:r>
          </a:p>
          <a:p>
            <a:pPr lvl="0"/>
            <a:r>
              <a:rPr lang="en-US" sz="1800" dirty="0" smtClean="0"/>
              <a:t>Domains in a forest can contain any domain name.</a:t>
            </a:r>
          </a:p>
          <a:p>
            <a:r>
              <a:rPr lang="en-US" sz="1800" dirty="0"/>
              <a:t>Domain controllers within a forest must be running a minimum version of Active Directory of whatever the forest is running</a:t>
            </a:r>
            <a:r>
              <a:rPr lang="en-US" sz="1800" dirty="0" smtClean="0"/>
              <a:t>.</a:t>
            </a:r>
            <a:r>
              <a:rPr lang="en-US" sz="1800" dirty="0" smtClean="0"/>
              <a:t>	       										</a:t>
            </a:r>
            <a:endParaRPr lang="en-US" sz="1800" dirty="0"/>
          </a:p>
        </p:txBody>
      </p:sp>
      <p:sp>
        <p:nvSpPr>
          <p:cNvPr id="175" name="Shape 175"/>
          <p:cNvSpPr txBox="1">
            <a:spLocks noGrp="1"/>
          </p:cNvSpPr>
          <p:nvPr>
            <p:ph type="title"/>
          </p:nvPr>
        </p:nvSpPr>
        <p:spPr/>
        <p:txBody>
          <a:bodyPr/>
          <a:lstStyle/>
          <a:p>
            <a:pPr lvl="0"/>
            <a:r>
              <a:rPr lang="en-GB" smtClean="0"/>
              <a:t>Forests</a:t>
            </a:r>
            <a:endParaRPr lang="en-GB"/>
          </a:p>
        </p:txBody>
      </p:sp>
      <p:pic>
        <p:nvPicPr>
          <p:cNvPr id="3074" name="Picture 2" descr="https://techiepraveen.files.wordpress.com/2010/09/11.gif?w=485&amp;h=38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68107" y="1630171"/>
            <a:ext cx="5523494" cy="4407408"/>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3937000" y="5986779"/>
            <a:ext cx="5206999" cy="701731"/>
          </a:xfrm>
          <a:prstGeom prst="rect">
            <a:avLst/>
          </a:prstGeom>
        </p:spPr>
        <p:txBody>
          <a:bodyPr wrap="square">
            <a:spAutoFit/>
          </a:bodyPr>
          <a:lstStyle/>
          <a:p>
            <a:pPr marL="274320" lvl="0" indent="-228600">
              <a:spcBef>
                <a:spcPct val="20000"/>
              </a:spcBef>
              <a:buClr>
                <a:schemeClr val="accent1"/>
              </a:buClr>
              <a:buFont typeface="Wingdings 2" pitchFamily="18" charset="2"/>
              <a:buChar char=""/>
            </a:pPr>
            <a:r>
              <a:rPr lang="en-US" dirty="0"/>
              <a:t>acme.com </a:t>
            </a:r>
            <a:r>
              <a:rPr lang="en-US" dirty="0"/>
              <a:t>trusts tre.com </a:t>
            </a:r>
          </a:p>
          <a:p>
            <a:pPr marL="274320" lvl="0" indent="-228600">
              <a:spcBef>
                <a:spcPct val="20000"/>
              </a:spcBef>
              <a:spcAft>
                <a:spcPts val="600"/>
              </a:spcAft>
              <a:buClr>
                <a:schemeClr val="accent1"/>
              </a:buClr>
              <a:buFont typeface="Wingdings 2" pitchFamily="18" charset="2"/>
              <a:buChar char=""/>
            </a:pPr>
            <a:r>
              <a:rPr lang="en-US" dirty="0"/>
              <a:t>sales.acme.com </a:t>
            </a:r>
            <a:r>
              <a:rPr lang="en-US" dirty="0"/>
              <a:t>trusts </a:t>
            </a:r>
            <a:r>
              <a:rPr lang="en-US" dirty="0" smtClean="0"/>
              <a:t>engineering.tre.com</a:t>
            </a:r>
            <a:endParaRPr lang="en-US" dirty="0"/>
          </a:p>
        </p:txBody>
      </p:sp>
      <p:grpSp>
        <p:nvGrpSpPr>
          <p:cNvPr id="10" name="Group 9">
            <a:extLst>
              <a:ext uri="{FF2B5EF4-FFF2-40B4-BE49-F238E27FC236}">
                <a16:creationId xmlns:a16="http://schemas.microsoft.com/office/drawing/2014/main" id="{C91C3D2F-1BE8-41F9-8338-BABE97E43457}"/>
              </a:ext>
            </a:extLst>
          </p:cNvPr>
          <p:cNvGrpSpPr/>
          <p:nvPr/>
        </p:nvGrpSpPr>
        <p:grpSpPr>
          <a:xfrm>
            <a:off x="147242" y="5401016"/>
            <a:ext cx="3484958" cy="1456984"/>
            <a:chOff x="2206358" y="4300314"/>
            <a:chExt cx="6848297" cy="1285550"/>
          </a:xfrm>
        </p:grpSpPr>
        <p:sp>
          <p:nvSpPr>
            <p:cNvPr id="11" name="Rectangle 10">
              <a:extLst>
                <a:ext uri="{FF2B5EF4-FFF2-40B4-BE49-F238E27FC236}">
                  <a16:creationId xmlns:a16="http://schemas.microsoft.com/office/drawing/2014/main" id="{DE45E0C1-0751-492F-A876-7632C83C35AA}"/>
                </a:ext>
              </a:extLst>
            </p:cNvPr>
            <p:cNvSpPr/>
            <p:nvPr/>
          </p:nvSpPr>
          <p:spPr>
            <a:xfrm>
              <a:off x="2206358" y="4300314"/>
              <a:ext cx="6842105" cy="12855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400" dirty="0" smtClean="0"/>
                <a:t>forest</a:t>
              </a:r>
              <a:r>
                <a:rPr lang="en-US" sz="2400" dirty="0"/>
                <a:t/>
              </a:r>
              <a:br>
                <a:rPr lang="en-US" sz="2400" dirty="0"/>
              </a:br>
              <a:endParaRPr lang="en-US" dirty="0"/>
            </a:p>
            <a:p>
              <a:pPr lvl="0"/>
              <a:r>
                <a:rPr lang="en-US" dirty="0" smtClean="0"/>
                <a:t>collection of domain containers that trust each other</a:t>
              </a:r>
              <a:endParaRPr lang="en-US" dirty="0"/>
            </a:p>
          </p:txBody>
        </p:sp>
        <p:sp>
          <p:nvSpPr>
            <p:cNvPr id="12" name="Rectangle 11">
              <a:extLst>
                <a:ext uri="{FF2B5EF4-FFF2-40B4-BE49-F238E27FC236}">
                  <a16:creationId xmlns:a16="http://schemas.microsoft.com/office/drawing/2014/main" id="{AE0326F5-C9B9-4B3B-9F92-0DA8A28ECBF3}"/>
                </a:ext>
              </a:extLst>
            </p:cNvPr>
            <p:cNvSpPr/>
            <p:nvPr/>
          </p:nvSpPr>
          <p:spPr>
            <a:xfrm rot="21346576">
              <a:off x="4895860" y="4322662"/>
              <a:ext cx="4158795" cy="570281"/>
            </a:xfrm>
            <a:prstGeom prst="rect">
              <a:avLst/>
            </a:prstGeom>
            <a:noFill/>
            <a:ln>
              <a:noFill/>
            </a:ln>
          </p:spPr>
          <p:txBody>
            <a:bodyPr wrap="none" lIns="91440" tIns="45720" rIns="91440" bIns="45720">
              <a:spAutoFit/>
            </a:bodyPr>
            <a:lstStyle/>
            <a:p>
              <a:pPr algn="ctr"/>
              <a:r>
                <a:rPr lang="en-US" sz="3600" i="1" dirty="0">
                  <a:ln w="0"/>
                  <a:solidFill>
                    <a:srgbClr val="DDD3A1"/>
                  </a:solidFill>
                  <a:latin typeface="Book Antiqua" panose="02040602050305030304" pitchFamily="18" charset="0"/>
                </a:rPr>
                <a:t>Key Term</a:t>
              </a:r>
            </a:p>
          </p:txBody>
        </p:sp>
      </p:gr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ava Green">
  <a:themeElements>
    <a:clrScheme name="Custom 1">
      <a:dk1>
        <a:sysClr val="windowText" lastClr="000000"/>
      </a:dk1>
      <a:lt1>
        <a:sysClr val="window" lastClr="FFFFFF"/>
      </a:lt1>
      <a:dk2>
        <a:srgbClr val="403B81"/>
      </a:dk2>
      <a:lt2>
        <a:srgbClr val="DDE6F7"/>
      </a:lt2>
      <a:accent1>
        <a:srgbClr val="C00000"/>
      </a:accent1>
      <a:accent2>
        <a:srgbClr val="0070C0"/>
      </a:accent2>
      <a:accent3>
        <a:srgbClr val="92278F"/>
      </a:accent3>
      <a:accent4>
        <a:srgbClr val="993300"/>
      </a:accent4>
      <a:accent5>
        <a:srgbClr val="45A5ED"/>
      </a:accent5>
      <a:accent6>
        <a:srgbClr val="5982DB"/>
      </a:accent6>
      <a:hlink>
        <a:srgbClr val="0066FF"/>
      </a:hlink>
      <a:folHlink>
        <a:srgbClr val="666699"/>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err="1" smtClean="0">
            <a:latin typeface="+mn-lt"/>
          </a:defRPr>
        </a:defPPr>
      </a:lstStyle>
    </a:txDef>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Chapter 1 Part 1</Template>
  <TotalTime>1748</TotalTime>
  <Words>1609</Words>
  <Application>Microsoft Office PowerPoint</Application>
  <PresentationFormat>On-screen Show (4:3)</PresentationFormat>
  <Paragraphs>184</Paragraphs>
  <Slides>17</Slides>
  <Notes>17</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17</vt:i4>
      </vt:variant>
    </vt:vector>
  </HeadingPairs>
  <TitlesOfParts>
    <vt:vector size="28" baseType="lpstr">
      <vt:lpstr>Calibri</vt:lpstr>
      <vt:lpstr>Wingdings 2</vt:lpstr>
      <vt:lpstr>Wingdings</vt:lpstr>
      <vt:lpstr>Source Sans Pro</vt:lpstr>
      <vt:lpstr>Noto Sans Symbols</vt:lpstr>
      <vt:lpstr>Franklin Gothic Medium</vt:lpstr>
      <vt:lpstr>Arial</vt:lpstr>
      <vt:lpstr>Book Antiqua</vt:lpstr>
      <vt:lpstr>Arial Narrow</vt:lpstr>
      <vt:lpstr>Times</vt:lpstr>
      <vt:lpstr>Java Green</vt:lpstr>
      <vt:lpstr>  Concepts of  Computing  Technologies   Active Directory Components  </vt:lpstr>
      <vt:lpstr>Objectives</vt:lpstr>
      <vt:lpstr> Introduction to Active Directory Logical Components  </vt:lpstr>
      <vt:lpstr>Logical Components</vt:lpstr>
      <vt:lpstr>Domains</vt:lpstr>
      <vt:lpstr>Domain Trees</vt:lpstr>
      <vt:lpstr>Domain Trees (Continued)</vt:lpstr>
      <vt:lpstr>Organizational Units (OUs)</vt:lpstr>
      <vt:lpstr>Forests</vt:lpstr>
      <vt:lpstr> Introduction to Active Directory: Physical Components  </vt:lpstr>
      <vt:lpstr>Physical Components</vt:lpstr>
      <vt:lpstr>Domain controller</vt:lpstr>
      <vt:lpstr>Global Catalog Server</vt:lpstr>
      <vt:lpstr>Active Directory Sites</vt:lpstr>
      <vt:lpstr>Active Directory Sites</vt:lpstr>
      <vt:lpstr>Benefits of Active Directory Sites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Concepts of  Computing  Technologies   Directory and Access Management: Active Directory Fundamentals  </dc:title>
  <cp:lastModifiedBy>Myers, Jack F</cp:lastModifiedBy>
  <cp:revision>17</cp:revision>
  <dcterms:modified xsi:type="dcterms:W3CDTF">2018-08-07T19:13:29Z</dcterms:modified>
</cp:coreProperties>
</file>