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6"/>
  </p:notesMasterIdLst>
  <p:sldIdLst>
    <p:sldId id="273" r:id="rId2"/>
    <p:sldId id="257" r:id="rId3"/>
    <p:sldId id="258" r:id="rId4"/>
    <p:sldId id="259" r:id="rId5"/>
    <p:sldId id="260" r:id="rId6"/>
    <p:sldId id="261" r:id="rId7"/>
    <p:sldId id="263" r:id="rId8"/>
    <p:sldId id="264" r:id="rId9"/>
    <p:sldId id="265" r:id="rId10"/>
    <p:sldId id="266" r:id="rId11"/>
    <p:sldId id="268" r:id="rId12"/>
    <p:sldId id="269" r:id="rId13"/>
    <p:sldId id="270" r:id="rId14"/>
    <p:sldId id="272"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Source Sans Pro" panose="020B0604020202020204" charset="0"/>
      <p:regular r:id="rId21"/>
      <p:bold r:id="rId22"/>
      <p:italic r:id="rId23"/>
      <p:boldItalic r:id="rId24"/>
    </p:embeddedFont>
    <p:embeddedFont>
      <p:font typeface="Arial Narrow" panose="020B0606020202030204" pitchFamily="34" charset="0"/>
      <p:regular r:id="rId25"/>
      <p:bold r:id="rId26"/>
      <p:italic r:id="rId27"/>
      <p:boldItalic r:id="rId28"/>
    </p:embeddedFont>
    <p:embeddedFont>
      <p:font typeface="Times" panose="02020603050405020304" pitchFamily="18" charset="0"/>
      <p:regular r:id="rId29"/>
      <p:bold r:id="rId30"/>
      <p:italic r:id="rId31"/>
      <p:boldItalic r:id="rId32"/>
    </p:embeddedFont>
    <p:embeddedFont>
      <p:font typeface="Franklin Gothic Medium" panose="020B0603020102020204" pitchFamily="34" charset="0"/>
      <p:regular r:id="rId33"/>
      <p:italic r:id="rId34"/>
    </p:embeddedFont>
    <p:embeddedFont>
      <p:font typeface="Wingdings 2" panose="05020102010507070707" pitchFamily="18" charset="2"/>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ie Wald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8" d="100"/>
          <a:sy n="68" d="100"/>
        </p:scale>
        <p:origin x="101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4-09T22:12:11.299" idx="1">
    <p:pos x="6000" y="0"/>
    <p:text>Diagram</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04-09T22:13:22.295" idx="2">
    <p:pos x="6000" y="0"/>
    <p:text>pretty up</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r>
              <a:rPr lang="en-GB" altLang="en-US" sz="1200" dirty="0"/>
              <a:t>Objects First with Java</a:t>
            </a:r>
          </a:p>
        </p:txBody>
      </p:sp>
      <p:sp>
        <p:nvSpPr>
          <p:cNvPr id="153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r>
              <a:rPr lang="en-GB" altLang="en-US" sz="1200" dirty="0"/>
              <a:t>© David J. Barnes and Michael </a:t>
            </a:r>
            <a:r>
              <a:rPr lang="en-GB" altLang="en-US" sz="1200" dirty="0" err="1"/>
              <a:t>Kölling</a:t>
            </a:r>
            <a:endParaRPr lang="en-GB" altLang="en-US" sz="1200"/>
          </a:p>
        </p:txBody>
      </p:sp>
      <p:sp>
        <p:nvSpPr>
          <p:cNvPr id="153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fld id="{03152B4E-4FD2-45FC-9CDE-05DF5F3AE35C}" type="slidenum">
              <a:rPr lang="en-GB" altLang="en-US" sz="1200"/>
              <a:pPr/>
              <a:t>1</a:t>
            </a:fld>
            <a:endParaRPr lang="en-GB" altLang="en-US" sz="1200"/>
          </a:p>
        </p:txBody>
      </p:sp>
      <p:sp>
        <p:nvSpPr>
          <p:cNvPr id="15365" name="Rectangle 2"/>
          <p:cNvSpPr>
            <a:spLocks noGrp="1" noRot="1" noChangeAspect="1" noChangeArrowheads="1" noTextEdit="1"/>
          </p:cNvSpPr>
          <p:nvPr>
            <p:ph type="sldImg"/>
          </p:nvPr>
        </p:nvSpPr>
        <p:spPr>
          <a:ln/>
        </p:spPr>
      </p:sp>
      <p:sp>
        <p:nvSpPr>
          <p:cNvPr id="153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Advanced Learning Assistant Seminar, Spring 2018, Patrick Richeal, richealp7@students.rowan.edu</a:t>
            </a:r>
          </a:p>
        </p:txBody>
      </p:sp>
    </p:spTree>
    <p:extLst>
      <p:ext uri="{BB962C8B-B14F-4D97-AF65-F5344CB8AC3E}">
        <p14:creationId xmlns:p14="http://schemas.microsoft.com/office/powerpoint/2010/main" val="2977056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2" name="Shape 182"/>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0" name="Shape 200"/>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Likewise as before a user tried to log in from a remote location away from the infrastructure and is redirected to the federation server. They are then sent to the web application proxy server, that server then safely communicates to the federation server, the federation server then checks the Identity provider for claims and verification, that information is sent back to the federation server then the proxy and then to the user and the user is able to access the web application. </a:t>
            </a:r>
            <a:endParaRPr/>
          </a:p>
        </p:txBody>
      </p:sp>
      <p:sp>
        <p:nvSpPr>
          <p:cNvPr id="209" name="Shape 209"/>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8" name="Shape 218"/>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7" name="Shape 11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5" name="Shape 125"/>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4" name="Shape 134"/>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1" name="Shape 141"/>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7" name="Shape 15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4" name="Shape 164"/>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3" name="Shape 173"/>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524633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602863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135151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568478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877221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2825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08382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002724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427728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26372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589790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090959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marL="0" lvl="0" indent="0">
              <a:spcBef>
                <a:spcPts val="0"/>
              </a:spcBef>
              <a:spcAft>
                <a:spcPts val="0"/>
              </a:spcAft>
              <a:buNone/>
            </a:pPr>
            <a:endParaRPr lang="en-US"/>
          </a:p>
        </p:txBody>
      </p:sp>
    </p:spTree>
    <p:extLst>
      <p:ext uri="{BB962C8B-B14F-4D97-AF65-F5344CB8AC3E}">
        <p14:creationId xmlns:p14="http://schemas.microsoft.com/office/powerpoint/2010/main" val="12562833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1"/>
          <p:cNvSpPr>
            <a:spLocks noGrp="1" noChangeArrowheads="1"/>
          </p:cNvSpPr>
          <p:nvPr>
            <p:ph type="title"/>
          </p:nvPr>
        </p:nvSpPr>
        <p:spPr>
          <a:xfrm>
            <a:off x="404948" y="1197345"/>
            <a:ext cx="6324600" cy="3738240"/>
          </a:xfrm>
        </p:spPr>
        <p:txBody>
          <a:bodyPr/>
          <a:lstStyle/>
          <a:p>
            <a:pPr lvl="0"/>
            <a:r>
              <a:rPr lang="en-US" sz="3200" dirty="0">
                <a:solidFill>
                  <a:schemeClr val="accent3">
                    <a:lumMod val="20000"/>
                    <a:lumOff val="80000"/>
                  </a:schemeClr>
                </a:solidFill>
                <a:sym typeface="Source Sans Pro"/>
              </a:rPr>
              <a:t>Concepts of </a:t>
            </a:r>
            <a:br>
              <a:rPr lang="en-US" sz="3200" dirty="0">
                <a:solidFill>
                  <a:schemeClr val="accent3">
                    <a:lumMod val="20000"/>
                    <a:lumOff val="80000"/>
                  </a:schemeClr>
                </a:solidFill>
                <a:sym typeface="Source Sans Pro"/>
              </a:rPr>
            </a:br>
            <a:r>
              <a:rPr lang="en-US" sz="3200" dirty="0">
                <a:solidFill>
                  <a:schemeClr val="accent3">
                    <a:lumMod val="20000"/>
                    <a:lumOff val="80000"/>
                  </a:schemeClr>
                </a:solidFill>
                <a:sym typeface="Source Sans Pro"/>
              </a:rPr>
              <a:t>Computing </a:t>
            </a:r>
            <a:br>
              <a:rPr lang="en-US" sz="3200" dirty="0">
                <a:solidFill>
                  <a:schemeClr val="accent3">
                    <a:lumMod val="20000"/>
                    <a:lumOff val="80000"/>
                  </a:schemeClr>
                </a:solidFill>
                <a:sym typeface="Source Sans Pro"/>
              </a:rPr>
            </a:br>
            <a:r>
              <a:rPr lang="en-US" sz="3200" dirty="0">
                <a:solidFill>
                  <a:schemeClr val="accent3">
                    <a:lumMod val="20000"/>
                    <a:lumOff val="80000"/>
                  </a:schemeClr>
                </a:solidFill>
                <a:sym typeface="Source Sans Pro"/>
              </a:rPr>
              <a:t>Technologies</a:t>
            </a:r>
            <a:br>
              <a:rPr lang="en-US" sz="3200" dirty="0">
                <a:sym typeface="Source Sans Pro"/>
              </a:rPr>
            </a:br>
            <a:br>
              <a:rPr lang="en-US" sz="3200" dirty="0">
                <a:sym typeface="Source Sans Pro"/>
              </a:rPr>
            </a:br>
            <a:br>
              <a:rPr lang="en-US" sz="3200" dirty="0">
                <a:sym typeface="Source Sans Pro"/>
              </a:rPr>
            </a:br>
            <a:br>
              <a:rPr lang="en-US" sz="3200" dirty="0">
                <a:sym typeface="Source Sans Pro"/>
              </a:rPr>
            </a:br>
            <a:br>
              <a:rPr lang="en-US" sz="3200" dirty="0"/>
            </a:br>
            <a:r>
              <a:rPr lang="en-US" sz="4400" dirty="0"/>
              <a:t>Federation Services</a:t>
            </a:r>
            <a:endParaRPr lang="en-US" altLang="en-US" dirty="0"/>
          </a:p>
        </p:txBody>
      </p:sp>
      <p:sp>
        <p:nvSpPr>
          <p:cNvPr id="4" name="Text Placeholder 4"/>
          <p:cNvSpPr txBox="1">
            <a:spLocks/>
          </p:cNvSpPr>
          <p:nvPr/>
        </p:nvSpPr>
        <p:spPr>
          <a:xfrm>
            <a:off x="7162799" y="2892277"/>
            <a:ext cx="1600201" cy="1645920"/>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chemeClr val="tx1"/>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r>
              <a:rPr lang="en-US" sz="1400" spc="0" dirty="0"/>
              <a:t> </a:t>
            </a:r>
          </a:p>
        </p:txBody>
      </p:sp>
      <p:sp>
        <p:nvSpPr>
          <p:cNvPr id="5" name="Subtitle 4">
            <a:extLst>
              <a:ext uri="{FF2B5EF4-FFF2-40B4-BE49-F238E27FC236}">
                <a16:creationId xmlns:a16="http://schemas.microsoft.com/office/drawing/2014/main" id="{82077917-D573-4B7D-908A-AD098B1C1A5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62692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idx="1"/>
          </p:nvPr>
        </p:nvSpPr>
        <p:spPr>
          <a:xfrm>
            <a:off x="118997" y="1719071"/>
            <a:ext cx="8730641" cy="4407408"/>
          </a:xfrm>
        </p:spPr>
        <p:txBody>
          <a:bodyPr>
            <a:noAutofit/>
          </a:bodyPr>
          <a:lstStyle/>
          <a:p>
            <a:pPr marL="400050" lvl="0" indent="-355600">
              <a:buFont typeface="+mj-lt"/>
              <a:buAutoNum type="arabicPeriod"/>
            </a:pPr>
            <a:r>
              <a:rPr lang="en-US" sz="1600" dirty="0"/>
              <a:t>User logs into internal device</a:t>
            </a:r>
            <a:br>
              <a:rPr lang="en-US" sz="1600" dirty="0"/>
            </a:br>
            <a:r>
              <a:rPr lang="en-US" sz="1600" dirty="0"/>
              <a:t>successfully.</a:t>
            </a:r>
          </a:p>
          <a:p>
            <a:pPr marL="400050" lvl="0" indent="-355600">
              <a:buFont typeface="+mj-lt"/>
              <a:buAutoNum type="arabicPeriod"/>
            </a:pPr>
            <a:r>
              <a:rPr lang="en-US" sz="1600" dirty="0"/>
              <a:t>User logs into an application on web</a:t>
            </a:r>
            <a:br>
              <a:rPr lang="en-US" sz="1600" dirty="0"/>
            </a:br>
            <a:r>
              <a:rPr lang="en-US" sz="1600" dirty="0"/>
              <a:t>browser which is hosted in a remote</a:t>
            </a:r>
            <a:br>
              <a:rPr lang="en-US" sz="1600" dirty="0"/>
            </a:br>
            <a:r>
              <a:rPr lang="en-US" sz="1600" dirty="0"/>
              <a:t>domain.</a:t>
            </a:r>
          </a:p>
          <a:p>
            <a:pPr marL="400050" lvl="0" indent="-355600">
              <a:buFont typeface="+mj-lt"/>
              <a:buAutoNum type="arabicPeriod"/>
            </a:pPr>
            <a:r>
              <a:rPr lang="en-US" sz="1600" dirty="0"/>
              <a:t>The application server realizes that </a:t>
            </a:r>
            <a:br>
              <a:rPr lang="en-US" sz="1600" dirty="0"/>
            </a:br>
            <a:r>
              <a:rPr lang="en-US" sz="1600" dirty="0"/>
              <a:t>the user is trying to log in from a </a:t>
            </a:r>
            <a:br>
              <a:rPr lang="en-US" sz="1600" dirty="0"/>
            </a:br>
            <a:r>
              <a:rPr lang="en-US" sz="1600" dirty="0"/>
              <a:t>remote infrastructure, but one with</a:t>
            </a:r>
            <a:br>
              <a:rPr lang="en-US" sz="1600" dirty="0"/>
            </a:br>
            <a:r>
              <a:rPr lang="en-US" sz="1600" dirty="0"/>
              <a:t>which this application has a federation relationship with. Sends redirect request.</a:t>
            </a:r>
          </a:p>
          <a:p>
            <a:pPr marL="388620" lvl="0" indent="-342900">
              <a:buFont typeface="+mj-lt"/>
              <a:buAutoNum type="arabicPeriod"/>
            </a:pPr>
            <a:r>
              <a:rPr lang="en-US" sz="1600" dirty="0"/>
              <a:t>User is redirected to their organizations FS web interface and they log in. </a:t>
            </a:r>
          </a:p>
          <a:p>
            <a:pPr marL="388620" lvl="0" indent="-342900">
              <a:buFont typeface="+mj-lt"/>
              <a:buAutoNum type="arabicPeriod"/>
            </a:pPr>
            <a:r>
              <a:rPr lang="en-US" sz="1600" dirty="0"/>
              <a:t>User is verified by AD Domain Services and access rights are retrieved. The Federation Services Server is then sent that information and the Server then generates a Security Token that is signed by the issuers digital Certificate. This token contains the user’s claims, group memberships, UPN, and email address. The server then sends this token back to the user with a redirect command to the service they were trying to access</a:t>
            </a:r>
          </a:p>
          <a:p>
            <a:pPr marL="388620" lvl="0" indent="-342900">
              <a:buFont typeface="+mj-lt"/>
              <a:buAutoNum type="arabicPeriod"/>
            </a:pPr>
            <a:r>
              <a:rPr lang="en-US" sz="1600" dirty="0"/>
              <a:t>User is redirected to application and their token is accepted and verified and based on the users claims they will be granted access.</a:t>
            </a:r>
          </a:p>
          <a:p>
            <a:pPr marL="502920" lvl="0" indent="-457200">
              <a:buFont typeface="+mj-lt"/>
              <a:buAutoNum type="arabicPeriod"/>
            </a:pPr>
            <a:endParaRPr lang="en-US" sz="1600" dirty="0"/>
          </a:p>
          <a:p>
            <a:pPr marL="502920" lvl="0" indent="-457200">
              <a:buFont typeface="+mj-lt"/>
              <a:buAutoNum type="arabicPeriod"/>
            </a:pPr>
            <a:endParaRPr lang="en-US" sz="1600" dirty="0"/>
          </a:p>
        </p:txBody>
      </p:sp>
      <p:sp>
        <p:nvSpPr>
          <p:cNvPr id="185" name="Shape 185"/>
          <p:cNvSpPr txBox="1">
            <a:spLocks noGrp="1"/>
          </p:cNvSpPr>
          <p:nvPr>
            <p:ph type="title"/>
          </p:nvPr>
        </p:nvSpPr>
        <p:spPr>
          <a:xfrm>
            <a:off x="381000" y="355847"/>
            <a:ext cx="3815219" cy="1054394"/>
          </a:xfrm>
        </p:spPr>
        <p:txBody>
          <a:bodyPr/>
          <a:lstStyle/>
          <a:p>
            <a:pPr lvl="0"/>
            <a:r>
              <a:rPr lang="en-GB" dirty="0"/>
              <a:t>Process</a:t>
            </a:r>
          </a:p>
        </p:txBody>
      </p:sp>
      <p:pic>
        <p:nvPicPr>
          <p:cNvPr id="186" name="Shape 186"/>
          <p:cNvPicPr preferRelativeResize="0"/>
          <p:nvPr/>
        </p:nvPicPr>
        <p:blipFill>
          <a:blip r:embed="rId3">
            <a:alphaModFix/>
          </a:blip>
          <a:stretch>
            <a:fillRect/>
          </a:stretch>
        </p:blipFill>
        <p:spPr>
          <a:xfrm>
            <a:off x="4039645" y="278585"/>
            <a:ext cx="4264500" cy="351266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idx="1"/>
          </p:nvPr>
        </p:nvSpPr>
        <p:spPr/>
        <p:txBody>
          <a:bodyPr/>
          <a:lstStyle/>
          <a:p>
            <a:pPr lvl="0"/>
            <a:r>
              <a:rPr lang="en-US" dirty="0"/>
              <a:t>When accessing the Federation Services externally something different happens, before you get into the federation server you need to access the proxy which will then redirect you safely to the federation server.  In this case the use of SAML is used to verify </a:t>
            </a:r>
            <a:r>
              <a:rPr lang="en-US" dirty="0" err="1"/>
              <a:t>a users</a:t>
            </a:r>
            <a:r>
              <a:rPr lang="en-US" dirty="0"/>
              <a:t> claim to a service.</a:t>
            </a:r>
          </a:p>
          <a:p>
            <a:pPr lvl="0"/>
            <a:endParaRPr lang="en-US" dirty="0"/>
          </a:p>
        </p:txBody>
      </p:sp>
      <p:sp>
        <p:nvSpPr>
          <p:cNvPr id="203" name="Shape 203"/>
          <p:cNvSpPr txBox="1">
            <a:spLocks noGrp="1"/>
          </p:cNvSpPr>
          <p:nvPr>
            <p:ph type="title"/>
          </p:nvPr>
        </p:nvSpPr>
        <p:spPr/>
        <p:txBody>
          <a:bodyPr/>
          <a:lstStyle/>
          <a:p>
            <a:pPr lvl="0"/>
            <a:r>
              <a:rPr lang="en-GB" dirty="0"/>
              <a:t>External Process</a:t>
            </a:r>
          </a:p>
        </p:txBody>
      </p:sp>
      <p:pic>
        <p:nvPicPr>
          <p:cNvPr id="204" name="Shape 204"/>
          <p:cNvPicPr preferRelativeResize="0"/>
          <p:nvPr/>
        </p:nvPicPr>
        <p:blipFill>
          <a:blip r:embed="rId3">
            <a:alphaModFix/>
          </a:blip>
          <a:stretch>
            <a:fillRect/>
          </a:stretch>
        </p:blipFill>
        <p:spPr>
          <a:xfrm>
            <a:off x="1353077" y="3175302"/>
            <a:ext cx="6463650" cy="3451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3" name="Shape 213"/>
          <p:cNvPicPr preferRelativeResize="0"/>
          <p:nvPr/>
        </p:nvPicPr>
        <p:blipFill>
          <a:blip r:embed="rId3">
            <a:alphaModFix/>
          </a:blip>
          <a:stretch>
            <a:fillRect/>
          </a:stretch>
        </p:blipFill>
        <p:spPr>
          <a:xfrm>
            <a:off x="50104" y="90888"/>
            <a:ext cx="6432115" cy="6767112"/>
          </a:xfrm>
          <a:prstGeom prst="rect">
            <a:avLst/>
          </a:prstGeom>
          <a:noFill/>
          <a:ln>
            <a:noFill/>
          </a:ln>
        </p:spPr>
      </p:pic>
      <p:sp>
        <p:nvSpPr>
          <p:cNvPr id="212" name="Shape 212"/>
          <p:cNvSpPr txBox="1">
            <a:spLocks noGrp="1"/>
          </p:cNvSpPr>
          <p:nvPr>
            <p:ph type="title"/>
          </p:nvPr>
        </p:nvSpPr>
        <p:spPr/>
        <p:txBody>
          <a:bodyPr/>
          <a:lstStyle/>
          <a:p>
            <a:pPr lvl="0"/>
            <a:r>
              <a:rPr lang="en-GB"/>
              <a:t>External Process</a:t>
            </a:r>
          </a:p>
          <a:p>
            <a:pPr lvl="0"/>
            <a:endParaRPr lang="en-GB"/>
          </a:p>
        </p:txBody>
      </p:sp>
      <p:sp>
        <p:nvSpPr>
          <p:cNvPr id="10" name="Shape 203">
            <a:extLst>
              <a:ext uri="{FF2B5EF4-FFF2-40B4-BE49-F238E27FC236}">
                <a16:creationId xmlns:a16="http://schemas.microsoft.com/office/drawing/2014/main" id="{E279F3BB-EE15-4B86-8A7D-764F4F559F98}"/>
              </a:ext>
            </a:extLst>
          </p:cNvPr>
          <p:cNvSpPr txBox="1">
            <a:spLocks/>
          </p:cNvSpPr>
          <p:nvPr/>
        </p:nvSpPr>
        <p:spPr>
          <a:xfrm>
            <a:off x="6350696" y="332883"/>
            <a:ext cx="2563964"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a:lstStyle>
          <a:p>
            <a:r>
              <a:rPr lang="en-GB" dirty="0"/>
              <a:t>External Process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idx="1"/>
          </p:nvPr>
        </p:nvSpPr>
        <p:spPr>
          <a:xfrm>
            <a:off x="380999" y="4027118"/>
            <a:ext cx="8407893" cy="2099361"/>
          </a:xfrm>
        </p:spPr>
        <p:txBody>
          <a:bodyPr/>
          <a:lstStyle/>
          <a:p>
            <a:pPr marL="388620" lvl="0" indent="-342900">
              <a:buFont typeface="Arial" panose="020B0604020202020204" pitchFamily="34" charset="0"/>
              <a:buChar char="•"/>
            </a:pPr>
            <a:r>
              <a:rPr lang="en-US" dirty="0"/>
              <a:t>This is the language used when the federation service is exchanging it’s token with the Service provider, it is in a standard format and allows for the single sign on experience. </a:t>
            </a:r>
          </a:p>
          <a:p>
            <a:pPr marL="388620" lvl="0" indent="-342900">
              <a:buFont typeface="Arial" panose="020B0604020202020204" pitchFamily="34" charset="0"/>
              <a:buChar char="•"/>
            </a:pPr>
            <a:r>
              <a:rPr lang="en-US" dirty="0"/>
              <a:t>When generating tokens are called asserts in SAML and processing the token is called an assertion.</a:t>
            </a:r>
          </a:p>
          <a:p>
            <a:pPr marL="388620" lvl="0" indent="-342900">
              <a:buFont typeface="Arial" panose="020B0604020202020204" pitchFamily="34" charset="0"/>
              <a:buChar char="•"/>
            </a:pPr>
            <a:r>
              <a:rPr lang="en-US" dirty="0"/>
              <a:t>Format used in Active Directory Federation Trusts.</a:t>
            </a:r>
          </a:p>
          <a:p>
            <a:pPr marL="388620" lvl="0" indent="-342900">
              <a:buFont typeface="Arial" panose="020B0604020202020204" pitchFamily="34" charset="0"/>
              <a:buChar char="•"/>
            </a:pPr>
            <a:r>
              <a:rPr lang="en-US" dirty="0"/>
              <a:t>When a SAML is generated it is passed into the web browser </a:t>
            </a:r>
            <a:r>
              <a:rPr lang="en-US" dirty="0" err="1"/>
              <a:t>url</a:t>
            </a:r>
            <a:r>
              <a:rPr lang="en-US" dirty="0"/>
              <a:t> when sending information to the application.</a:t>
            </a:r>
          </a:p>
        </p:txBody>
      </p:sp>
      <p:sp>
        <p:nvSpPr>
          <p:cNvPr id="221" name="Shape 221"/>
          <p:cNvSpPr txBox="1">
            <a:spLocks noGrp="1"/>
          </p:cNvSpPr>
          <p:nvPr>
            <p:ph type="title"/>
          </p:nvPr>
        </p:nvSpPr>
        <p:spPr/>
        <p:txBody>
          <a:bodyPr/>
          <a:lstStyle/>
          <a:p>
            <a:pPr lvl="0"/>
            <a:r>
              <a:rPr lang="en-US" dirty="0"/>
              <a:t>Security Assertion Markup Language (SAML)</a:t>
            </a:r>
          </a:p>
        </p:txBody>
      </p:sp>
      <p:pic>
        <p:nvPicPr>
          <p:cNvPr id="8" name="Shape 222">
            <a:extLst>
              <a:ext uri="{FF2B5EF4-FFF2-40B4-BE49-F238E27FC236}">
                <a16:creationId xmlns:a16="http://schemas.microsoft.com/office/drawing/2014/main" id="{5CF67FD5-7232-4E46-BAA0-7193CA78C5A2}"/>
              </a:ext>
            </a:extLst>
          </p:cNvPr>
          <p:cNvPicPr preferRelativeResize="0">
            <a:picLocks noGrp="1"/>
          </p:cNvPicPr>
          <p:nvPr>
            <p:ph sz="half" idx="4294967295"/>
          </p:nvPr>
        </p:nvPicPr>
        <p:blipFill>
          <a:blip r:embed="rId3">
            <a:alphaModFix/>
          </a:blip>
          <a:stretch>
            <a:fillRect/>
          </a:stretch>
        </p:blipFill>
        <p:spPr>
          <a:xfrm>
            <a:off x="601250" y="652948"/>
            <a:ext cx="7378700" cy="3279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idx="1"/>
          </p:nvPr>
        </p:nvSpPr>
        <p:spPr/>
        <p:txBody>
          <a:bodyPr/>
          <a:lstStyle/>
          <a:p>
            <a:pPr lvl="0"/>
            <a:r>
              <a:rPr lang="en-US">
                <a:sym typeface="Source Sans Pro"/>
              </a:rPr>
              <a:t>EMC Education Services. 2012. Information storage and management: storing, managing, and protecting digital information 2nd ed., Hoboken, NJ: Wiley.</a:t>
            </a:r>
            <a:endParaRPr lang="en-US"/>
          </a:p>
        </p:txBody>
      </p:sp>
      <p:sp>
        <p:nvSpPr>
          <p:cNvPr id="235" name="Shape 235"/>
          <p:cNvSpPr txBox="1">
            <a:spLocks noGrp="1"/>
          </p:cNvSpPr>
          <p:nvPr>
            <p:ph type="title"/>
          </p:nvPr>
        </p:nvSpPr>
        <p:spPr/>
        <p:txBody>
          <a:bodyPr/>
          <a:lstStyle/>
          <a:p>
            <a:pPr lvl="0"/>
            <a:r>
              <a:rPr lang="en-GB">
                <a:sym typeface="Source Sans Pro"/>
              </a:rPr>
              <a:t>References</a:t>
            </a: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idx="1"/>
          </p:nvPr>
        </p:nvSpPr>
        <p:spPr/>
        <p:txBody>
          <a:bodyPr/>
          <a:lstStyle/>
          <a:p>
            <a:pPr lvl="0"/>
            <a:r>
              <a:rPr lang="en-US">
                <a:sym typeface="Source Sans Pro"/>
              </a:rPr>
              <a:t>By the end of this lesson, you should be able to:</a:t>
            </a:r>
            <a:endParaRPr lang="en-US"/>
          </a:p>
          <a:p>
            <a:pPr lvl="0"/>
            <a:r>
              <a:rPr lang="en-US"/>
              <a:t>Know what Federation Services are used for</a:t>
            </a:r>
          </a:p>
          <a:p>
            <a:pPr lvl="0"/>
            <a:r>
              <a:rPr lang="en-US"/>
              <a:t>Know why Federation Services is used</a:t>
            </a:r>
          </a:p>
          <a:p>
            <a:pPr lvl="0"/>
            <a:r>
              <a:rPr lang="en-US"/>
              <a:t>Know the process Federation Services uses</a:t>
            </a:r>
          </a:p>
          <a:p>
            <a:pPr lvl="0"/>
            <a:endParaRPr lang="en-US">
              <a:sym typeface="Source Sans Pro"/>
            </a:endParaRPr>
          </a:p>
        </p:txBody>
      </p:sp>
      <p:sp>
        <p:nvSpPr>
          <p:cNvPr id="113" name="Shape 113"/>
          <p:cNvSpPr txBox="1">
            <a:spLocks noGrp="1"/>
          </p:cNvSpPr>
          <p:nvPr>
            <p:ph type="title"/>
          </p:nvPr>
        </p:nvSpPr>
        <p:spPr/>
        <p:txBody>
          <a:bodyPr/>
          <a:lstStyle/>
          <a:p>
            <a:pPr lvl="0"/>
            <a:r>
              <a:rPr lang="en-GB">
                <a:sym typeface="Source Sans Pro"/>
              </a:rPr>
              <a:t>Objectives</a:t>
            </a: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idx="1"/>
          </p:nvPr>
        </p:nvSpPr>
        <p:spPr>
          <a:xfrm>
            <a:off x="381000" y="1719071"/>
            <a:ext cx="2963450" cy="4407408"/>
          </a:xfrm>
        </p:spPr>
        <p:txBody>
          <a:bodyPr/>
          <a:lstStyle/>
          <a:p>
            <a:pPr lvl="0"/>
            <a:r>
              <a:rPr lang="en-US" dirty="0"/>
              <a:t>AD FS- Active Directory Federation Services</a:t>
            </a:r>
          </a:p>
          <a:p>
            <a:pPr lvl="0"/>
            <a:r>
              <a:rPr lang="en-US" dirty="0"/>
              <a:t>Application Server- service of the application a user is trying to access</a:t>
            </a:r>
          </a:p>
          <a:p>
            <a:pPr lvl="0"/>
            <a:r>
              <a:rPr lang="en-US" dirty="0"/>
              <a:t>Organization Server- Server of organization the user is a part of.</a:t>
            </a:r>
          </a:p>
          <a:p>
            <a:pPr lvl="0"/>
            <a:r>
              <a:rPr lang="en-US" dirty="0"/>
              <a:t>Access Rights- information containing what resources a user can access.</a:t>
            </a:r>
          </a:p>
        </p:txBody>
      </p:sp>
      <p:sp>
        <p:nvSpPr>
          <p:cNvPr id="120" name="Shape 120"/>
          <p:cNvSpPr txBox="1">
            <a:spLocks noGrp="1"/>
          </p:cNvSpPr>
          <p:nvPr>
            <p:ph type="title"/>
          </p:nvPr>
        </p:nvSpPr>
        <p:spPr/>
        <p:txBody>
          <a:bodyPr/>
          <a:lstStyle/>
          <a:p>
            <a:pPr lvl="0"/>
            <a:r>
              <a:rPr lang="en-GB"/>
              <a:t>Terms</a:t>
            </a:r>
          </a:p>
        </p:txBody>
      </p:sp>
      <p:pic>
        <p:nvPicPr>
          <p:cNvPr id="121" name="Shape 121"/>
          <p:cNvPicPr preferRelativeResize="0"/>
          <p:nvPr/>
        </p:nvPicPr>
        <p:blipFill>
          <a:blip r:embed="rId3">
            <a:alphaModFix/>
          </a:blip>
          <a:stretch>
            <a:fillRect/>
          </a:stretch>
        </p:blipFill>
        <p:spPr>
          <a:xfrm>
            <a:off x="3432475" y="2169850"/>
            <a:ext cx="5601224" cy="3829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idx="1"/>
          </p:nvPr>
        </p:nvSpPr>
        <p:spPr/>
        <p:txBody>
          <a:bodyPr/>
          <a:lstStyle/>
          <a:p>
            <a:pPr lvl="0"/>
            <a:r>
              <a:rPr lang="en-US"/>
              <a:t>In today's world, we as individuals manage a lot of accounts. We have many usernames, many passwords, and sometimes many accounts for the same service. We already know how annoying this can be at times to manage all of this, but imagine a network admin who has to keep track of alot of these accounts for a bunch of people. Imagine a company like microsoft word who has to store a bunch of passwords and usernames for internal and external Identification. This is where Federation Services Comes in handy.</a:t>
            </a:r>
          </a:p>
        </p:txBody>
      </p:sp>
      <p:sp>
        <p:nvSpPr>
          <p:cNvPr id="128" name="Shape 128"/>
          <p:cNvSpPr txBox="1">
            <a:spLocks noGrp="1"/>
          </p:cNvSpPr>
          <p:nvPr>
            <p:ph type="title"/>
          </p:nvPr>
        </p:nvSpPr>
        <p:spPr/>
        <p:txBody>
          <a:bodyPr/>
          <a:lstStyle/>
          <a:p>
            <a:pPr lvl="0"/>
            <a:r>
              <a:rPr lang="en-GB"/>
              <a:t>Federation Services</a:t>
            </a:r>
          </a:p>
        </p:txBody>
      </p:sp>
      <p:pic>
        <p:nvPicPr>
          <p:cNvPr id="129" name="Shape 129"/>
          <p:cNvPicPr preferRelativeResize="0"/>
          <p:nvPr/>
        </p:nvPicPr>
        <p:blipFill>
          <a:blip r:embed="rId3">
            <a:alphaModFix/>
          </a:blip>
          <a:stretch>
            <a:fillRect/>
          </a:stretch>
        </p:blipFill>
        <p:spPr>
          <a:xfrm>
            <a:off x="942450" y="4335675"/>
            <a:ext cx="2667000" cy="1790700"/>
          </a:xfrm>
          <a:prstGeom prst="rect">
            <a:avLst/>
          </a:prstGeom>
          <a:noFill/>
          <a:ln>
            <a:noFill/>
          </a:ln>
        </p:spPr>
      </p:pic>
      <p:pic>
        <p:nvPicPr>
          <p:cNvPr id="130" name="Shape 130"/>
          <p:cNvPicPr preferRelativeResize="0"/>
          <p:nvPr/>
        </p:nvPicPr>
        <p:blipFill>
          <a:blip r:embed="rId4">
            <a:alphaModFix/>
          </a:blip>
          <a:stretch>
            <a:fillRect/>
          </a:stretch>
        </p:blipFill>
        <p:spPr>
          <a:xfrm>
            <a:off x="4380350" y="4146300"/>
            <a:ext cx="3966275" cy="2022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idx="1"/>
          </p:nvPr>
        </p:nvSpPr>
        <p:spPr/>
        <p:txBody>
          <a:bodyPr/>
          <a:lstStyle/>
          <a:p>
            <a:pPr lvl="0"/>
            <a:r>
              <a:rPr lang="en-US"/>
              <a:t>Federation Services allow an organization to keep track of it’s own identity infrastructure and instead of keeping track of third party accounts, we use claims-based authentication to manage its applications and resources. Federation Services has many advantages:</a:t>
            </a:r>
          </a:p>
          <a:p>
            <a:pPr lvl="0"/>
            <a:r>
              <a:rPr lang="en-US"/>
              <a:t>Administrators do not need to keep track of external accounts when new employees are acquired and termination.</a:t>
            </a:r>
          </a:p>
          <a:p>
            <a:pPr lvl="0"/>
            <a:r>
              <a:rPr lang="en-US"/>
              <a:t>Services do not need to keep more records about usernames and logins.</a:t>
            </a:r>
          </a:p>
          <a:p>
            <a:pPr lvl="0"/>
            <a:r>
              <a:rPr lang="en-US"/>
              <a:t>Users do not need to remember external usernames and passwords.</a:t>
            </a:r>
          </a:p>
          <a:p>
            <a:pPr lvl="0"/>
            <a:r>
              <a:rPr lang="en-US"/>
              <a:t>Access to services can be instant .</a:t>
            </a:r>
          </a:p>
          <a:p>
            <a:pPr lvl="0"/>
            <a:r>
              <a:rPr lang="en-US"/>
              <a:t>Claim based services can be used.</a:t>
            </a:r>
          </a:p>
        </p:txBody>
      </p:sp>
      <p:sp>
        <p:nvSpPr>
          <p:cNvPr id="137" name="Shape 137"/>
          <p:cNvSpPr txBox="1">
            <a:spLocks noGrp="1"/>
          </p:cNvSpPr>
          <p:nvPr>
            <p:ph type="title"/>
          </p:nvPr>
        </p:nvSpPr>
        <p:spPr/>
        <p:txBody>
          <a:bodyPr/>
          <a:lstStyle/>
          <a:p>
            <a:pPr lvl="0"/>
            <a:r>
              <a:rPr lang="en-GB"/>
              <a:t>Federation Services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idx="1"/>
          </p:nvPr>
        </p:nvSpPr>
        <p:spPr/>
        <p:txBody>
          <a:bodyPr/>
          <a:lstStyle/>
          <a:p>
            <a:pPr lvl="0"/>
            <a:r>
              <a:rPr lang="en-US" dirty="0"/>
              <a:t>Claims are simply an attribute like a username and a relative value declaring what kind of service the user has a right to.</a:t>
            </a:r>
          </a:p>
          <a:p>
            <a:pPr lvl="0"/>
            <a:r>
              <a:rPr lang="en-US" dirty="0"/>
              <a:t>For example the attribute could be a username and an access code allowing them access to the resource, if the Service Provider does not understand the claim it doesn’t allow access.</a:t>
            </a:r>
          </a:p>
          <a:p>
            <a:pPr lvl="0"/>
            <a:r>
              <a:rPr lang="en-US" dirty="0"/>
              <a:t>When you log into Microsoft </a:t>
            </a:r>
            <a:br>
              <a:rPr lang="en-US" dirty="0"/>
            </a:br>
            <a:r>
              <a:rPr lang="en-US" dirty="0"/>
              <a:t>Word through your student </a:t>
            </a:r>
            <a:br>
              <a:rPr lang="en-US" dirty="0"/>
            </a:br>
            <a:r>
              <a:rPr lang="en-US" dirty="0"/>
              <a:t>account you give Microsoft </a:t>
            </a:r>
            <a:br>
              <a:rPr lang="en-US" dirty="0"/>
            </a:br>
            <a:r>
              <a:rPr lang="en-US" dirty="0"/>
              <a:t>a Claim as a student that you</a:t>
            </a:r>
            <a:br>
              <a:rPr lang="en-US" dirty="0"/>
            </a:br>
            <a:r>
              <a:rPr lang="en-US" dirty="0"/>
              <a:t>can access Word –</a:t>
            </a:r>
            <a:br>
              <a:rPr lang="en-US" dirty="0"/>
            </a:br>
            <a:br>
              <a:rPr lang="en-US" dirty="0"/>
            </a:br>
            <a:r>
              <a:rPr lang="en-US" dirty="0"/>
              <a:t>This is provided by the </a:t>
            </a:r>
            <a:br>
              <a:rPr lang="en-US" dirty="0"/>
            </a:br>
            <a:r>
              <a:rPr lang="en-US" dirty="0"/>
              <a:t>Rowan Federation Server.</a:t>
            </a:r>
          </a:p>
          <a:p>
            <a:pPr lvl="0"/>
            <a:endParaRPr lang="en-US" dirty="0"/>
          </a:p>
          <a:p>
            <a:pPr lvl="0"/>
            <a:endParaRPr lang="en-US" dirty="0"/>
          </a:p>
        </p:txBody>
      </p:sp>
      <p:sp>
        <p:nvSpPr>
          <p:cNvPr id="144" name="Shape 144"/>
          <p:cNvSpPr txBox="1">
            <a:spLocks noGrp="1"/>
          </p:cNvSpPr>
          <p:nvPr>
            <p:ph type="title"/>
          </p:nvPr>
        </p:nvSpPr>
        <p:spPr/>
        <p:txBody>
          <a:bodyPr/>
          <a:lstStyle/>
          <a:p>
            <a:pPr lvl="0"/>
            <a:r>
              <a:rPr lang="en-GB"/>
              <a:t>Claims</a:t>
            </a:r>
          </a:p>
        </p:txBody>
      </p:sp>
      <p:pic>
        <p:nvPicPr>
          <p:cNvPr id="145" name="Shape 145"/>
          <p:cNvPicPr preferRelativeResize="0"/>
          <p:nvPr/>
        </p:nvPicPr>
        <p:blipFill>
          <a:blip r:embed="rId3">
            <a:alphaModFix/>
          </a:blip>
          <a:stretch>
            <a:fillRect/>
          </a:stretch>
        </p:blipFill>
        <p:spPr>
          <a:xfrm>
            <a:off x="3986888" y="3560475"/>
            <a:ext cx="4801924" cy="3393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sz="half" idx="1"/>
          </p:nvPr>
        </p:nvSpPr>
        <p:spPr>
          <a:xfrm>
            <a:off x="260606" y="1919488"/>
            <a:ext cx="2338545" cy="4525154"/>
          </a:xfrm>
          <a:solidFill>
            <a:schemeClr val="bg1"/>
          </a:solidFill>
        </p:spPr>
        <p:txBody>
          <a:bodyPr/>
          <a:lstStyle/>
          <a:p>
            <a:r>
              <a:rPr lang="en-US" dirty="0"/>
              <a:t>This process bypasses login when trying to access company resources from inside the network because it recognizes your login on the machine within the network and accepts that as your identification.</a:t>
            </a:r>
          </a:p>
          <a:p>
            <a:pPr lvl="0"/>
            <a:endParaRPr lang="en-US" b="1" dirty="0"/>
          </a:p>
        </p:txBody>
      </p:sp>
      <p:sp>
        <p:nvSpPr>
          <p:cNvPr id="4" name="Content Placeholder 3">
            <a:extLst>
              <a:ext uri="{FF2B5EF4-FFF2-40B4-BE49-F238E27FC236}">
                <a16:creationId xmlns:a16="http://schemas.microsoft.com/office/drawing/2014/main" id="{AAF246EF-947D-4641-BB5C-7C739A4B418A}"/>
              </a:ext>
            </a:extLst>
          </p:cNvPr>
          <p:cNvSpPr>
            <a:spLocks noGrp="1"/>
          </p:cNvSpPr>
          <p:nvPr>
            <p:ph sz="half" idx="2"/>
          </p:nvPr>
        </p:nvSpPr>
        <p:spPr>
          <a:xfrm>
            <a:off x="2699359" y="1643915"/>
            <a:ext cx="6207135" cy="4912233"/>
          </a:xfrm>
        </p:spPr>
        <p:txBody>
          <a:bodyPr/>
          <a:lstStyle/>
          <a:p>
            <a:pPr lvl="0"/>
            <a:r>
              <a:rPr lang="en-US" dirty="0"/>
              <a:t>When using Federation Services the following situation could occur:</a:t>
            </a:r>
          </a:p>
          <a:p>
            <a:pPr lvl="0"/>
            <a:r>
              <a:rPr lang="en-US" dirty="0"/>
              <a:t>Say you are a member of an organization that uses AD FS and you would like to use Microsoft Word, you go to the site for MS Word and try to log in. When you do this you are booted back to a proxy for your organization, you sign in with your organization email and password and are then brought back to MS Word and have access. This is what makes the Active Directory </a:t>
            </a:r>
            <a:r>
              <a:rPr lang="en-US" dirty="0" err="1"/>
              <a:t>directory</a:t>
            </a:r>
            <a:r>
              <a:rPr lang="en-US" dirty="0"/>
              <a:t> service so important, ease of access and management.  </a:t>
            </a:r>
          </a:p>
          <a:p>
            <a:pPr lvl="0"/>
            <a:r>
              <a:rPr lang="en-US" dirty="0"/>
              <a:t>Without Federation Services you would have to request a MS Word account, a new username and password would have to made for you and upon your unfortunate termination your account would have to be manually deleted.</a:t>
            </a:r>
          </a:p>
        </p:txBody>
      </p:sp>
      <p:sp>
        <p:nvSpPr>
          <p:cNvPr id="160" name="Shape 160"/>
          <p:cNvSpPr txBox="1">
            <a:spLocks noGrp="1"/>
          </p:cNvSpPr>
          <p:nvPr>
            <p:ph type="title"/>
          </p:nvPr>
        </p:nvSpPr>
        <p:spPr/>
        <p:txBody>
          <a:bodyPr/>
          <a:lstStyle/>
          <a:p>
            <a:pPr lvl="0"/>
            <a:r>
              <a:rPr lang="en-GB" dirty="0"/>
              <a:t>Integrated Windows Authentication (IWF)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idx="1"/>
          </p:nvPr>
        </p:nvSpPr>
        <p:spPr>
          <a:xfrm>
            <a:off x="237995" y="1719071"/>
            <a:ext cx="8550897" cy="4407408"/>
          </a:xfrm>
        </p:spPr>
        <p:txBody>
          <a:bodyPr/>
          <a:lstStyle/>
          <a:p>
            <a:pPr lvl="0"/>
            <a:r>
              <a:rPr lang="en-US" dirty="0"/>
              <a:t>User account of organization</a:t>
            </a:r>
          </a:p>
          <a:p>
            <a:pPr lvl="1"/>
            <a:r>
              <a:rPr lang="en-US" dirty="0"/>
              <a:t>When trying to access resources, you are then asked for login information and then verified with the AD FS server. This is what we talked about before.</a:t>
            </a:r>
          </a:p>
          <a:p>
            <a:pPr lvl="0"/>
            <a:r>
              <a:rPr lang="en-US" dirty="0"/>
              <a:t>AD trust between two infrastructures</a:t>
            </a:r>
          </a:p>
          <a:p>
            <a:pPr lvl="1"/>
            <a:r>
              <a:rPr lang="en-US" dirty="0"/>
              <a:t>While this takes more setup time and is more complex a trust can be established between the application server and organization server. This then saves time by allowing the application server to check directly with the Federation Server instead of going through the proxy and sending a claim back.</a:t>
            </a:r>
          </a:p>
          <a:p>
            <a:pPr lvl="0"/>
            <a:endParaRPr lang="en-US" dirty="0"/>
          </a:p>
        </p:txBody>
      </p:sp>
      <p:sp>
        <p:nvSpPr>
          <p:cNvPr id="167" name="Shape 167"/>
          <p:cNvSpPr txBox="1">
            <a:spLocks noGrp="1"/>
          </p:cNvSpPr>
          <p:nvPr>
            <p:ph type="title"/>
          </p:nvPr>
        </p:nvSpPr>
        <p:spPr/>
        <p:txBody>
          <a:bodyPr/>
          <a:lstStyle/>
          <a:p>
            <a:pPr lvl="0"/>
            <a:r>
              <a:rPr lang="en-US"/>
              <a:t>Two ways to go about Federation Services</a:t>
            </a:r>
          </a:p>
        </p:txBody>
      </p:sp>
      <p:pic>
        <p:nvPicPr>
          <p:cNvPr id="168" name="Shape 168"/>
          <p:cNvPicPr preferRelativeResize="0"/>
          <p:nvPr/>
        </p:nvPicPr>
        <p:blipFill>
          <a:blip r:embed="rId3">
            <a:alphaModFix/>
          </a:blip>
          <a:stretch>
            <a:fillRect/>
          </a:stretch>
        </p:blipFill>
        <p:spPr>
          <a:xfrm>
            <a:off x="935583" y="4641750"/>
            <a:ext cx="6422600" cy="1647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idx="1"/>
          </p:nvPr>
        </p:nvSpPr>
        <p:spPr/>
        <p:txBody>
          <a:bodyPr/>
          <a:lstStyle/>
          <a:p>
            <a:pPr lvl="0"/>
            <a:r>
              <a:rPr lang="en-US"/>
              <a:t>As with both previous examples the core issue is security and how to go about it, the best way is to establish trusts, however these aren’t like Domain or Tree Trusts like we’ve seen before.</a:t>
            </a:r>
          </a:p>
          <a:p>
            <a:pPr lvl="0"/>
            <a:r>
              <a:rPr lang="en-US"/>
              <a:t>FS Trusts require a Identity Provider and a Service Provider. The former is within the organization and provides authentication and the latter is the service which takes in claims in exchange for service. So these trusts are different in the way that they only fulfill their roles to allow access to resources and do not have access to each other infrastructures as seen before or anything further than what they are needed for. The service provider can only check to see if an Identification is valid and do nothing else with it.</a:t>
            </a:r>
          </a:p>
        </p:txBody>
      </p:sp>
      <p:sp>
        <p:nvSpPr>
          <p:cNvPr id="176" name="Shape 176"/>
          <p:cNvSpPr txBox="1">
            <a:spLocks noGrp="1"/>
          </p:cNvSpPr>
          <p:nvPr>
            <p:ph type="title"/>
          </p:nvPr>
        </p:nvSpPr>
        <p:spPr/>
        <p:txBody>
          <a:bodyPr/>
          <a:lstStyle/>
          <a:p>
            <a:pPr lvl="0"/>
            <a:r>
              <a:rPr lang="en-GB"/>
              <a:t>Federation Trusts</a:t>
            </a:r>
          </a:p>
        </p:txBody>
      </p:sp>
      <p:pic>
        <p:nvPicPr>
          <p:cNvPr id="177" name="Shape 177"/>
          <p:cNvPicPr preferRelativeResize="0"/>
          <p:nvPr/>
        </p:nvPicPr>
        <p:blipFill>
          <a:blip r:embed="rId3">
            <a:alphaModFix/>
          </a:blip>
          <a:stretch>
            <a:fillRect/>
          </a:stretch>
        </p:blipFill>
        <p:spPr>
          <a:xfrm>
            <a:off x="2303500" y="5008000"/>
            <a:ext cx="6056125" cy="1553575"/>
          </a:xfrm>
          <a:prstGeom prst="rect">
            <a:avLst/>
          </a:prstGeom>
          <a:noFill/>
          <a:ln>
            <a:noFill/>
          </a:ln>
        </p:spPr>
      </p:pic>
      <p:sp>
        <p:nvSpPr>
          <p:cNvPr id="178" name="Shape 178"/>
          <p:cNvSpPr txBox="1"/>
          <p:nvPr/>
        </p:nvSpPr>
        <p:spPr>
          <a:xfrm>
            <a:off x="3892988" y="6435100"/>
            <a:ext cx="3641400" cy="855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1200">
                <a:solidFill>
                  <a:srgbClr val="333333"/>
                </a:solidFill>
                <a:latin typeface="Times New Roman"/>
                <a:ea typeface="Times New Roman"/>
                <a:cs typeface="Times New Roman"/>
                <a:sym typeface="Times New Roman"/>
              </a:rPr>
              <a:t>Francis, D. (n.d.). Mastering Active Directory pg.614.</a:t>
            </a:r>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ava Green">
  <a:themeElements>
    <a:clrScheme name="Custom 1">
      <a:dk1>
        <a:sysClr val="windowText" lastClr="000000"/>
      </a:dk1>
      <a:lt1>
        <a:sysClr val="window" lastClr="FFFFFF"/>
      </a:lt1>
      <a:dk2>
        <a:srgbClr val="403B81"/>
      </a:dk2>
      <a:lt2>
        <a:srgbClr val="DDE6F7"/>
      </a:lt2>
      <a:accent1>
        <a:srgbClr val="C00000"/>
      </a:accent1>
      <a:accent2>
        <a:srgbClr val="0070C0"/>
      </a:accent2>
      <a:accent3>
        <a:srgbClr val="92278F"/>
      </a:accent3>
      <a:accent4>
        <a:srgbClr val="993300"/>
      </a:accent4>
      <a:accent5>
        <a:srgbClr val="45A5ED"/>
      </a:accent5>
      <a:accent6>
        <a:srgbClr val="5982DB"/>
      </a:accent6>
      <a:hlink>
        <a:srgbClr val="0066FF"/>
      </a:hlink>
      <a:folHlink>
        <a:srgbClr val="666699"/>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2-07 AD DS Services</Template>
  <TotalTime>9</TotalTime>
  <Words>1048</Words>
  <Application>Microsoft Office PowerPoint</Application>
  <PresentationFormat>On-screen Show (4:3)</PresentationFormat>
  <Paragraphs>73</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Calibri</vt:lpstr>
      <vt:lpstr>Source Sans Pro</vt:lpstr>
      <vt:lpstr>Arial</vt:lpstr>
      <vt:lpstr>Arial Narrow</vt:lpstr>
      <vt:lpstr>Times</vt:lpstr>
      <vt:lpstr>Franklin Gothic Medium</vt:lpstr>
      <vt:lpstr>Wingdings</vt:lpstr>
      <vt:lpstr>Wingdings 2</vt:lpstr>
      <vt:lpstr>Times New Roman</vt:lpstr>
      <vt:lpstr>Java Green</vt:lpstr>
      <vt:lpstr>Concepts of  Computing  Technologies     Federation Services</vt:lpstr>
      <vt:lpstr>Objectives</vt:lpstr>
      <vt:lpstr>Terms</vt:lpstr>
      <vt:lpstr>Federation Services</vt:lpstr>
      <vt:lpstr>Federation Services</vt:lpstr>
      <vt:lpstr>Claims</vt:lpstr>
      <vt:lpstr>Integrated Windows Authentication (IWF)  </vt:lpstr>
      <vt:lpstr>Two ways to go about Federation Services</vt:lpstr>
      <vt:lpstr>Federation Trusts</vt:lpstr>
      <vt:lpstr>Process</vt:lpstr>
      <vt:lpstr>External Process</vt:lpstr>
      <vt:lpstr>External Process </vt:lpstr>
      <vt:lpstr>Security Assertion Markup Language (SAML)</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Computing  Technologies     Federation Services</dc:title>
  <dc:creator>jack</dc:creator>
  <cp:lastModifiedBy>jack faolan myers</cp:lastModifiedBy>
  <cp:revision>3</cp:revision>
  <dcterms:modified xsi:type="dcterms:W3CDTF">2018-08-21T18:25:18Z</dcterms:modified>
</cp:coreProperties>
</file>