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1.xml" ContentType="application/vnd.openxmlformats-officedocument.presentationml.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2.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7"/>
  </p:notesMasterIdLst>
  <p:sldIdLst>
    <p:sldId id="268" r:id="rId2"/>
    <p:sldId id="257" r:id="rId3"/>
    <p:sldId id="267" r:id="rId4"/>
    <p:sldId id="258" r:id="rId5"/>
    <p:sldId id="259" r:id="rId6"/>
    <p:sldId id="260" r:id="rId7"/>
    <p:sldId id="261" r:id="rId8"/>
    <p:sldId id="262" r:id="rId9"/>
    <p:sldId id="263" r:id="rId10"/>
    <p:sldId id="264" r:id="rId11"/>
    <p:sldId id="265"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6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ie Walder"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9" autoAdjust="0"/>
    <p:restoredTop sz="94449" autoAdjust="0"/>
  </p:normalViewPr>
  <p:slideViewPr>
    <p:cSldViewPr snapToGrid="0">
      <p:cViewPr>
        <p:scale>
          <a:sx n="72" d="100"/>
          <a:sy n="72" d="100"/>
        </p:scale>
        <p:origin x="733"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8-03-29T23:08:38.087" idx="2">
    <p:pos x="6000" y="0"/>
    <p:text>maybe see page 555 for more</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8-03-29T23:51:49.822" idx="1">
    <p:pos x="6000" y="0"/>
    <p:text>maybe show Certificate Store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Advanced Learning Assistant Seminar, Spring 2018, Patrick Richeal, richealp7@students.rowan.edu</a:t>
            </a:r>
          </a:p>
        </p:txBody>
      </p:sp>
    </p:spTree>
    <p:extLst>
      <p:ext uri="{BB962C8B-B14F-4D97-AF65-F5344CB8AC3E}">
        <p14:creationId xmlns:p14="http://schemas.microsoft.com/office/powerpoint/2010/main" val="40059651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7" name="Shape 16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68" name="Shape 168"/>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5" name="Shape 17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76" name="Shape 176"/>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3" name="Shape 12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4" name="Shape 12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12</a:t>
            </a:fld>
            <a:endParaRPr/>
          </a:p>
        </p:txBody>
      </p:sp>
    </p:spTree>
    <p:extLst>
      <p:ext uri="{BB962C8B-B14F-4D97-AF65-F5344CB8AC3E}">
        <p14:creationId xmlns:p14="http://schemas.microsoft.com/office/powerpoint/2010/main" val="37392917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 name="Shape 13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1" name="Shape 131"/>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13</a:t>
            </a:fld>
            <a:endParaRPr/>
          </a:p>
        </p:txBody>
      </p:sp>
    </p:spTree>
    <p:extLst>
      <p:ext uri="{BB962C8B-B14F-4D97-AF65-F5344CB8AC3E}">
        <p14:creationId xmlns:p14="http://schemas.microsoft.com/office/powerpoint/2010/main" val="31275945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9" name="Shape 13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0" name="Shape 140"/>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14</a:t>
            </a:fld>
            <a:endParaRPr/>
          </a:p>
        </p:txBody>
      </p:sp>
    </p:spTree>
    <p:extLst>
      <p:ext uri="{BB962C8B-B14F-4D97-AF65-F5344CB8AC3E}">
        <p14:creationId xmlns:p14="http://schemas.microsoft.com/office/powerpoint/2010/main" val="19570606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 name="Shape 11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7" name="Shape 11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15</a:t>
            </a:fld>
            <a:endParaRPr/>
          </a:p>
        </p:txBody>
      </p:sp>
    </p:spTree>
    <p:extLst>
      <p:ext uri="{BB962C8B-B14F-4D97-AF65-F5344CB8AC3E}">
        <p14:creationId xmlns:p14="http://schemas.microsoft.com/office/powerpoint/2010/main" val="553313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6" name="Shape 14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7" name="Shape 14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16</a:t>
            </a:fld>
            <a:endParaRPr/>
          </a:p>
        </p:txBody>
      </p:sp>
    </p:spTree>
    <p:extLst>
      <p:ext uri="{BB962C8B-B14F-4D97-AF65-F5344CB8AC3E}">
        <p14:creationId xmlns:p14="http://schemas.microsoft.com/office/powerpoint/2010/main" val="35902171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4" name="Shape 15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55" name="Shape 155"/>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17</a:t>
            </a:fld>
            <a:endParaRPr/>
          </a:p>
        </p:txBody>
      </p:sp>
    </p:spTree>
    <p:extLst>
      <p:ext uri="{BB962C8B-B14F-4D97-AF65-F5344CB8AC3E}">
        <p14:creationId xmlns:p14="http://schemas.microsoft.com/office/powerpoint/2010/main" val="36270689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3" name="Shape 16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64" name="Shape 16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18</a:t>
            </a:fld>
            <a:endParaRPr/>
          </a:p>
        </p:txBody>
      </p:sp>
    </p:spTree>
    <p:extLst>
      <p:ext uri="{BB962C8B-B14F-4D97-AF65-F5344CB8AC3E}">
        <p14:creationId xmlns:p14="http://schemas.microsoft.com/office/powerpoint/2010/main" val="13981785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2" name="Shape 17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73" name="Shape 173"/>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19</a:t>
            </a:fld>
            <a:endParaRPr/>
          </a:p>
        </p:txBody>
      </p:sp>
    </p:spTree>
    <p:extLst>
      <p:ext uri="{BB962C8B-B14F-4D97-AF65-F5344CB8AC3E}">
        <p14:creationId xmlns:p14="http://schemas.microsoft.com/office/powerpoint/2010/main" val="1507552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0" name="Shape 1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9" name="Shape 17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80" name="Shape 180"/>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20</a:t>
            </a:fld>
            <a:endParaRPr/>
          </a:p>
        </p:txBody>
      </p:sp>
    </p:spTree>
    <p:extLst>
      <p:ext uri="{BB962C8B-B14F-4D97-AF65-F5344CB8AC3E}">
        <p14:creationId xmlns:p14="http://schemas.microsoft.com/office/powerpoint/2010/main" val="16334095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6" name="Shape 18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87" name="Shape 18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21</a:t>
            </a:fld>
            <a:endParaRPr/>
          </a:p>
        </p:txBody>
      </p:sp>
    </p:spTree>
    <p:extLst>
      <p:ext uri="{BB962C8B-B14F-4D97-AF65-F5344CB8AC3E}">
        <p14:creationId xmlns:p14="http://schemas.microsoft.com/office/powerpoint/2010/main" val="40836983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3" name="Shape 19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94" name="Shape 19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22</a:t>
            </a:fld>
            <a:endParaRPr/>
          </a:p>
        </p:txBody>
      </p:sp>
    </p:spTree>
    <p:extLst>
      <p:ext uri="{BB962C8B-B14F-4D97-AF65-F5344CB8AC3E}">
        <p14:creationId xmlns:p14="http://schemas.microsoft.com/office/powerpoint/2010/main" val="11063326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2" name="Shape 20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03" name="Shape 203"/>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GB"/>
              <a:t>23</a:t>
            </a:fld>
            <a:endParaRPr/>
          </a:p>
        </p:txBody>
      </p:sp>
    </p:spTree>
    <p:extLst>
      <p:ext uri="{BB962C8B-B14F-4D97-AF65-F5344CB8AC3E}">
        <p14:creationId xmlns:p14="http://schemas.microsoft.com/office/powerpoint/2010/main" val="18546208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1" name="Shape 21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12" name="Shape 212"/>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GB"/>
              <a:t>24</a:t>
            </a:fld>
            <a:endParaRPr/>
          </a:p>
        </p:txBody>
      </p:sp>
    </p:spTree>
    <p:extLst>
      <p:ext uri="{BB962C8B-B14F-4D97-AF65-F5344CB8AC3E}">
        <p14:creationId xmlns:p14="http://schemas.microsoft.com/office/powerpoint/2010/main" val="1448146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82" name="Shape 1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2" name="Shape 132"/>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3</a:t>
            </a:fld>
            <a:endParaRPr/>
          </a:p>
        </p:txBody>
      </p:sp>
    </p:spTree>
    <p:extLst>
      <p:ext uri="{BB962C8B-B14F-4D97-AF65-F5344CB8AC3E}">
        <p14:creationId xmlns:p14="http://schemas.microsoft.com/office/powerpoint/2010/main" val="1470267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 name="Shape 11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7" name="Shape 117"/>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3" name="Shape 12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4" name="Shape 124"/>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2" name="Shape 132"/>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1" name="Shape 14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2" name="Shape 142"/>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52" name="Shape 152"/>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9" name="Shape 15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60" name="Shape 160"/>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130940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41447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7421364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81156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524565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676427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49640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68257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55876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4034491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875826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32614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marL="0" lvl="0" indent="0">
              <a:spcBef>
                <a:spcPts val="0"/>
              </a:spcBef>
              <a:spcAft>
                <a:spcPts val="0"/>
              </a:spcAft>
              <a:buNone/>
            </a:pPr>
            <a:endParaRPr lang="en-US"/>
          </a:p>
        </p:txBody>
      </p:sp>
    </p:spTree>
    <p:extLst>
      <p:ext uri="{BB962C8B-B14F-4D97-AF65-F5344CB8AC3E}">
        <p14:creationId xmlns:p14="http://schemas.microsoft.com/office/powerpoint/2010/main" val="123629711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a:xfrm>
            <a:off x="404948" y="1197345"/>
            <a:ext cx="6324600" cy="3738240"/>
          </a:xfrm>
        </p:spPr>
        <p:txBody>
          <a:bodyPr/>
          <a:lstStyle/>
          <a:p>
            <a:pPr lvl="0"/>
            <a:r>
              <a:rPr lang="en-US" sz="3200" dirty="0">
                <a:solidFill>
                  <a:schemeClr val="accent3">
                    <a:lumMod val="20000"/>
                    <a:lumOff val="80000"/>
                  </a:schemeClr>
                </a:solidFill>
                <a:sym typeface="Source Sans Pro"/>
              </a:rPr>
              <a:t>Concepts of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Computing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Technologies</a:t>
            </a:r>
            <a:br>
              <a:rPr lang="en-US" sz="3200" dirty="0">
                <a:sym typeface="Source Sans Pro"/>
              </a:rPr>
            </a:br>
            <a:br>
              <a:rPr lang="en-US" sz="3200" dirty="0">
                <a:sym typeface="Source Sans Pro"/>
              </a:rPr>
            </a:br>
            <a:br>
              <a:rPr lang="en-US" sz="3200" dirty="0">
                <a:sym typeface="Source Sans Pro"/>
              </a:rPr>
            </a:br>
            <a:br>
              <a:rPr lang="en-US" sz="3200" dirty="0">
                <a:sym typeface="Source Sans Pro"/>
              </a:rPr>
            </a:br>
            <a:br>
              <a:rPr lang="en-US" sz="3200" dirty="0"/>
            </a:br>
            <a:r>
              <a:rPr lang="en-US" sz="4400" dirty="0"/>
              <a:t>Certificates and</a:t>
            </a:r>
            <a:br>
              <a:rPr lang="en-US" sz="4400" dirty="0"/>
            </a:br>
            <a:r>
              <a:rPr lang="en-US" sz="4400" dirty="0"/>
              <a:t>Certificate Authorities</a:t>
            </a: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
        <p:nvSpPr>
          <p:cNvPr id="5" name="Subtitle 4">
            <a:extLst>
              <a:ext uri="{FF2B5EF4-FFF2-40B4-BE49-F238E27FC236}">
                <a16:creationId xmlns:a16="http://schemas.microsoft.com/office/drawing/2014/main" id="{82077917-D573-4B7D-908A-AD098B1C1A5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62692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idx="1"/>
          </p:nvPr>
        </p:nvSpPr>
        <p:spPr/>
        <p:txBody>
          <a:bodyPr/>
          <a:lstStyle/>
          <a:p>
            <a:pPr lvl="0"/>
            <a:r>
              <a:rPr lang="en-US" dirty="0"/>
              <a:t>As we mentioned before about an issuer, someone is responsible for issuing certificates and </a:t>
            </a:r>
            <a:r>
              <a:rPr lang="en-US" dirty="0" err="1"/>
              <a:t>and</a:t>
            </a:r>
            <a:r>
              <a:rPr lang="en-US" dirty="0"/>
              <a:t> keeping track of their validity. They become something we can check with to assure that a certificate is valid, just like another country can check with your government to see if a passport is valid. They can:</a:t>
            </a:r>
          </a:p>
          <a:p>
            <a:pPr lvl="1"/>
            <a:r>
              <a:rPr lang="en-US" dirty="0"/>
              <a:t>Issue Certificates</a:t>
            </a:r>
          </a:p>
          <a:p>
            <a:pPr lvl="1"/>
            <a:r>
              <a:rPr lang="en-US" dirty="0"/>
              <a:t>Store Certificates</a:t>
            </a:r>
          </a:p>
          <a:p>
            <a:pPr lvl="1"/>
            <a:r>
              <a:rPr lang="en-US" dirty="0"/>
              <a:t>Manage Certificates </a:t>
            </a:r>
          </a:p>
          <a:p>
            <a:pPr lvl="1"/>
            <a:r>
              <a:rPr lang="en-US" dirty="0"/>
              <a:t>Revoke Certificates</a:t>
            </a:r>
          </a:p>
        </p:txBody>
      </p:sp>
      <p:sp>
        <p:nvSpPr>
          <p:cNvPr id="171" name="Shape 171"/>
          <p:cNvSpPr txBox="1">
            <a:spLocks noGrp="1"/>
          </p:cNvSpPr>
          <p:nvPr>
            <p:ph type="title"/>
          </p:nvPr>
        </p:nvSpPr>
        <p:spPr/>
        <p:txBody>
          <a:bodyPr/>
          <a:lstStyle/>
          <a:p>
            <a:pPr lvl="0"/>
            <a:r>
              <a:rPr lang="en-GB"/>
              <a:t>Certificate Authority</a:t>
            </a:r>
          </a:p>
        </p:txBody>
      </p:sp>
      <p:pic>
        <p:nvPicPr>
          <p:cNvPr id="172" name="Shape 172"/>
          <p:cNvPicPr preferRelativeResize="0"/>
          <p:nvPr/>
        </p:nvPicPr>
        <p:blipFill>
          <a:blip r:embed="rId3">
            <a:alphaModFix/>
          </a:blip>
          <a:stretch>
            <a:fillRect/>
          </a:stretch>
        </p:blipFill>
        <p:spPr>
          <a:xfrm>
            <a:off x="4874725" y="3375200"/>
            <a:ext cx="2857475" cy="30418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Shape 178"/>
          <p:cNvSpPr txBox="1">
            <a:spLocks noGrp="1"/>
          </p:cNvSpPr>
          <p:nvPr>
            <p:ph idx="1"/>
          </p:nvPr>
        </p:nvSpPr>
        <p:spPr/>
        <p:txBody>
          <a:bodyPr/>
          <a:lstStyle/>
          <a:p>
            <a:pPr lvl="0"/>
            <a:r>
              <a:rPr lang="en-US"/>
              <a:t>A Private Certificate Authority is what you can set up in Activity Directory as an internal solution to certificate validation, however someone outside of the infustruction would have to explicitly trust your certifications.</a:t>
            </a:r>
          </a:p>
          <a:p>
            <a:pPr lvl="0"/>
            <a:r>
              <a:rPr lang="en-US"/>
              <a:t>A Public Certificate Authority is an entity that is trusted outside of your organization, most computers come with some pre-trusted public CAs. They have a higher security and are highly trusted, however to use these services you must pay for them, which can get expensive for a big company. Available to anyone.</a:t>
            </a:r>
          </a:p>
          <a:p>
            <a:pPr lvl="0"/>
            <a:r>
              <a:rPr lang="en-US"/>
              <a:t>Some examples are Comodo, Symantic, and GoDaddy</a:t>
            </a:r>
          </a:p>
        </p:txBody>
      </p:sp>
      <p:sp>
        <p:nvSpPr>
          <p:cNvPr id="179" name="Shape 179"/>
          <p:cNvSpPr txBox="1">
            <a:spLocks noGrp="1"/>
          </p:cNvSpPr>
          <p:nvPr>
            <p:ph type="title"/>
          </p:nvPr>
        </p:nvSpPr>
        <p:spPr/>
        <p:txBody>
          <a:bodyPr/>
          <a:lstStyle/>
          <a:p>
            <a:pPr lvl="0"/>
            <a:r>
              <a:rPr lang="en-GB"/>
              <a:t>Private vs. Public CA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idx="1"/>
          </p:nvPr>
        </p:nvSpPr>
        <p:spPr/>
        <p:txBody>
          <a:bodyPr/>
          <a:lstStyle/>
          <a:p>
            <a:pPr lvl="0"/>
            <a:r>
              <a:rPr lang="en-US"/>
              <a:t>In Active Directory Certificates are issued by Issuing  Certificate Authorities to Users ,Devices, Services and Network Devices. They are trusted automatically internally but can be trusted externally as well. </a:t>
            </a:r>
          </a:p>
          <a:p>
            <a:pPr lvl="0"/>
            <a:r>
              <a:rPr lang="en-US"/>
              <a:t>Certificates obtained by the user is stored in the Certificate store </a:t>
            </a:r>
          </a:p>
          <a:p>
            <a:pPr lvl="0"/>
            <a:r>
              <a:rPr lang="en-US"/>
              <a:t>Certificates obtained by computers are also stored in the Certificate Store</a:t>
            </a:r>
          </a:p>
          <a:p>
            <a:pPr lvl="0"/>
            <a:r>
              <a:rPr lang="en-US"/>
              <a:t>Services are not given Certificates Directly, but instead users or computers are given certificates associated with them.</a:t>
            </a:r>
          </a:p>
          <a:p>
            <a:pPr lvl="0"/>
            <a:r>
              <a:rPr lang="en-US"/>
              <a:t>Certificate templates should be changed to suite the object type</a:t>
            </a:r>
          </a:p>
        </p:txBody>
      </p:sp>
      <p:sp>
        <p:nvSpPr>
          <p:cNvPr id="127" name="Shape 127"/>
          <p:cNvSpPr txBox="1">
            <a:spLocks noGrp="1"/>
          </p:cNvSpPr>
          <p:nvPr>
            <p:ph type="title"/>
          </p:nvPr>
        </p:nvSpPr>
        <p:spPr/>
        <p:txBody>
          <a:bodyPr/>
          <a:lstStyle/>
          <a:p>
            <a:pPr lvl="0"/>
            <a:r>
              <a:rPr lang="en-GB"/>
              <a:t>Certificates in Active Directory</a:t>
            </a:r>
          </a:p>
        </p:txBody>
      </p:sp>
    </p:spTree>
    <p:extLst>
      <p:ext uri="{BB962C8B-B14F-4D97-AF65-F5344CB8AC3E}">
        <p14:creationId xmlns:p14="http://schemas.microsoft.com/office/powerpoint/2010/main" val="1241297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a:spLocks noGrp="1"/>
          </p:cNvSpPr>
          <p:nvPr>
            <p:ph sz="half" idx="1"/>
          </p:nvPr>
        </p:nvSpPr>
        <p:spPr>
          <a:xfrm>
            <a:off x="273132" y="1719071"/>
            <a:ext cx="8413668" cy="4912233"/>
          </a:xfrm>
        </p:spPr>
        <p:txBody>
          <a:bodyPr/>
          <a:lstStyle/>
          <a:p>
            <a:pPr lvl="0"/>
            <a:r>
              <a:rPr lang="en-US" dirty="0"/>
              <a:t>Certificates start with a default template, but if you want improved security you can </a:t>
            </a:r>
            <a:r>
              <a:rPr lang="en-US" dirty="0" err="1"/>
              <a:t>can</a:t>
            </a:r>
            <a:r>
              <a:rPr lang="en-US" dirty="0"/>
              <a:t> some attributes about them.</a:t>
            </a:r>
          </a:p>
          <a:p>
            <a:pPr lvl="0"/>
            <a:r>
              <a:rPr lang="en-US" dirty="0"/>
              <a:t>What can be changed about the Certificate Template?</a:t>
            </a:r>
          </a:p>
          <a:p>
            <a:pPr lvl="0"/>
            <a:endParaRPr lang="en-US" dirty="0"/>
          </a:p>
          <a:p>
            <a:pPr lvl="0"/>
            <a:endParaRPr lang="en-US" dirty="0"/>
          </a:p>
        </p:txBody>
      </p:sp>
      <p:sp>
        <p:nvSpPr>
          <p:cNvPr id="4" name="Content Placeholder 3">
            <a:extLst>
              <a:ext uri="{FF2B5EF4-FFF2-40B4-BE49-F238E27FC236}">
                <a16:creationId xmlns:a16="http://schemas.microsoft.com/office/drawing/2014/main" id="{4D7AE910-FF28-47D7-9B63-A208DDEBCE77}"/>
              </a:ext>
            </a:extLst>
          </p:cNvPr>
          <p:cNvSpPr>
            <a:spLocks noGrp="1"/>
          </p:cNvSpPr>
          <p:nvPr>
            <p:ph sz="half" idx="2"/>
          </p:nvPr>
        </p:nvSpPr>
        <p:spPr>
          <a:xfrm>
            <a:off x="255319" y="2877730"/>
            <a:ext cx="3621486" cy="4912233"/>
          </a:xfrm>
        </p:spPr>
        <p:txBody>
          <a:bodyPr/>
          <a:lstStyle/>
          <a:p>
            <a:pPr lvl="0"/>
            <a:r>
              <a:rPr lang="en-US" dirty="0">
                <a:sym typeface="Source Sans Pro"/>
              </a:rPr>
              <a:t>Cryptography Key Length</a:t>
            </a:r>
          </a:p>
          <a:p>
            <a:pPr lvl="1"/>
            <a:r>
              <a:rPr lang="en-US" dirty="0">
                <a:sym typeface="Source Sans Pro"/>
              </a:rPr>
              <a:t>Longer is better though takes more time to generate, encrypt, and decrypt.</a:t>
            </a:r>
          </a:p>
          <a:p>
            <a:pPr lvl="0"/>
            <a:r>
              <a:rPr lang="en-US" dirty="0">
                <a:sym typeface="Source Sans Pro"/>
              </a:rPr>
              <a:t>Hashing Algorithms</a:t>
            </a:r>
          </a:p>
          <a:p>
            <a:pPr lvl="1"/>
            <a:r>
              <a:rPr lang="en-US" dirty="0">
                <a:sym typeface="Source Sans Pro"/>
              </a:rPr>
              <a:t>By default it is SHA256</a:t>
            </a:r>
          </a:p>
          <a:p>
            <a:pPr lvl="0"/>
            <a:r>
              <a:rPr lang="en-US" dirty="0">
                <a:sym typeface="Source Sans Pro"/>
              </a:rPr>
              <a:t>Validity Period</a:t>
            </a:r>
          </a:p>
          <a:p>
            <a:pPr lvl="1"/>
            <a:r>
              <a:rPr lang="en-US" dirty="0">
                <a:sym typeface="Source Sans Pro"/>
              </a:rPr>
              <a:t>Up To Admin, through recommend short for user and longer for computer</a:t>
            </a:r>
          </a:p>
          <a:p>
            <a:pPr lvl="1"/>
            <a:r>
              <a:rPr lang="en-US" dirty="0">
                <a:sym typeface="Source Sans Pro"/>
              </a:rPr>
              <a:t>Cannot be changed once Issued</a:t>
            </a:r>
            <a:endParaRPr lang="en-US" dirty="0"/>
          </a:p>
          <a:p>
            <a:endParaRPr lang="en-US" dirty="0"/>
          </a:p>
        </p:txBody>
      </p:sp>
      <p:sp>
        <p:nvSpPr>
          <p:cNvPr id="134" name="Shape 134"/>
          <p:cNvSpPr txBox="1">
            <a:spLocks noGrp="1"/>
          </p:cNvSpPr>
          <p:nvPr>
            <p:ph type="title"/>
          </p:nvPr>
        </p:nvSpPr>
        <p:spPr/>
        <p:txBody>
          <a:bodyPr/>
          <a:lstStyle/>
          <a:p>
            <a:pPr lvl="0"/>
            <a:r>
              <a:rPr lang="en-GB"/>
              <a:t>Certificate Template</a:t>
            </a:r>
          </a:p>
        </p:txBody>
      </p:sp>
      <p:pic>
        <p:nvPicPr>
          <p:cNvPr id="135" name="Shape 135"/>
          <p:cNvPicPr preferRelativeResize="0"/>
          <p:nvPr/>
        </p:nvPicPr>
        <p:blipFill>
          <a:blip r:embed="rId3">
            <a:alphaModFix/>
          </a:blip>
          <a:stretch>
            <a:fillRect/>
          </a:stretch>
        </p:blipFill>
        <p:spPr>
          <a:xfrm>
            <a:off x="4059225" y="3319903"/>
            <a:ext cx="4891524" cy="3078276"/>
          </a:xfrm>
          <a:prstGeom prst="rect">
            <a:avLst/>
          </a:prstGeom>
          <a:noFill/>
          <a:ln>
            <a:noFill/>
          </a:ln>
        </p:spPr>
      </p:pic>
      <p:sp>
        <p:nvSpPr>
          <p:cNvPr id="136" name="Shape 136"/>
          <p:cNvSpPr txBox="1"/>
          <p:nvPr/>
        </p:nvSpPr>
        <p:spPr>
          <a:xfrm>
            <a:off x="381000" y="2690200"/>
            <a:ext cx="3637200" cy="856800"/>
          </a:xfrm>
          <a:prstGeom prst="rect">
            <a:avLst/>
          </a:prstGeom>
          <a:noFill/>
          <a:ln>
            <a:noFill/>
          </a:ln>
        </p:spPr>
        <p:txBody>
          <a:bodyPr spcFirstLastPara="1" wrap="square" lIns="91425" tIns="91425" rIns="91425" bIns="91425" anchor="t" anchorCtr="0">
            <a:noAutofit/>
          </a:bodyPr>
          <a:lstStyle/>
          <a:p>
            <a:pPr marL="457200" lvl="0" indent="-355600" rtl="0">
              <a:spcBef>
                <a:spcPts val="400"/>
              </a:spcBef>
              <a:spcAft>
                <a:spcPts val="0"/>
              </a:spcAft>
              <a:buClr>
                <a:schemeClr val="accent1"/>
              </a:buClr>
              <a:buSzPts val="2000"/>
              <a:buFont typeface="Noto Sans Symbols"/>
              <a:buChar char="◼"/>
            </a:pPr>
            <a:endParaRPr dirty="0"/>
          </a:p>
        </p:txBody>
      </p:sp>
    </p:spTree>
    <p:extLst>
      <p:ext uri="{BB962C8B-B14F-4D97-AF65-F5344CB8AC3E}">
        <p14:creationId xmlns:p14="http://schemas.microsoft.com/office/powerpoint/2010/main" val="2387127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idx="1"/>
          </p:nvPr>
        </p:nvSpPr>
        <p:spPr/>
        <p:txBody>
          <a:bodyPr/>
          <a:lstStyle/>
          <a:p>
            <a:pPr lvl="0"/>
            <a:r>
              <a:rPr lang="en-US" dirty="0"/>
              <a:t>A user can obtain Certificates in many ways, Certificate Authorities can issue Certificates through:</a:t>
            </a:r>
          </a:p>
          <a:p>
            <a:pPr lvl="0"/>
            <a:r>
              <a:rPr lang="en-US" dirty="0"/>
              <a:t>Certificate Enrollment Web Services:</a:t>
            </a:r>
          </a:p>
          <a:p>
            <a:pPr lvl="1">
              <a:spcBef>
                <a:spcPts val="0"/>
              </a:spcBef>
            </a:pPr>
            <a:r>
              <a:rPr lang="en-US" dirty="0"/>
              <a:t>Certificates Authorities obtain Certificates through web browser</a:t>
            </a:r>
          </a:p>
          <a:p>
            <a:pPr lvl="1">
              <a:spcBef>
                <a:spcPts val="0"/>
              </a:spcBef>
            </a:pPr>
            <a:r>
              <a:rPr lang="en-US" dirty="0"/>
              <a:t>Certificates can be obtained outside the Corporate Network</a:t>
            </a:r>
          </a:p>
          <a:p>
            <a:pPr lvl="1">
              <a:spcBef>
                <a:spcPts val="0"/>
              </a:spcBef>
            </a:pPr>
            <a:r>
              <a:rPr lang="en-US" dirty="0"/>
              <a:t>Can Take Template based Requests</a:t>
            </a:r>
          </a:p>
          <a:p>
            <a:pPr lvl="1">
              <a:spcBef>
                <a:spcPts val="0"/>
              </a:spcBef>
            </a:pPr>
            <a:r>
              <a:rPr lang="en-US" dirty="0"/>
              <a:t>Auto Enrollment can be used for in-Domain Devices</a:t>
            </a:r>
          </a:p>
          <a:p>
            <a:pPr lvl="0"/>
            <a:r>
              <a:rPr lang="en-US" dirty="0"/>
              <a:t>Certificate Enrollment Policy Web Service:</a:t>
            </a:r>
          </a:p>
          <a:p>
            <a:pPr lvl="1"/>
            <a:r>
              <a:rPr lang="en-US" dirty="0"/>
              <a:t>Like Certificate Enrollment Web Services but specifically for </a:t>
            </a:r>
            <a:r>
              <a:rPr lang="en-US" dirty="0" err="1"/>
              <a:t>non domain</a:t>
            </a:r>
            <a:r>
              <a:rPr lang="en-US" dirty="0"/>
              <a:t> computers.</a:t>
            </a:r>
          </a:p>
          <a:p>
            <a:pPr lvl="0"/>
            <a:r>
              <a:rPr lang="en-US" dirty="0"/>
              <a:t>Certificate Authority Web Enrollment:</a:t>
            </a:r>
          </a:p>
          <a:p>
            <a:pPr lvl="1">
              <a:spcAft>
                <a:spcPts val="0"/>
              </a:spcAft>
            </a:pPr>
            <a:r>
              <a:rPr lang="en-US" dirty="0"/>
              <a:t>Similar to the CEWS however Acquisition is through an interface</a:t>
            </a:r>
          </a:p>
          <a:p>
            <a:pPr lvl="1">
              <a:spcAft>
                <a:spcPts val="0"/>
              </a:spcAft>
            </a:pPr>
            <a:r>
              <a:rPr lang="en-US" dirty="0"/>
              <a:t>Can be used to obtain higher CA certificates</a:t>
            </a:r>
          </a:p>
          <a:p>
            <a:pPr lvl="0"/>
            <a:endParaRPr lang="en-US" dirty="0"/>
          </a:p>
          <a:p>
            <a:pPr lvl="0"/>
            <a:r>
              <a:rPr lang="en-US" dirty="0"/>
              <a:t> </a:t>
            </a:r>
          </a:p>
        </p:txBody>
      </p:sp>
      <p:sp>
        <p:nvSpPr>
          <p:cNvPr id="143" name="Shape 143"/>
          <p:cNvSpPr txBox="1">
            <a:spLocks noGrp="1"/>
          </p:cNvSpPr>
          <p:nvPr>
            <p:ph type="title"/>
          </p:nvPr>
        </p:nvSpPr>
        <p:spPr/>
        <p:txBody>
          <a:bodyPr/>
          <a:lstStyle/>
          <a:p>
            <a:pPr lvl="0"/>
            <a:r>
              <a:rPr lang="en-GB"/>
              <a:t>Certificate Acquisition</a:t>
            </a:r>
          </a:p>
        </p:txBody>
      </p:sp>
    </p:spTree>
    <p:extLst>
      <p:ext uri="{BB962C8B-B14F-4D97-AF65-F5344CB8AC3E}">
        <p14:creationId xmlns:p14="http://schemas.microsoft.com/office/powerpoint/2010/main" val="3507756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20" name="Shape 120"/>
          <p:cNvSpPr txBox="1">
            <a:spLocks noGrp="1"/>
          </p:cNvSpPr>
          <p:nvPr>
            <p:ph type="title"/>
          </p:nvPr>
        </p:nvSpPr>
        <p:spPr/>
        <p:txBody>
          <a:bodyPr/>
          <a:lstStyle/>
          <a:p>
            <a:pPr lvl="0"/>
            <a:r>
              <a:rPr lang="en-GB" dirty="0"/>
              <a:t>SCEP</a:t>
            </a:r>
          </a:p>
        </p:txBody>
      </p:sp>
      <p:grpSp>
        <p:nvGrpSpPr>
          <p:cNvPr id="6" name="Group 5">
            <a:extLst>
              <a:ext uri="{FF2B5EF4-FFF2-40B4-BE49-F238E27FC236}">
                <a16:creationId xmlns:a16="http://schemas.microsoft.com/office/drawing/2014/main" id="{D1993F35-1948-4BBB-B868-1854DB3B4C5C}"/>
              </a:ext>
            </a:extLst>
          </p:cNvPr>
          <p:cNvGrpSpPr/>
          <p:nvPr/>
        </p:nvGrpSpPr>
        <p:grpSpPr>
          <a:xfrm>
            <a:off x="1796138" y="2723964"/>
            <a:ext cx="5851607" cy="2412959"/>
            <a:chOff x="3196856" y="3468382"/>
            <a:chExt cx="5851607" cy="2412959"/>
          </a:xfrm>
        </p:grpSpPr>
        <p:sp>
          <p:nvSpPr>
            <p:cNvPr id="7" name="Rectangle 6">
              <a:extLst>
                <a:ext uri="{FF2B5EF4-FFF2-40B4-BE49-F238E27FC236}">
                  <a16:creationId xmlns:a16="http://schemas.microsoft.com/office/drawing/2014/main" id="{3D23EDC1-A063-4622-9509-A8080A01FABF}"/>
                </a:ext>
              </a:extLst>
            </p:cNvPr>
            <p:cNvSpPr/>
            <p:nvPr/>
          </p:nvSpPr>
          <p:spPr>
            <a:xfrm>
              <a:off x="3196856" y="3468382"/>
              <a:ext cx="5851607" cy="24129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t>SCEP</a:t>
              </a:r>
            </a:p>
            <a:p>
              <a:pPr lvl="0"/>
              <a:endParaRPr lang="en-US" sz="2400" dirty="0"/>
            </a:p>
            <a:p>
              <a:pPr lvl="0"/>
              <a:r>
                <a:rPr lang="en-US" dirty="0"/>
                <a:t>Simple Certificate Enrollment Protocol- a simple protocol used to issue certificate to network devices. SCEP is the most popular, widely available, and tested certificate enrollment protocol. The protocol is designed to make the issuing of digital certificates as scalable as possible.</a:t>
              </a:r>
            </a:p>
          </p:txBody>
        </p:sp>
        <p:sp>
          <p:nvSpPr>
            <p:cNvPr id="8" name="Rectangle 7">
              <a:extLst>
                <a:ext uri="{FF2B5EF4-FFF2-40B4-BE49-F238E27FC236}">
                  <a16:creationId xmlns:a16="http://schemas.microsoft.com/office/drawing/2014/main" id="{F606591A-1413-4A33-AB6D-5EE8CBEBEF81}"/>
                </a:ext>
              </a:extLst>
            </p:cNvPr>
            <p:cNvSpPr/>
            <p:nvPr/>
          </p:nvSpPr>
          <p:spPr>
            <a:xfrm rot="21346576">
              <a:off x="6098704" y="3660466"/>
              <a:ext cx="2223686" cy="707886"/>
            </a:xfrm>
            <a:prstGeom prst="rect">
              <a:avLst/>
            </a:prstGeom>
            <a:noFill/>
            <a:ln>
              <a:noFill/>
            </a:ln>
          </p:spPr>
          <p:txBody>
            <a:bodyPr wrap="none" lIns="91440" tIns="45720" rIns="91440" bIns="45720">
              <a:spAutoFit/>
            </a:bodyPr>
            <a:lstStyle/>
            <a:p>
              <a:pPr algn="ctr"/>
              <a:r>
                <a:rPr lang="en-US" sz="4000" i="1" dirty="0">
                  <a:ln w="0"/>
                  <a:solidFill>
                    <a:srgbClr val="DDD3A1"/>
                  </a:solidFill>
                  <a:latin typeface="Book Antiqua" panose="02040602050305030304" pitchFamily="18" charset="0"/>
                </a:rPr>
                <a:t>Key Term</a:t>
              </a:r>
            </a:p>
          </p:txBody>
        </p:sp>
      </p:grpSp>
    </p:spTree>
    <p:extLst>
      <p:ext uri="{BB962C8B-B14F-4D97-AF65-F5344CB8AC3E}">
        <p14:creationId xmlns:p14="http://schemas.microsoft.com/office/powerpoint/2010/main" val="2501134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idx="1"/>
          </p:nvPr>
        </p:nvSpPr>
        <p:spPr>
          <a:xfrm>
            <a:off x="380999" y="1719071"/>
            <a:ext cx="3239023" cy="4407408"/>
          </a:xfrm>
        </p:spPr>
        <p:txBody>
          <a:bodyPr/>
          <a:lstStyle/>
          <a:p>
            <a:pPr lvl="0"/>
            <a:r>
              <a:rPr lang="en-US" dirty="0"/>
              <a:t>Network Device Enrollment Services</a:t>
            </a:r>
          </a:p>
          <a:p>
            <a:pPr lvl="1"/>
            <a:r>
              <a:rPr lang="en-US" dirty="0"/>
              <a:t>Using the SCEP it allows network device to have Certificates issued to them</a:t>
            </a:r>
          </a:p>
          <a:p>
            <a:pPr lvl="1"/>
            <a:r>
              <a:rPr lang="en-US" dirty="0"/>
              <a:t>Certificates for Network device help secure traffic</a:t>
            </a:r>
          </a:p>
          <a:p>
            <a:pPr lvl="0"/>
            <a:r>
              <a:rPr lang="en-US" dirty="0"/>
              <a:t>Online Responder</a:t>
            </a:r>
          </a:p>
          <a:p>
            <a:pPr lvl="1"/>
            <a:r>
              <a:rPr lang="en-US" dirty="0"/>
              <a:t>A utility used to verify the status of certificates, it checks to see if a Certificate is out of data, revoked or legitimate. </a:t>
            </a:r>
          </a:p>
        </p:txBody>
      </p:sp>
      <p:sp>
        <p:nvSpPr>
          <p:cNvPr id="150" name="Shape 150"/>
          <p:cNvSpPr txBox="1">
            <a:spLocks noGrp="1"/>
          </p:cNvSpPr>
          <p:nvPr>
            <p:ph type="title"/>
          </p:nvPr>
        </p:nvSpPr>
        <p:spPr/>
        <p:txBody>
          <a:bodyPr/>
          <a:lstStyle/>
          <a:p>
            <a:pPr lvl="0"/>
            <a:r>
              <a:rPr lang="en-GB"/>
              <a:t>Certificate Acquisition Con’t</a:t>
            </a:r>
          </a:p>
        </p:txBody>
      </p:sp>
      <p:pic>
        <p:nvPicPr>
          <p:cNvPr id="151" name="Shape 151"/>
          <p:cNvPicPr preferRelativeResize="0"/>
          <p:nvPr/>
        </p:nvPicPr>
        <p:blipFill>
          <a:blip r:embed="rId3">
            <a:alphaModFix/>
          </a:blip>
          <a:stretch>
            <a:fillRect/>
          </a:stretch>
        </p:blipFill>
        <p:spPr>
          <a:xfrm>
            <a:off x="3867800" y="2081502"/>
            <a:ext cx="4894600" cy="3682450"/>
          </a:xfrm>
          <a:prstGeom prst="rect">
            <a:avLst/>
          </a:prstGeom>
          <a:noFill/>
          <a:ln>
            <a:noFill/>
          </a:ln>
        </p:spPr>
      </p:pic>
    </p:spTree>
    <p:extLst>
      <p:ext uri="{BB962C8B-B14F-4D97-AF65-F5344CB8AC3E}">
        <p14:creationId xmlns:p14="http://schemas.microsoft.com/office/powerpoint/2010/main" val="321943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a:spLocks noGrp="1"/>
          </p:cNvSpPr>
          <p:nvPr>
            <p:ph idx="1"/>
          </p:nvPr>
        </p:nvSpPr>
        <p:spPr>
          <a:xfrm>
            <a:off x="381000" y="1719071"/>
            <a:ext cx="4466574" cy="4407408"/>
          </a:xfrm>
        </p:spPr>
        <p:txBody>
          <a:bodyPr/>
          <a:lstStyle/>
          <a:p>
            <a:pPr lvl="0"/>
            <a:r>
              <a:rPr lang="en-US" dirty="0"/>
              <a:t>There are Two types of Certificate Authorities:</a:t>
            </a:r>
          </a:p>
          <a:p>
            <a:pPr lvl="0"/>
            <a:r>
              <a:rPr lang="en-US" dirty="0"/>
              <a:t>The Root Certificate Authority</a:t>
            </a:r>
          </a:p>
          <a:p>
            <a:pPr lvl="1"/>
            <a:r>
              <a:rPr lang="en-US" dirty="0"/>
              <a:t>Most trusted</a:t>
            </a:r>
          </a:p>
          <a:p>
            <a:pPr lvl="1"/>
            <a:r>
              <a:rPr lang="en-US" dirty="0"/>
              <a:t>Issues and Renews Certificates to Certificate Authorities </a:t>
            </a:r>
          </a:p>
          <a:p>
            <a:pPr lvl="1"/>
            <a:r>
              <a:rPr lang="en-US" dirty="0"/>
              <a:t>Needs to be the most secure </a:t>
            </a:r>
          </a:p>
          <a:p>
            <a:pPr lvl="1"/>
            <a:r>
              <a:rPr lang="en-US" dirty="0"/>
              <a:t>Should only issue Certificates to Certificate Authorities</a:t>
            </a:r>
          </a:p>
          <a:p>
            <a:pPr lvl="1"/>
            <a:r>
              <a:rPr lang="en-US" dirty="0"/>
              <a:t>Only One Root CA</a:t>
            </a:r>
          </a:p>
          <a:p>
            <a:pPr lvl="1"/>
            <a:r>
              <a:rPr lang="en-US" dirty="0"/>
              <a:t>has a longer validity period</a:t>
            </a:r>
          </a:p>
          <a:p>
            <a:pPr lvl="1"/>
            <a:r>
              <a:rPr lang="en-US" dirty="0"/>
              <a:t>Can have Subordinate CAs</a:t>
            </a:r>
          </a:p>
          <a:p>
            <a:pPr lvl="0"/>
            <a:endParaRPr lang="en-US" dirty="0"/>
          </a:p>
        </p:txBody>
      </p:sp>
      <p:sp>
        <p:nvSpPr>
          <p:cNvPr id="158" name="Shape 158"/>
          <p:cNvSpPr txBox="1">
            <a:spLocks noGrp="1"/>
          </p:cNvSpPr>
          <p:nvPr>
            <p:ph type="title"/>
          </p:nvPr>
        </p:nvSpPr>
        <p:spPr/>
        <p:txBody>
          <a:bodyPr/>
          <a:lstStyle/>
          <a:p>
            <a:pPr lvl="0"/>
            <a:r>
              <a:rPr lang="en-GB"/>
              <a:t>CA Hierarchy </a:t>
            </a:r>
          </a:p>
        </p:txBody>
      </p:sp>
      <p:pic>
        <p:nvPicPr>
          <p:cNvPr id="159" name="Shape 159"/>
          <p:cNvPicPr preferRelativeResize="0"/>
          <p:nvPr/>
        </p:nvPicPr>
        <p:blipFill>
          <a:blip r:embed="rId3">
            <a:alphaModFix/>
          </a:blip>
          <a:stretch>
            <a:fillRect/>
          </a:stretch>
        </p:blipFill>
        <p:spPr>
          <a:xfrm>
            <a:off x="4949925" y="2360825"/>
            <a:ext cx="4038225" cy="2876725"/>
          </a:xfrm>
          <a:prstGeom prst="rect">
            <a:avLst/>
          </a:prstGeom>
          <a:noFill/>
          <a:ln>
            <a:noFill/>
          </a:ln>
        </p:spPr>
      </p:pic>
      <p:sp>
        <p:nvSpPr>
          <p:cNvPr id="160" name="Shape 160"/>
          <p:cNvSpPr txBox="1"/>
          <p:nvPr/>
        </p:nvSpPr>
        <p:spPr>
          <a:xfrm>
            <a:off x="5694650" y="5493200"/>
            <a:ext cx="1975200" cy="8559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GB" sz="1200">
                <a:solidFill>
                  <a:srgbClr val="333333"/>
                </a:solidFill>
                <a:latin typeface="Times New Roman"/>
                <a:ea typeface="Times New Roman"/>
                <a:cs typeface="Times New Roman"/>
                <a:sym typeface="Times New Roman"/>
              </a:rPr>
              <a:t>Francis, D. (n.d.). Mastering Active Directory pg.558.</a:t>
            </a:r>
            <a:endParaRPr/>
          </a:p>
        </p:txBody>
      </p:sp>
    </p:spTree>
    <p:extLst>
      <p:ext uri="{BB962C8B-B14F-4D97-AF65-F5344CB8AC3E}">
        <p14:creationId xmlns:p14="http://schemas.microsoft.com/office/powerpoint/2010/main" val="603720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Shape 166"/>
          <p:cNvSpPr txBox="1">
            <a:spLocks noGrp="1"/>
          </p:cNvSpPr>
          <p:nvPr>
            <p:ph idx="1"/>
          </p:nvPr>
        </p:nvSpPr>
        <p:spPr>
          <a:xfrm>
            <a:off x="67850" y="1687755"/>
            <a:ext cx="8669054" cy="4407408"/>
          </a:xfrm>
        </p:spPr>
        <p:txBody>
          <a:bodyPr>
            <a:noAutofit/>
          </a:bodyPr>
          <a:lstStyle/>
          <a:p>
            <a:pPr lvl="0"/>
            <a:r>
              <a:rPr lang="en-US" sz="1800" dirty="0"/>
              <a:t>The Subordinate Certificate Authority</a:t>
            </a:r>
          </a:p>
          <a:p>
            <a:pPr lvl="1"/>
            <a:r>
              <a:rPr lang="en-US" sz="1600" dirty="0"/>
              <a:t>Issues Certificates to Objects or Services, </a:t>
            </a:r>
            <a:br>
              <a:rPr lang="en-US" sz="1600" dirty="0"/>
            </a:br>
            <a:r>
              <a:rPr lang="en-US" sz="1600" dirty="0"/>
              <a:t>known as Issuing CA</a:t>
            </a:r>
          </a:p>
          <a:p>
            <a:pPr lvl="1"/>
            <a:r>
              <a:rPr lang="en-US" sz="1600" dirty="0"/>
              <a:t>Can be Multiple Subordinate CAs</a:t>
            </a:r>
          </a:p>
          <a:p>
            <a:pPr lvl="1"/>
            <a:r>
              <a:rPr lang="en-US" sz="1600" dirty="0"/>
              <a:t>Has Certificate from root CA giving it Validity, </a:t>
            </a:r>
            <a:br>
              <a:rPr lang="en-US" sz="1600" dirty="0"/>
            </a:br>
            <a:r>
              <a:rPr lang="en-US" sz="1600" dirty="0"/>
              <a:t>though it can expire it does have a longer validity period</a:t>
            </a:r>
          </a:p>
          <a:p>
            <a:pPr lvl="1"/>
            <a:r>
              <a:rPr lang="en-US" sz="1600" dirty="0"/>
              <a:t>Can have Subordinate CAs, if it does have subordinate CAs it is known as an  </a:t>
            </a:r>
            <a:br>
              <a:rPr lang="en-US" sz="1600" dirty="0"/>
            </a:br>
            <a:r>
              <a:rPr lang="en-US" sz="1600" dirty="0"/>
              <a:t>Intermediate CA</a:t>
            </a:r>
          </a:p>
          <a:p>
            <a:pPr lvl="1"/>
            <a:r>
              <a:rPr lang="en-US" sz="1600" dirty="0"/>
              <a:t>SSL security built upon a </a:t>
            </a:r>
            <a:r>
              <a:rPr lang="en-US" sz="1600" b="1" i="1" dirty="0">
                <a:solidFill>
                  <a:srgbClr val="C00000"/>
                </a:solidFill>
              </a:rPr>
              <a:t>Chain of Trust</a:t>
            </a:r>
            <a:r>
              <a:rPr lang="en-US" sz="1600" dirty="0"/>
              <a:t> emanating downwards from the </a:t>
            </a:r>
            <a:r>
              <a:rPr lang="en-US" sz="1600" i="1" dirty="0"/>
              <a:t>Certificate Authority (CA)</a:t>
            </a:r>
            <a:r>
              <a:rPr lang="en-US" sz="1600" dirty="0"/>
              <a:t>,   Lacking a CA's root certificate, no browser would know whether to accept an SSL certificate issued by that CA.</a:t>
            </a:r>
          </a:p>
          <a:p>
            <a:pPr lvl="1"/>
            <a:r>
              <a:rPr lang="en-US" sz="1600" dirty="0"/>
              <a:t>CAs are bound to respect very strict security guidelines to ensure their certificates do not get compromised.  That is why each CA's root certificate is jealously guarded, and is not used to sign end users' certificates directly. </a:t>
            </a:r>
          </a:p>
          <a:p>
            <a:pPr lvl="1"/>
            <a:r>
              <a:rPr lang="en-US" sz="1600" dirty="0"/>
              <a:t>Rather, all CA's make use of intermediate certificates that have been signed by the root certificate, and those in turn are used to validate end users' certificates. </a:t>
            </a:r>
          </a:p>
          <a:p>
            <a:pPr lvl="0"/>
            <a:endParaRPr lang="en-US" sz="1800" dirty="0"/>
          </a:p>
        </p:txBody>
      </p:sp>
      <p:sp>
        <p:nvSpPr>
          <p:cNvPr id="167" name="Shape 167"/>
          <p:cNvSpPr txBox="1">
            <a:spLocks noGrp="1"/>
          </p:cNvSpPr>
          <p:nvPr>
            <p:ph type="title"/>
          </p:nvPr>
        </p:nvSpPr>
        <p:spPr>
          <a:xfrm>
            <a:off x="381000" y="355847"/>
            <a:ext cx="4422732" cy="1054394"/>
          </a:xfrm>
        </p:spPr>
        <p:txBody>
          <a:bodyPr/>
          <a:lstStyle/>
          <a:p>
            <a:pPr lvl="0"/>
            <a:r>
              <a:rPr lang="en-GB" dirty="0"/>
              <a:t>CA Hierarchy</a:t>
            </a:r>
          </a:p>
        </p:txBody>
      </p:sp>
      <p:pic>
        <p:nvPicPr>
          <p:cNvPr id="168" name="Shape 168"/>
          <p:cNvPicPr preferRelativeResize="0"/>
          <p:nvPr/>
        </p:nvPicPr>
        <p:blipFill>
          <a:blip r:embed="rId3">
            <a:alphaModFix/>
          </a:blip>
          <a:stretch>
            <a:fillRect/>
          </a:stretch>
        </p:blipFill>
        <p:spPr>
          <a:xfrm>
            <a:off x="4881032" y="355847"/>
            <a:ext cx="4038225" cy="2876725"/>
          </a:xfrm>
          <a:prstGeom prst="rect">
            <a:avLst/>
          </a:prstGeom>
          <a:noFill/>
          <a:ln>
            <a:noFill/>
          </a:ln>
        </p:spPr>
      </p:pic>
    </p:spTree>
    <p:extLst>
      <p:ext uri="{BB962C8B-B14F-4D97-AF65-F5344CB8AC3E}">
        <p14:creationId xmlns:p14="http://schemas.microsoft.com/office/powerpoint/2010/main" val="2538136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sz="half" idx="1"/>
          </p:nvPr>
        </p:nvSpPr>
        <p:spPr/>
        <p:txBody>
          <a:bodyPr/>
          <a:lstStyle/>
          <a:p>
            <a:pPr lvl="0"/>
            <a:r>
              <a:rPr lang="en-US" dirty="0"/>
              <a:t>Standalone CA </a:t>
            </a:r>
          </a:p>
          <a:p>
            <a:pPr lvl="1"/>
            <a:r>
              <a:rPr lang="en-US" dirty="0"/>
              <a:t>Includes root CAs </a:t>
            </a:r>
          </a:p>
          <a:p>
            <a:pPr lvl="1"/>
            <a:r>
              <a:rPr lang="en-US" dirty="0"/>
              <a:t>Issues to subordinate CAs</a:t>
            </a:r>
          </a:p>
          <a:p>
            <a:pPr lvl="1"/>
            <a:r>
              <a:rPr lang="en-US" dirty="0"/>
              <a:t>Stays OFFLINE</a:t>
            </a:r>
          </a:p>
          <a:p>
            <a:pPr lvl="1"/>
            <a:r>
              <a:rPr lang="en-US" dirty="0"/>
              <a:t>Manual Certification Issuing and acceptance </a:t>
            </a:r>
          </a:p>
          <a:p>
            <a:pPr lvl="1"/>
            <a:r>
              <a:rPr lang="en-US" dirty="0"/>
              <a:t>These CAs are used to issue to other CAs and tend to be offline for security reasons, helps the CA structure function</a:t>
            </a:r>
          </a:p>
        </p:txBody>
      </p:sp>
      <p:sp>
        <p:nvSpPr>
          <p:cNvPr id="4" name="Content Placeholder 3">
            <a:extLst>
              <a:ext uri="{FF2B5EF4-FFF2-40B4-BE49-F238E27FC236}">
                <a16:creationId xmlns:a16="http://schemas.microsoft.com/office/drawing/2014/main" id="{769C611D-C76D-448D-A5CB-F83309535FBE}"/>
              </a:ext>
            </a:extLst>
          </p:cNvPr>
          <p:cNvSpPr>
            <a:spLocks noGrp="1"/>
          </p:cNvSpPr>
          <p:nvPr>
            <p:ph sz="half" idx="2"/>
          </p:nvPr>
        </p:nvSpPr>
        <p:spPr/>
        <p:txBody>
          <a:bodyPr/>
          <a:lstStyle/>
          <a:p>
            <a:pPr lvl="0"/>
            <a:r>
              <a:rPr lang="en-US" dirty="0"/>
              <a:t>Enterprise CA</a:t>
            </a:r>
          </a:p>
          <a:p>
            <a:pPr lvl="1"/>
            <a:r>
              <a:rPr lang="en-US" dirty="0"/>
              <a:t>Requires less manpower</a:t>
            </a:r>
          </a:p>
          <a:p>
            <a:pPr lvl="1"/>
            <a:r>
              <a:rPr lang="en-US" dirty="0"/>
              <a:t>Cannot be offline</a:t>
            </a:r>
          </a:p>
          <a:p>
            <a:pPr lvl="1"/>
            <a:r>
              <a:rPr lang="en-US" dirty="0"/>
              <a:t>Auto enrollment </a:t>
            </a:r>
          </a:p>
          <a:p>
            <a:pPr lvl="1"/>
            <a:r>
              <a:rPr lang="en-US" dirty="0"/>
              <a:t>Auto Approval</a:t>
            </a:r>
          </a:p>
          <a:p>
            <a:pPr lvl="1"/>
            <a:r>
              <a:rPr lang="en-US" dirty="0"/>
              <a:t>These CAs are used to issue certificates to objects and services, They help the business function</a:t>
            </a:r>
          </a:p>
        </p:txBody>
      </p:sp>
      <p:sp>
        <p:nvSpPr>
          <p:cNvPr id="176" name="Shape 176"/>
          <p:cNvSpPr txBox="1">
            <a:spLocks noGrp="1"/>
          </p:cNvSpPr>
          <p:nvPr>
            <p:ph type="title"/>
          </p:nvPr>
        </p:nvSpPr>
        <p:spPr/>
        <p:txBody>
          <a:bodyPr/>
          <a:lstStyle/>
          <a:p>
            <a:pPr lvl="0"/>
            <a:r>
              <a:rPr lang="en-GB"/>
              <a:t>Enterprise vs. Standalone CAs</a:t>
            </a:r>
          </a:p>
        </p:txBody>
      </p:sp>
    </p:spTree>
    <p:extLst>
      <p:ext uri="{BB962C8B-B14F-4D97-AF65-F5344CB8AC3E}">
        <p14:creationId xmlns:p14="http://schemas.microsoft.com/office/powerpoint/2010/main" val="1327391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idx="1"/>
          </p:nvPr>
        </p:nvSpPr>
        <p:spPr/>
        <p:txBody>
          <a:bodyPr/>
          <a:lstStyle/>
          <a:p>
            <a:pPr lvl="0"/>
            <a:r>
              <a:rPr lang="en-US" dirty="0">
                <a:sym typeface="Source Sans Pro"/>
              </a:rPr>
              <a:t>By the end of this lesson, you should be able to:</a:t>
            </a:r>
            <a:endParaRPr lang="en-US" dirty="0"/>
          </a:p>
          <a:p>
            <a:pPr lvl="1"/>
            <a:r>
              <a:rPr lang="en-US" dirty="0"/>
              <a:t>Know what a Certificate is and what it contains</a:t>
            </a:r>
          </a:p>
          <a:p>
            <a:pPr lvl="1"/>
            <a:r>
              <a:rPr lang="en-US" dirty="0"/>
              <a:t>Know how to obtain a Certificate</a:t>
            </a:r>
          </a:p>
          <a:p>
            <a:pPr lvl="1"/>
            <a:r>
              <a:rPr lang="en-US" dirty="0"/>
              <a:t>Know what a Certificate Authority is</a:t>
            </a:r>
          </a:p>
          <a:p>
            <a:pPr lvl="1"/>
            <a:r>
              <a:rPr lang="en-US" dirty="0"/>
              <a:t>Know the different types of Certificate Authorities</a:t>
            </a:r>
          </a:p>
          <a:p>
            <a:pPr lvl="1"/>
            <a:r>
              <a:rPr lang="en-US" dirty="0"/>
              <a:t>How Certificates work in Active Directory </a:t>
            </a:r>
          </a:p>
          <a:p>
            <a:pPr lvl="1"/>
            <a:r>
              <a:rPr lang="en-US" dirty="0"/>
              <a:t>Certificate Authority Hierarchy</a:t>
            </a:r>
          </a:p>
          <a:p>
            <a:pPr lvl="1"/>
            <a:r>
              <a:rPr lang="en-US" dirty="0"/>
              <a:t>How to obtain Certificates</a:t>
            </a:r>
          </a:p>
          <a:p>
            <a:pPr lvl="1"/>
            <a:r>
              <a:rPr lang="en-US" dirty="0"/>
              <a:t>Types of Certificate authorities</a:t>
            </a:r>
          </a:p>
          <a:p>
            <a:pPr lvl="1"/>
            <a:r>
              <a:rPr lang="en-US" dirty="0"/>
              <a:t>Certificate options</a:t>
            </a:r>
          </a:p>
          <a:p>
            <a:pPr lvl="1"/>
            <a:r>
              <a:rPr lang="en-US" dirty="0"/>
              <a:t>Architecture of Certificate Authorities</a:t>
            </a:r>
          </a:p>
          <a:p>
            <a:pPr lvl="1"/>
            <a:endParaRPr lang="en-US" dirty="0"/>
          </a:p>
          <a:p>
            <a:pPr lvl="0"/>
            <a:endParaRPr lang="en-US" dirty="0">
              <a:sym typeface="Source Sans Pro"/>
            </a:endParaRPr>
          </a:p>
        </p:txBody>
      </p:sp>
      <p:sp>
        <p:nvSpPr>
          <p:cNvPr id="113" name="Shape 113"/>
          <p:cNvSpPr txBox="1">
            <a:spLocks noGrp="1"/>
          </p:cNvSpPr>
          <p:nvPr>
            <p:ph type="title"/>
          </p:nvPr>
        </p:nvSpPr>
        <p:spPr/>
        <p:txBody>
          <a:bodyPr/>
          <a:lstStyle/>
          <a:p>
            <a:pPr lvl="0"/>
            <a:r>
              <a:rPr lang="en-GB">
                <a:sym typeface="Source Sans Pro"/>
              </a:rPr>
              <a:t>Objectives</a:t>
            </a:r>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sz="half" idx="1"/>
          </p:nvPr>
        </p:nvSpPr>
        <p:spPr>
          <a:xfrm>
            <a:off x="161046" y="2070680"/>
            <a:ext cx="3231085" cy="4253431"/>
          </a:xfrm>
        </p:spPr>
        <p:txBody>
          <a:bodyPr/>
          <a:lstStyle/>
          <a:p>
            <a:pPr lvl="0"/>
            <a:r>
              <a:rPr lang="en-US" dirty="0"/>
              <a:t>Availability</a:t>
            </a:r>
          </a:p>
          <a:p>
            <a:pPr lvl="1"/>
            <a:r>
              <a:rPr lang="en-US" dirty="0"/>
              <a:t>You want a high availability so that issuing and verifying Certificates can run smoothly</a:t>
            </a:r>
          </a:p>
          <a:p>
            <a:pPr lvl="0"/>
            <a:r>
              <a:rPr lang="en-US" dirty="0"/>
              <a:t>Certificate Templates</a:t>
            </a:r>
          </a:p>
          <a:p>
            <a:pPr lvl="1"/>
            <a:r>
              <a:rPr lang="en-US" dirty="0"/>
              <a:t>Choose Certificate Templates That Are right for your company and right for your objects, i.e., certificates </a:t>
            </a:r>
            <a:r>
              <a:rPr lang="en-US" sz="1600" dirty="0"/>
              <a:t>for</a:t>
            </a:r>
            <a:r>
              <a:rPr lang="en-US" dirty="0"/>
              <a:t> employees have a shorter validity date when compared to devices</a:t>
            </a:r>
          </a:p>
        </p:txBody>
      </p:sp>
      <p:sp>
        <p:nvSpPr>
          <p:cNvPr id="2" name="Content Placeholder 1">
            <a:extLst>
              <a:ext uri="{FF2B5EF4-FFF2-40B4-BE49-F238E27FC236}">
                <a16:creationId xmlns:a16="http://schemas.microsoft.com/office/drawing/2014/main" id="{FE870044-FE99-4444-96A8-AFFB51BB4429}"/>
              </a:ext>
            </a:extLst>
          </p:cNvPr>
          <p:cNvSpPr>
            <a:spLocks noGrp="1"/>
          </p:cNvSpPr>
          <p:nvPr>
            <p:ph sz="half" idx="2"/>
          </p:nvPr>
        </p:nvSpPr>
        <p:spPr>
          <a:xfrm>
            <a:off x="3221049" y="2070681"/>
            <a:ext cx="5685446" cy="4053286"/>
          </a:xfrm>
        </p:spPr>
        <p:txBody>
          <a:bodyPr/>
          <a:lstStyle/>
          <a:p>
            <a:pPr lvl="0"/>
            <a:r>
              <a:rPr lang="en-US" dirty="0"/>
              <a:t>Boundary</a:t>
            </a:r>
          </a:p>
          <a:p>
            <a:pPr lvl="1"/>
            <a:r>
              <a:rPr lang="en-US" dirty="0"/>
              <a:t>How far does the CA reach</a:t>
            </a:r>
          </a:p>
          <a:p>
            <a:pPr lvl="1"/>
            <a:r>
              <a:rPr lang="en-US" dirty="0"/>
              <a:t>Should this CA operate outside of its domain or tree?</a:t>
            </a:r>
          </a:p>
          <a:p>
            <a:pPr lvl="1"/>
            <a:r>
              <a:rPr lang="en-US" dirty="0"/>
              <a:t>Under which domain, forest, or network segment will it operate? </a:t>
            </a:r>
          </a:p>
          <a:p>
            <a:pPr lvl="1"/>
            <a:r>
              <a:rPr lang="en-US" dirty="0"/>
              <a:t>Once the boundaries are defined, it can be hard to extend it later without any physical or logical network layer changes. </a:t>
            </a:r>
          </a:p>
          <a:p>
            <a:pPr lvl="1"/>
            <a:r>
              <a:rPr lang="en-US" dirty="0"/>
              <a:t>As an example, if a partner company or third party wants to use the corporate CA, it will require the AD CS role changes, firewall changes, network routing changes, DNS changes, and so on. Therefore, it's important to evaluate these types of operation requirements in the planning process. </a:t>
            </a:r>
          </a:p>
        </p:txBody>
      </p:sp>
      <p:sp>
        <p:nvSpPr>
          <p:cNvPr id="183" name="Shape 183"/>
          <p:cNvSpPr txBox="1">
            <a:spLocks noGrp="1"/>
          </p:cNvSpPr>
          <p:nvPr>
            <p:ph type="title"/>
          </p:nvPr>
        </p:nvSpPr>
        <p:spPr/>
        <p:txBody>
          <a:bodyPr/>
          <a:lstStyle/>
          <a:p>
            <a:pPr lvl="0"/>
            <a:r>
              <a:rPr lang="en-GB"/>
              <a:t>Certificate Architecture</a:t>
            </a:r>
          </a:p>
        </p:txBody>
      </p:sp>
      <p:sp>
        <p:nvSpPr>
          <p:cNvPr id="3" name="Rectangle 2">
            <a:extLst>
              <a:ext uri="{FF2B5EF4-FFF2-40B4-BE49-F238E27FC236}">
                <a16:creationId xmlns:a16="http://schemas.microsoft.com/office/drawing/2014/main" id="{7A515821-33BE-4B9F-B2BE-7A5C4F0ED9F8}"/>
              </a:ext>
            </a:extLst>
          </p:cNvPr>
          <p:cNvSpPr/>
          <p:nvPr/>
        </p:nvSpPr>
        <p:spPr>
          <a:xfrm>
            <a:off x="123886" y="1625097"/>
            <a:ext cx="9048628" cy="369332"/>
          </a:xfrm>
          <a:prstGeom prst="rect">
            <a:avLst/>
          </a:prstGeom>
        </p:spPr>
        <p:txBody>
          <a:bodyPr wrap="square">
            <a:spAutoFit/>
          </a:bodyPr>
          <a:lstStyle/>
          <a:p>
            <a:pPr marL="45720" lvl="0" indent="0" algn="ctr">
              <a:buNone/>
            </a:pPr>
            <a:r>
              <a:rPr lang="en-US" dirty="0"/>
              <a:t>When building a Certificate Architecture, there are a few things to consider:</a:t>
            </a:r>
          </a:p>
        </p:txBody>
      </p:sp>
    </p:spTree>
    <p:extLst>
      <p:ext uri="{BB962C8B-B14F-4D97-AF65-F5344CB8AC3E}">
        <p14:creationId xmlns:p14="http://schemas.microsoft.com/office/powerpoint/2010/main" val="29637245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idx="1"/>
          </p:nvPr>
        </p:nvSpPr>
        <p:spPr/>
        <p:txBody>
          <a:bodyPr/>
          <a:lstStyle/>
          <a:p>
            <a:pPr lvl="0"/>
            <a:r>
              <a:rPr lang="en-US"/>
              <a:t>There are many ways to structure a CA, ranging from simple to complex, from cheap to expensive, CAs should be structured to fit the company. The following are a few standard models for a CA. </a:t>
            </a:r>
          </a:p>
          <a:p>
            <a:pPr lvl="0"/>
            <a:r>
              <a:rPr lang="en-US"/>
              <a:t>One Tier Model</a:t>
            </a:r>
          </a:p>
          <a:p>
            <a:pPr lvl="0"/>
            <a:r>
              <a:rPr lang="en-US"/>
              <a:t>Two Tier Model</a:t>
            </a:r>
          </a:p>
          <a:p>
            <a:pPr lvl="0"/>
            <a:r>
              <a:rPr lang="en-US"/>
              <a:t>Three Tier Model</a:t>
            </a:r>
          </a:p>
        </p:txBody>
      </p:sp>
      <p:sp>
        <p:nvSpPr>
          <p:cNvPr id="190" name="Shape 190"/>
          <p:cNvSpPr txBox="1">
            <a:spLocks noGrp="1"/>
          </p:cNvSpPr>
          <p:nvPr>
            <p:ph type="title"/>
          </p:nvPr>
        </p:nvSpPr>
        <p:spPr/>
        <p:txBody>
          <a:bodyPr/>
          <a:lstStyle/>
          <a:p>
            <a:pPr lvl="0"/>
            <a:r>
              <a:rPr lang="en-GB"/>
              <a:t>CA Models</a:t>
            </a:r>
          </a:p>
        </p:txBody>
      </p:sp>
    </p:spTree>
    <p:extLst>
      <p:ext uri="{BB962C8B-B14F-4D97-AF65-F5344CB8AC3E}">
        <p14:creationId xmlns:p14="http://schemas.microsoft.com/office/powerpoint/2010/main" val="2760530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idx="1"/>
          </p:nvPr>
        </p:nvSpPr>
        <p:spPr/>
        <p:txBody>
          <a:bodyPr/>
          <a:lstStyle/>
          <a:p>
            <a:pPr lvl="0"/>
            <a:r>
              <a:rPr lang="en-US" dirty="0"/>
              <a:t>Single Tier - A single CA that acts as both the root and Issuing CA</a:t>
            </a:r>
          </a:p>
          <a:p>
            <a:pPr lvl="1"/>
            <a:r>
              <a:rPr lang="en-US" dirty="0"/>
              <a:t>Pros</a:t>
            </a:r>
          </a:p>
          <a:p>
            <a:pPr lvl="2">
              <a:spcAft>
                <a:spcPts val="0"/>
              </a:spcAft>
            </a:pPr>
            <a:r>
              <a:rPr lang="en-US" dirty="0"/>
              <a:t>Simple</a:t>
            </a:r>
          </a:p>
          <a:p>
            <a:pPr lvl="2">
              <a:spcAft>
                <a:spcPts val="0"/>
              </a:spcAft>
            </a:pPr>
            <a:r>
              <a:rPr lang="en-US" dirty="0"/>
              <a:t>Cheaper</a:t>
            </a:r>
          </a:p>
          <a:p>
            <a:pPr lvl="2">
              <a:spcAft>
                <a:spcPts val="0"/>
              </a:spcAft>
            </a:pPr>
            <a:r>
              <a:rPr lang="en-US" dirty="0"/>
              <a:t>Easy to deploy and manage</a:t>
            </a:r>
          </a:p>
          <a:p>
            <a:pPr lvl="1"/>
            <a:r>
              <a:rPr lang="en-US" dirty="0"/>
              <a:t>Cons</a:t>
            </a:r>
          </a:p>
          <a:p>
            <a:pPr lvl="2">
              <a:spcAft>
                <a:spcPts val="0"/>
              </a:spcAft>
            </a:pPr>
            <a:r>
              <a:rPr lang="en-US" dirty="0"/>
              <a:t>Not recommended for production networks</a:t>
            </a:r>
          </a:p>
          <a:p>
            <a:pPr lvl="2">
              <a:spcAft>
                <a:spcPts val="0"/>
              </a:spcAft>
            </a:pPr>
            <a:r>
              <a:rPr lang="en-US" dirty="0"/>
              <a:t>Vulnerable</a:t>
            </a:r>
          </a:p>
          <a:p>
            <a:pPr lvl="2">
              <a:spcAft>
                <a:spcPts val="0"/>
              </a:spcAft>
            </a:pPr>
            <a:r>
              <a:rPr lang="en-US" dirty="0"/>
              <a:t>Root CA is Issuing CA</a:t>
            </a:r>
          </a:p>
          <a:p>
            <a:pPr lvl="2">
              <a:spcAft>
                <a:spcPts val="0"/>
              </a:spcAft>
            </a:pPr>
            <a:r>
              <a:rPr lang="en-US" dirty="0"/>
              <a:t>Not scalable</a:t>
            </a:r>
          </a:p>
          <a:p>
            <a:pPr lvl="2">
              <a:spcAft>
                <a:spcPts val="0"/>
              </a:spcAft>
            </a:pPr>
            <a:r>
              <a:rPr lang="en-US" dirty="0"/>
              <a:t>High Workload</a:t>
            </a:r>
          </a:p>
        </p:txBody>
      </p:sp>
      <p:sp>
        <p:nvSpPr>
          <p:cNvPr id="197" name="Shape 197"/>
          <p:cNvSpPr txBox="1">
            <a:spLocks noGrp="1"/>
          </p:cNvSpPr>
          <p:nvPr>
            <p:ph type="title"/>
          </p:nvPr>
        </p:nvSpPr>
        <p:spPr/>
        <p:txBody>
          <a:bodyPr/>
          <a:lstStyle/>
          <a:p>
            <a:pPr lvl="0"/>
            <a:r>
              <a:rPr lang="en-GB"/>
              <a:t>Certificate Authority Models</a:t>
            </a:r>
          </a:p>
        </p:txBody>
      </p:sp>
      <p:pic>
        <p:nvPicPr>
          <p:cNvPr id="198" name="Shape 198"/>
          <p:cNvPicPr preferRelativeResize="0"/>
          <p:nvPr/>
        </p:nvPicPr>
        <p:blipFill>
          <a:blip r:embed="rId3">
            <a:alphaModFix/>
          </a:blip>
          <a:stretch>
            <a:fillRect/>
          </a:stretch>
        </p:blipFill>
        <p:spPr>
          <a:xfrm>
            <a:off x="5171267" y="3803592"/>
            <a:ext cx="2601250" cy="2645725"/>
          </a:xfrm>
          <a:prstGeom prst="rect">
            <a:avLst/>
          </a:prstGeom>
          <a:noFill/>
          <a:ln>
            <a:noFill/>
          </a:ln>
        </p:spPr>
      </p:pic>
    </p:spTree>
    <p:extLst>
      <p:ext uri="{BB962C8B-B14F-4D97-AF65-F5344CB8AC3E}">
        <p14:creationId xmlns:p14="http://schemas.microsoft.com/office/powerpoint/2010/main" val="13093634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Shape 205"/>
          <p:cNvSpPr txBox="1">
            <a:spLocks noGrp="1"/>
          </p:cNvSpPr>
          <p:nvPr>
            <p:ph idx="1"/>
          </p:nvPr>
        </p:nvSpPr>
        <p:spPr>
          <a:xfrm>
            <a:off x="211757" y="1719071"/>
            <a:ext cx="8407893" cy="4407408"/>
          </a:xfrm>
        </p:spPr>
        <p:txBody>
          <a:bodyPr/>
          <a:lstStyle/>
          <a:p>
            <a:pPr lvl="0"/>
            <a:r>
              <a:rPr lang="en-US" dirty="0"/>
              <a:t>Two Tier Model - A root CA with Issuing CAs</a:t>
            </a:r>
          </a:p>
          <a:p>
            <a:pPr lvl="1"/>
            <a:r>
              <a:rPr lang="en-US" dirty="0"/>
              <a:t>Pros</a:t>
            </a:r>
          </a:p>
          <a:p>
            <a:pPr lvl="2">
              <a:spcAft>
                <a:spcPts val="0"/>
              </a:spcAft>
            </a:pPr>
            <a:r>
              <a:rPr lang="en-US" dirty="0"/>
              <a:t>Most Commonly Used</a:t>
            </a:r>
          </a:p>
          <a:p>
            <a:pPr lvl="2">
              <a:spcAft>
                <a:spcPts val="0"/>
              </a:spcAft>
            </a:pPr>
            <a:r>
              <a:rPr lang="en-US" dirty="0"/>
              <a:t>Root CA is offline and safer</a:t>
            </a:r>
          </a:p>
          <a:p>
            <a:pPr lvl="2">
              <a:spcAft>
                <a:spcPts val="0"/>
              </a:spcAft>
            </a:pPr>
            <a:r>
              <a:rPr lang="en-US" dirty="0"/>
              <a:t>Compromise of Expense and Management</a:t>
            </a:r>
          </a:p>
          <a:p>
            <a:pPr lvl="2">
              <a:spcAft>
                <a:spcPts val="0"/>
              </a:spcAft>
            </a:pPr>
            <a:r>
              <a:rPr lang="en-US" dirty="0"/>
              <a:t>Root CA issues to Issuing CAs</a:t>
            </a:r>
          </a:p>
          <a:p>
            <a:pPr lvl="2">
              <a:spcAft>
                <a:spcPts val="0"/>
              </a:spcAft>
            </a:pPr>
            <a:r>
              <a:rPr lang="en-US" dirty="0"/>
              <a:t>Issuing CAs Issue Certifications to objects</a:t>
            </a:r>
          </a:p>
          <a:p>
            <a:pPr lvl="2">
              <a:spcAft>
                <a:spcPts val="0"/>
              </a:spcAft>
            </a:pPr>
            <a:r>
              <a:rPr lang="en-US" dirty="0"/>
              <a:t>Root CA does not need to be a domain Member</a:t>
            </a:r>
          </a:p>
          <a:p>
            <a:pPr lvl="2">
              <a:spcAft>
                <a:spcPts val="0"/>
              </a:spcAft>
            </a:pPr>
            <a:r>
              <a:rPr lang="en-US" dirty="0"/>
              <a:t>Is Scalable</a:t>
            </a:r>
          </a:p>
          <a:p>
            <a:pPr lvl="2">
              <a:spcAft>
                <a:spcPts val="0"/>
              </a:spcAft>
            </a:pPr>
            <a:r>
              <a:rPr lang="en-US" dirty="0"/>
              <a:t>Higher Security</a:t>
            </a:r>
          </a:p>
          <a:p>
            <a:pPr lvl="2">
              <a:spcAft>
                <a:spcPts val="0"/>
              </a:spcAft>
            </a:pPr>
            <a:r>
              <a:rPr lang="en-US" dirty="0"/>
              <a:t>Improved Performance </a:t>
            </a:r>
          </a:p>
          <a:p>
            <a:pPr lvl="2">
              <a:spcAft>
                <a:spcPts val="0"/>
              </a:spcAft>
            </a:pPr>
            <a:r>
              <a:rPr lang="en-US" dirty="0"/>
              <a:t>Flexible Maintenance</a:t>
            </a:r>
          </a:p>
          <a:p>
            <a:pPr lvl="1"/>
            <a:r>
              <a:rPr lang="en-US" dirty="0"/>
              <a:t>Cons</a:t>
            </a:r>
          </a:p>
          <a:p>
            <a:pPr lvl="2">
              <a:spcAft>
                <a:spcPts val="0"/>
              </a:spcAft>
            </a:pPr>
            <a:r>
              <a:rPr lang="en-US" dirty="0"/>
              <a:t>Renewing Issuing Certificates is a manual process</a:t>
            </a:r>
          </a:p>
          <a:p>
            <a:pPr lvl="2">
              <a:spcAft>
                <a:spcPts val="0"/>
              </a:spcAft>
            </a:pPr>
            <a:r>
              <a:rPr lang="en-US" dirty="0"/>
              <a:t>Higher Maintenance</a:t>
            </a:r>
          </a:p>
          <a:p>
            <a:pPr lvl="0"/>
            <a:endParaRPr lang="en-US" dirty="0"/>
          </a:p>
        </p:txBody>
      </p:sp>
      <p:sp>
        <p:nvSpPr>
          <p:cNvPr id="206" name="Shape 206"/>
          <p:cNvSpPr txBox="1">
            <a:spLocks noGrp="1"/>
          </p:cNvSpPr>
          <p:nvPr>
            <p:ph type="title"/>
          </p:nvPr>
        </p:nvSpPr>
        <p:spPr/>
        <p:txBody>
          <a:bodyPr/>
          <a:lstStyle/>
          <a:p>
            <a:pPr lvl="0"/>
            <a:r>
              <a:rPr lang="en-GB"/>
              <a:t>Certificate Authority Models</a:t>
            </a:r>
          </a:p>
        </p:txBody>
      </p:sp>
      <p:pic>
        <p:nvPicPr>
          <p:cNvPr id="207" name="Shape 207"/>
          <p:cNvPicPr preferRelativeResize="0"/>
          <p:nvPr/>
        </p:nvPicPr>
        <p:blipFill>
          <a:blip r:embed="rId3">
            <a:alphaModFix/>
          </a:blip>
          <a:stretch>
            <a:fillRect/>
          </a:stretch>
        </p:blipFill>
        <p:spPr>
          <a:xfrm>
            <a:off x="5289100" y="3243650"/>
            <a:ext cx="3330550" cy="2233425"/>
          </a:xfrm>
          <a:prstGeom prst="rect">
            <a:avLst/>
          </a:prstGeom>
          <a:noFill/>
          <a:ln>
            <a:noFill/>
          </a:ln>
        </p:spPr>
      </p:pic>
    </p:spTree>
    <p:extLst>
      <p:ext uri="{BB962C8B-B14F-4D97-AF65-F5344CB8AC3E}">
        <p14:creationId xmlns:p14="http://schemas.microsoft.com/office/powerpoint/2010/main" val="7076615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txBox="1">
            <a:spLocks noGrp="1"/>
          </p:cNvSpPr>
          <p:nvPr>
            <p:ph idx="1"/>
          </p:nvPr>
        </p:nvSpPr>
        <p:spPr/>
        <p:txBody>
          <a:bodyPr/>
          <a:lstStyle/>
          <a:p>
            <a:pPr lvl="0"/>
            <a:r>
              <a:rPr lang="en-US" dirty="0"/>
              <a:t>Three Tier Model - A root CA with Intermediate and Issuing CAs</a:t>
            </a:r>
          </a:p>
          <a:p>
            <a:pPr lvl="1"/>
            <a:r>
              <a:rPr lang="en-US" dirty="0"/>
              <a:t>Higher Cryptography Potential </a:t>
            </a:r>
          </a:p>
          <a:p>
            <a:pPr lvl="1"/>
            <a:r>
              <a:rPr lang="en-US" dirty="0"/>
              <a:t>Root and Intermediate CAs are standalone CAs</a:t>
            </a:r>
          </a:p>
          <a:p>
            <a:pPr lvl="1"/>
            <a:r>
              <a:rPr lang="en-US" dirty="0"/>
              <a:t>Root issues to intermediate and intermediate issue to issuing</a:t>
            </a:r>
          </a:p>
          <a:p>
            <a:pPr lvl="1"/>
            <a:r>
              <a:rPr lang="en-US" dirty="0"/>
              <a:t>Pros</a:t>
            </a:r>
          </a:p>
          <a:p>
            <a:pPr lvl="2">
              <a:spcAft>
                <a:spcPts val="0"/>
              </a:spcAft>
            </a:pPr>
            <a:r>
              <a:rPr lang="en-US" dirty="0"/>
              <a:t>Improved security</a:t>
            </a:r>
          </a:p>
          <a:p>
            <a:pPr lvl="2">
              <a:spcAft>
                <a:spcPts val="0"/>
              </a:spcAft>
            </a:pPr>
            <a:r>
              <a:rPr lang="en-US" dirty="0"/>
              <a:t>High performance</a:t>
            </a:r>
          </a:p>
          <a:p>
            <a:pPr lvl="2">
              <a:spcAft>
                <a:spcPts val="0"/>
              </a:spcAft>
            </a:pPr>
            <a:r>
              <a:rPr lang="en-US" dirty="0"/>
              <a:t>Good boundaries</a:t>
            </a:r>
          </a:p>
          <a:p>
            <a:pPr lvl="2">
              <a:spcAft>
                <a:spcPts val="0"/>
              </a:spcAft>
            </a:pPr>
            <a:r>
              <a:rPr lang="en-US" dirty="0"/>
              <a:t>Improved control</a:t>
            </a:r>
          </a:p>
          <a:p>
            <a:pPr lvl="2">
              <a:spcAft>
                <a:spcPts val="0"/>
              </a:spcAft>
            </a:pPr>
            <a:r>
              <a:rPr lang="en-US" dirty="0"/>
              <a:t>High availability</a:t>
            </a:r>
          </a:p>
          <a:p>
            <a:pPr lvl="1"/>
            <a:r>
              <a:rPr lang="en-US" dirty="0"/>
              <a:t>Cons</a:t>
            </a:r>
          </a:p>
          <a:p>
            <a:pPr lvl="2">
              <a:spcAft>
                <a:spcPts val="0"/>
              </a:spcAft>
            </a:pPr>
            <a:r>
              <a:rPr lang="en-US" dirty="0"/>
              <a:t>High cost</a:t>
            </a:r>
          </a:p>
          <a:p>
            <a:pPr lvl="2">
              <a:spcAft>
                <a:spcPts val="0"/>
              </a:spcAft>
            </a:pPr>
            <a:r>
              <a:rPr lang="en-US" dirty="0"/>
              <a:t>High maintenance </a:t>
            </a:r>
          </a:p>
          <a:p>
            <a:pPr lvl="2">
              <a:spcAft>
                <a:spcPts val="0"/>
              </a:spcAft>
            </a:pPr>
            <a:r>
              <a:rPr lang="en-US" dirty="0"/>
              <a:t>complex</a:t>
            </a:r>
          </a:p>
          <a:p>
            <a:pPr lvl="0"/>
            <a:endParaRPr lang="en-US" dirty="0"/>
          </a:p>
        </p:txBody>
      </p:sp>
      <p:sp>
        <p:nvSpPr>
          <p:cNvPr id="215" name="Shape 215"/>
          <p:cNvSpPr txBox="1">
            <a:spLocks noGrp="1"/>
          </p:cNvSpPr>
          <p:nvPr>
            <p:ph type="title"/>
          </p:nvPr>
        </p:nvSpPr>
        <p:spPr/>
        <p:txBody>
          <a:bodyPr/>
          <a:lstStyle/>
          <a:p>
            <a:pPr lvl="0"/>
            <a:r>
              <a:rPr lang="en-GB"/>
              <a:t>Certificate Authority Models</a:t>
            </a:r>
          </a:p>
        </p:txBody>
      </p:sp>
      <p:pic>
        <p:nvPicPr>
          <p:cNvPr id="216" name="Shape 216"/>
          <p:cNvPicPr preferRelativeResize="0"/>
          <p:nvPr/>
        </p:nvPicPr>
        <p:blipFill>
          <a:blip r:embed="rId3">
            <a:alphaModFix/>
          </a:blip>
          <a:stretch>
            <a:fillRect/>
          </a:stretch>
        </p:blipFill>
        <p:spPr>
          <a:xfrm>
            <a:off x="3639100" y="3077125"/>
            <a:ext cx="4456125" cy="3524625"/>
          </a:xfrm>
          <a:prstGeom prst="rect">
            <a:avLst/>
          </a:prstGeom>
          <a:noFill/>
          <a:ln>
            <a:noFill/>
          </a:ln>
        </p:spPr>
      </p:pic>
    </p:spTree>
    <p:extLst>
      <p:ext uri="{BB962C8B-B14F-4D97-AF65-F5344CB8AC3E}">
        <p14:creationId xmlns:p14="http://schemas.microsoft.com/office/powerpoint/2010/main" val="3896225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idx="1"/>
          </p:nvPr>
        </p:nvSpPr>
        <p:spPr/>
        <p:txBody>
          <a:bodyPr/>
          <a:lstStyle/>
          <a:p>
            <a:pPr lvl="0"/>
            <a:r>
              <a:rPr lang="en-GB">
                <a:sym typeface="Source Sans Pro"/>
              </a:rPr>
              <a:t>EMC Education Services. 2012. Information storage and management: storing, managing, and protecting digital information 2nd ed., Hoboken, NJ: Wiley.</a:t>
            </a:r>
            <a:endParaRPr lang="en-GB"/>
          </a:p>
          <a:p>
            <a:pPr lvl="0"/>
            <a:r>
              <a:rPr lang="en-GB">
                <a:sym typeface="Times New Roman"/>
              </a:rPr>
              <a:t>Internet X.509 Public Key Infrastructure Certificate and Certificate Revocation List (CRL) Profile. (n.d.). Retrieved April 10, 2018, from https://tools.ietf.org/html/rfc5280#section-4.1.1.2</a:t>
            </a:r>
            <a:endParaRPr lang="en-GB"/>
          </a:p>
        </p:txBody>
      </p:sp>
      <p:sp>
        <p:nvSpPr>
          <p:cNvPr id="185" name="Shape 185"/>
          <p:cNvSpPr txBox="1">
            <a:spLocks noGrp="1"/>
          </p:cNvSpPr>
          <p:nvPr>
            <p:ph type="title"/>
          </p:nvPr>
        </p:nvSpPr>
        <p:spPr/>
        <p:txBody>
          <a:bodyPr/>
          <a:lstStyle/>
          <a:p>
            <a:pPr lvl="0"/>
            <a:r>
              <a:rPr lang="en-GB">
                <a:sym typeface="Source Sans Pro"/>
              </a:rPr>
              <a:t>References</a:t>
            </a:r>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idx="1"/>
          </p:nvPr>
        </p:nvSpPr>
        <p:spPr/>
        <p:txBody>
          <a:bodyPr/>
          <a:lstStyle/>
          <a:p>
            <a:pPr lvl="0"/>
            <a:r>
              <a:rPr lang="en-US"/>
              <a:t>Asymmetric encryption uses two types of keys</a:t>
            </a:r>
            <a:br>
              <a:rPr lang="en-US"/>
            </a:br>
            <a:endParaRPr lang="en-US"/>
          </a:p>
          <a:p>
            <a:pPr lvl="1"/>
            <a:r>
              <a:rPr lang="en-US"/>
              <a:t>Public Key- A key that is given to the recipient of the data so that they may decrypt the data. It is known as a public because this key is out in the world and is more vulnerable. A public key can Decrypt any message Encrypted by the Private key and any message encrypted by the Public key can be decrypted by the Private Key.</a:t>
            </a:r>
          </a:p>
          <a:p>
            <a:pPr lvl="0"/>
            <a:endParaRPr lang="en-US" dirty="0"/>
          </a:p>
        </p:txBody>
      </p:sp>
      <p:sp>
        <p:nvSpPr>
          <p:cNvPr id="135" name="Shape 135"/>
          <p:cNvSpPr txBox="1">
            <a:spLocks noGrp="1"/>
          </p:cNvSpPr>
          <p:nvPr>
            <p:ph type="title"/>
          </p:nvPr>
        </p:nvSpPr>
        <p:spPr/>
        <p:txBody>
          <a:bodyPr/>
          <a:lstStyle/>
          <a:p>
            <a:pPr lvl="0"/>
            <a:r>
              <a:rPr lang="en-GB"/>
              <a:t>Public and Private Keys</a:t>
            </a:r>
          </a:p>
        </p:txBody>
      </p:sp>
      <p:pic>
        <p:nvPicPr>
          <p:cNvPr id="136" name="Shape 136"/>
          <p:cNvPicPr preferRelativeResize="0"/>
          <p:nvPr/>
        </p:nvPicPr>
        <p:blipFill>
          <a:blip r:embed="rId3">
            <a:alphaModFix/>
          </a:blip>
          <a:stretch>
            <a:fillRect/>
          </a:stretch>
        </p:blipFill>
        <p:spPr>
          <a:xfrm>
            <a:off x="5836275" y="3716346"/>
            <a:ext cx="2926119" cy="2812325"/>
          </a:xfrm>
          <a:prstGeom prst="rect">
            <a:avLst/>
          </a:prstGeom>
          <a:noFill/>
          <a:ln>
            <a:noFill/>
          </a:ln>
          <a:effectLst>
            <a:outerShdw blurRad="57150" dist="19050" dir="5400000" algn="bl" rotWithShape="0">
              <a:srgbClr val="000000">
                <a:alpha val="50000"/>
              </a:srgbClr>
            </a:outerShdw>
          </a:effectLst>
        </p:spPr>
      </p:pic>
      <p:sp>
        <p:nvSpPr>
          <p:cNvPr id="137" name="Shape 137"/>
          <p:cNvSpPr txBox="1"/>
          <p:nvPr/>
        </p:nvSpPr>
        <p:spPr>
          <a:xfrm>
            <a:off x="381000" y="3973575"/>
            <a:ext cx="5190600" cy="2555100"/>
          </a:xfrm>
          <a:prstGeom prst="rect">
            <a:avLst/>
          </a:prstGeom>
          <a:noFill/>
          <a:ln>
            <a:noFill/>
          </a:ln>
        </p:spPr>
        <p:txBody>
          <a:bodyPr spcFirstLastPara="1" wrap="square" lIns="91425" tIns="91425" rIns="91425" bIns="91425" anchor="t" anchorCtr="0">
            <a:noAutofit/>
          </a:bodyPr>
          <a:lstStyle/>
          <a:p>
            <a:pPr marL="548640" lvl="1" indent="-182880">
              <a:spcBef>
                <a:spcPct val="20000"/>
              </a:spcBef>
              <a:spcAft>
                <a:spcPts val="600"/>
              </a:spcAft>
              <a:buClr>
                <a:schemeClr val="accent2"/>
              </a:buClr>
              <a:buSzPts val="1800"/>
              <a:buFont typeface="Wingdings" pitchFamily="2" charset="2"/>
              <a:buChar char="§"/>
            </a:pPr>
            <a:r>
              <a:rPr lang="en-GB" dirty="0">
                <a:sym typeface="Source Sans Pro"/>
              </a:rPr>
              <a:t>Private Key- A key that is kept with the user and is not given publicly, This key is NOT out in the world and is therefore safer. Any message Encrypted by the Private key can only be decrypted by the Public Key, and any message encrypted by the public key can be decrypted by the private key.</a:t>
            </a:r>
            <a:endParaRPr dirty="0">
              <a:sym typeface="Source Sans Pro"/>
            </a:endParaRPr>
          </a:p>
          <a:p>
            <a:pPr marL="0" lvl="0" indent="0">
              <a:spcBef>
                <a:spcPts val="600"/>
              </a:spcBef>
              <a:spcAft>
                <a:spcPts val="0"/>
              </a:spcAft>
              <a:buNone/>
            </a:pPr>
            <a:endParaRPr dirty="0"/>
          </a:p>
        </p:txBody>
      </p:sp>
    </p:spTree>
    <p:extLst>
      <p:ext uri="{BB962C8B-B14F-4D97-AF65-F5344CB8AC3E}">
        <p14:creationId xmlns:p14="http://schemas.microsoft.com/office/powerpoint/2010/main" val="843641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idx="1"/>
          </p:nvPr>
        </p:nvSpPr>
        <p:spPr/>
        <p:txBody>
          <a:bodyPr/>
          <a:lstStyle/>
          <a:p>
            <a:pPr lvl="0"/>
            <a:r>
              <a:rPr lang="en-US"/>
              <a:t>Signing Algorithm- an algorithm used to hash a message</a:t>
            </a:r>
          </a:p>
        </p:txBody>
      </p:sp>
      <p:sp>
        <p:nvSpPr>
          <p:cNvPr id="120" name="Shape 120"/>
          <p:cNvSpPr txBox="1">
            <a:spLocks noGrp="1"/>
          </p:cNvSpPr>
          <p:nvPr>
            <p:ph type="title"/>
          </p:nvPr>
        </p:nvSpPr>
        <p:spPr/>
        <p:txBody>
          <a:bodyPr/>
          <a:lstStyle/>
          <a:p>
            <a:pPr lvl="0"/>
            <a:r>
              <a:rPr lang="en-GB"/>
              <a:t>Terms</a:t>
            </a:r>
          </a:p>
        </p:txBody>
      </p:sp>
      <p:grpSp>
        <p:nvGrpSpPr>
          <p:cNvPr id="4" name="Group 3">
            <a:extLst>
              <a:ext uri="{FF2B5EF4-FFF2-40B4-BE49-F238E27FC236}">
                <a16:creationId xmlns:a16="http://schemas.microsoft.com/office/drawing/2014/main" id="{BAB6F826-68D9-4AAF-A733-37FF36717421}"/>
              </a:ext>
            </a:extLst>
          </p:cNvPr>
          <p:cNvGrpSpPr/>
          <p:nvPr/>
        </p:nvGrpSpPr>
        <p:grpSpPr>
          <a:xfrm>
            <a:off x="1280078" y="2524683"/>
            <a:ext cx="5466279" cy="1398092"/>
            <a:chOff x="2206358" y="4236664"/>
            <a:chExt cx="6842105" cy="1644677"/>
          </a:xfrm>
        </p:grpSpPr>
        <p:sp>
          <p:nvSpPr>
            <p:cNvPr id="5" name="Rectangle 4">
              <a:extLst>
                <a:ext uri="{FF2B5EF4-FFF2-40B4-BE49-F238E27FC236}">
                  <a16:creationId xmlns:a16="http://schemas.microsoft.com/office/drawing/2014/main" id="{839B9E0C-765C-413F-B7B0-623DBAAE10BD}"/>
                </a:ext>
              </a:extLst>
            </p:cNvPr>
            <p:cNvSpPr/>
            <p:nvPr/>
          </p:nvSpPr>
          <p:spPr>
            <a:xfrm>
              <a:off x="2206358" y="4300314"/>
              <a:ext cx="6842105" cy="15810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t>signing algorithm</a:t>
              </a:r>
              <a:br>
                <a:rPr lang="en-US" sz="2400" dirty="0"/>
              </a:br>
              <a:endParaRPr lang="en-US" dirty="0"/>
            </a:p>
            <a:p>
              <a:pPr lvl="0"/>
              <a:r>
                <a:rPr lang="en-US" dirty="0"/>
                <a:t>an algorithm used to has a message.</a:t>
              </a:r>
            </a:p>
          </p:txBody>
        </p:sp>
        <p:sp>
          <p:nvSpPr>
            <p:cNvPr id="6" name="Rectangle 5">
              <a:extLst>
                <a:ext uri="{FF2B5EF4-FFF2-40B4-BE49-F238E27FC236}">
                  <a16:creationId xmlns:a16="http://schemas.microsoft.com/office/drawing/2014/main" id="{AEEAD493-7E94-4870-8CB4-5851889C9536}"/>
                </a:ext>
              </a:extLst>
            </p:cNvPr>
            <p:cNvSpPr/>
            <p:nvPr/>
          </p:nvSpPr>
          <p:spPr>
            <a:xfrm rot="21346576">
              <a:off x="6173860" y="4236664"/>
              <a:ext cx="2223686" cy="707886"/>
            </a:xfrm>
            <a:prstGeom prst="rect">
              <a:avLst/>
            </a:prstGeom>
            <a:noFill/>
            <a:ln>
              <a:noFill/>
            </a:ln>
          </p:spPr>
          <p:txBody>
            <a:bodyPr wrap="none" lIns="91440" tIns="45720" rIns="91440" bIns="45720">
              <a:spAutoFit/>
            </a:bodyPr>
            <a:lstStyle/>
            <a:p>
              <a:pPr algn="ctr"/>
              <a:r>
                <a:rPr lang="en-US" sz="4000" i="1" dirty="0">
                  <a:ln w="0"/>
                  <a:solidFill>
                    <a:srgbClr val="DDD3A1"/>
                  </a:solidFill>
                  <a:latin typeface="Book Antiqua" panose="02040602050305030304" pitchFamily="18" charset="0"/>
                </a:rPr>
                <a:t>Key Term</a:t>
              </a:r>
            </a:p>
          </p:txBody>
        </p:sp>
      </p:grpSp>
      <p:grpSp>
        <p:nvGrpSpPr>
          <p:cNvPr id="7" name="Group 6">
            <a:extLst>
              <a:ext uri="{FF2B5EF4-FFF2-40B4-BE49-F238E27FC236}">
                <a16:creationId xmlns:a16="http://schemas.microsoft.com/office/drawing/2014/main" id="{F022915C-DE9D-4C82-A4FE-D4CB42E83AF3}"/>
              </a:ext>
            </a:extLst>
          </p:cNvPr>
          <p:cNvGrpSpPr/>
          <p:nvPr/>
        </p:nvGrpSpPr>
        <p:grpSpPr>
          <a:xfrm>
            <a:off x="1280077" y="4325581"/>
            <a:ext cx="5466279" cy="2139098"/>
            <a:chOff x="2206358" y="4236664"/>
            <a:chExt cx="6842105" cy="2516376"/>
          </a:xfrm>
        </p:grpSpPr>
        <p:sp>
          <p:nvSpPr>
            <p:cNvPr id="8" name="Rectangle 7">
              <a:extLst>
                <a:ext uri="{FF2B5EF4-FFF2-40B4-BE49-F238E27FC236}">
                  <a16:creationId xmlns:a16="http://schemas.microsoft.com/office/drawing/2014/main" id="{EEED88BD-3909-44D8-87A1-FCDD7878987A}"/>
                </a:ext>
              </a:extLst>
            </p:cNvPr>
            <p:cNvSpPr/>
            <p:nvPr/>
          </p:nvSpPr>
          <p:spPr>
            <a:xfrm>
              <a:off x="2206358" y="4300314"/>
              <a:ext cx="6842105" cy="24527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dirty="0"/>
                <a:t>hash (v)</a:t>
              </a:r>
              <a:br>
                <a:rPr lang="en-US" sz="2400" dirty="0"/>
              </a:br>
              <a:endParaRPr lang="en-US" dirty="0"/>
            </a:p>
            <a:p>
              <a:pPr lvl="0"/>
              <a:r>
                <a:rPr lang="en-US" dirty="0"/>
                <a:t>generate a number from a string of text. The hash value is substantially smaller than the text itself, and is generated by a formula in such a way that it is extremely unlikely that some other text will produce the same hash value.</a:t>
              </a:r>
            </a:p>
          </p:txBody>
        </p:sp>
        <p:sp>
          <p:nvSpPr>
            <p:cNvPr id="9" name="Rectangle 8">
              <a:extLst>
                <a:ext uri="{FF2B5EF4-FFF2-40B4-BE49-F238E27FC236}">
                  <a16:creationId xmlns:a16="http://schemas.microsoft.com/office/drawing/2014/main" id="{E92021C4-3F22-4DDF-817D-F21BCF9EB67B}"/>
                </a:ext>
              </a:extLst>
            </p:cNvPr>
            <p:cNvSpPr/>
            <p:nvPr/>
          </p:nvSpPr>
          <p:spPr>
            <a:xfrm rot="21346576">
              <a:off x="6173860" y="4236664"/>
              <a:ext cx="2223686" cy="707886"/>
            </a:xfrm>
            <a:prstGeom prst="rect">
              <a:avLst/>
            </a:prstGeom>
            <a:noFill/>
            <a:ln>
              <a:noFill/>
            </a:ln>
          </p:spPr>
          <p:txBody>
            <a:bodyPr wrap="none" lIns="91440" tIns="45720" rIns="91440" bIns="45720">
              <a:spAutoFit/>
            </a:bodyPr>
            <a:lstStyle/>
            <a:p>
              <a:pPr algn="ctr"/>
              <a:r>
                <a:rPr lang="en-US" sz="4000" i="1" dirty="0">
                  <a:ln w="0"/>
                  <a:solidFill>
                    <a:srgbClr val="DDD3A1"/>
                  </a:solidFill>
                  <a:latin typeface="Book Antiqua" panose="02040602050305030304" pitchFamily="18" charset="0"/>
                </a:rPr>
                <a:t>Key Term</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idx="1"/>
          </p:nvPr>
        </p:nvSpPr>
        <p:spPr/>
        <p:txBody>
          <a:bodyPr/>
          <a:lstStyle/>
          <a:p>
            <a:pPr lvl="0"/>
            <a:r>
              <a:rPr lang="en-US" dirty="0"/>
              <a:t>Public and private keys are used to encrypt, but that isn't all we need.</a:t>
            </a:r>
          </a:p>
          <a:p>
            <a:pPr lvl="0"/>
            <a:r>
              <a:rPr lang="en-US" dirty="0"/>
              <a:t>Who do we get these public and private keys from. How do we know if a public key is legitimate? How do we know when expires or is compromised?</a:t>
            </a:r>
          </a:p>
          <a:p>
            <a:pPr lvl="0"/>
            <a:r>
              <a:rPr lang="en-US" dirty="0"/>
              <a:t>The answer is Certificates and Certificate Authorities.</a:t>
            </a:r>
          </a:p>
          <a:p>
            <a:pPr lvl="0"/>
            <a:endParaRPr lang="en-US" dirty="0"/>
          </a:p>
        </p:txBody>
      </p:sp>
      <p:sp>
        <p:nvSpPr>
          <p:cNvPr id="127" name="Shape 127"/>
          <p:cNvSpPr txBox="1">
            <a:spLocks noGrp="1"/>
          </p:cNvSpPr>
          <p:nvPr>
            <p:ph type="title"/>
          </p:nvPr>
        </p:nvSpPr>
        <p:spPr/>
        <p:txBody>
          <a:bodyPr/>
          <a:lstStyle/>
          <a:p>
            <a:pPr lvl="0"/>
            <a:r>
              <a:rPr lang="en-US"/>
              <a:t>Certificates and Certificate Authorities (CA)</a:t>
            </a:r>
          </a:p>
        </p:txBody>
      </p:sp>
      <p:pic>
        <p:nvPicPr>
          <p:cNvPr id="128" name="Shape 128"/>
          <p:cNvPicPr preferRelativeResize="0"/>
          <p:nvPr/>
        </p:nvPicPr>
        <p:blipFill>
          <a:blip r:embed="rId3">
            <a:alphaModFix/>
          </a:blip>
          <a:stretch>
            <a:fillRect/>
          </a:stretch>
        </p:blipFill>
        <p:spPr>
          <a:xfrm rot="1136132">
            <a:off x="6111060" y="3598983"/>
            <a:ext cx="2878900" cy="28789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idx="1"/>
          </p:nvPr>
        </p:nvSpPr>
        <p:spPr>
          <a:xfrm>
            <a:off x="280712" y="1660081"/>
            <a:ext cx="8407893" cy="4407408"/>
          </a:xfrm>
        </p:spPr>
        <p:txBody>
          <a:bodyPr/>
          <a:lstStyle/>
          <a:p>
            <a:pPr lvl="0"/>
            <a:r>
              <a:rPr lang="en-US" dirty="0"/>
              <a:t>A Certificate is kind of like a passport issued to users, computers, services and Network devices. </a:t>
            </a:r>
          </a:p>
          <a:p>
            <a:pPr lvl="0"/>
            <a:r>
              <a:rPr lang="en-US" dirty="0"/>
              <a:t>Form of legitimate identification for a </a:t>
            </a:r>
            <a:br>
              <a:rPr lang="en-US" dirty="0"/>
            </a:br>
            <a:r>
              <a:rPr lang="en-US" dirty="0"/>
              <a:t>public/private key that can be verified with</a:t>
            </a:r>
            <a:br>
              <a:rPr lang="en-US" dirty="0"/>
            </a:br>
            <a:r>
              <a:rPr lang="en-US" dirty="0"/>
              <a:t>a known and trusted authority. </a:t>
            </a:r>
          </a:p>
          <a:p>
            <a:pPr lvl="0"/>
            <a:r>
              <a:rPr lang="en-US" dirty="0"/>
              <a:t>They contain the following information:</a:t>
            </a:r>
          </a:p>
          <a:p>
            <a:pPr lvl="1">
              <a:spcBef>
                <a:spcPts val="300"/>
              </a:spcBef>
              <a:spcAft>
                <a:spcPts val="0"/>
              </a:spcAft>
            </a:pPr>
            <a:r>
              <a:rPr lang="en-US" dirty="0"/>
              <a:t>Version of certificate (current version is  x.509)</a:t>
            </a:r>
          </a:p>
          <a:p>
            <a:pPr lvl="1">
              <a:spcBef>
                <a:spcPts val="300"/>
              </a:spcBef>
              <a:spcAft>
                <a:spcPts val="0"/>
              </a:spcAft>
            </a:pPr>
            <a:r>
              <a:rPr lang="en-US" dirty="0"/>
              <a:t>It’s serial number (unique Identifier)</a:t>
            </a:r>
          </a:p>
          <a:p>
            <a:pPr lvl="1">
              <a:spcBef>
                <a:spcPts val="300"/>
              </a:spcBef>
              <a:spcAft>
                <a:spcPts val="0"/>
              </a:spcAft>
            </a:pPr>
            <a:r>
              <a:rPr lang="en-US" dirty="0"/>
              <a:t>A Signature Algorithm</a:t>
            </a:r>
          </a:p>
          <a:p>
            <a:pPr lvl="1">
              <a:spcBef>
                <a:spcPts val="300"/>
              </a:spcBef>
              <a:spcAft>
                <a:spcPts val="0"/>
              </a:spcAft>
            </a:pPr>
            <a:r>
              <a:rPr lang="en-US" dirty="0"/>
              <a:t>Issuer</a:t>
            </a:r>
          </a:p>
          <a:p>
            <a:pPr lvl="1">
              <a:spcBef>
                <a:spcPts val="300"/>
              </a:spcBef>
              <a:spcAft>
                <a:spcPts val="0"/>
              </a:spcAft>
            </a:pPr>
            <a:r>
              <a:rPr lang="en-US" dirty="0"/>
              <a:t>Valid From date</a:t>
            </a:r>
          </a:p>
          <a:p>
            <a:pPr lvl="1">
              <a:spcBef>
                <a:spcPts val="300"/>
              </a:spcBef>
              <a:spcAft>
                <a:spcPts val="0"/>
              </a:spcAft>
            </a:pPr>
            <a:r>
              <a:rPr lang="en-US" dirty="0"/>
              <a:t>Valid To Date </a:t>
            </a:r>
          </a:p>
          <a:p>
            <a:pPr lvl="1">
              <a:spcBef>
                <a:spcPts val="300"/>
              </a:spcBef>
              <a:spcAft>
                <a:spcPts val="0"/>
              </a:spcAft>
            </a:pPr>
            <a:r>
              <a:rPr lang="en-US" dirty="0"/>
              <a:t>Subject: who the Certificate was issued to </a:t>
            </a:r>
          </a:p>
          <a:p>
            <a:pPr lvl="1">
              <a:spcBef>
                <a:spcPts val="300"/>
              </a:spcBef>
              <a:spcAft>
                <a:spcPts val="0"/>
              </a:spcAft>
            </a:pPr>
            <a:r>
              <a:rPr lang="en-US" dirty="0"/>
              <a:t>Public Key</a:t>
            </a:r>
          </a:p>
          <a:p>
            <a:pPr lvl="1">
              <a:spcBef>
                <a:spcPts val="300"/>
              </a:spcBef>
              <a:spcAft>
                <a:spcPts val="0"/>
              </a:spcAft>
            </a:pPr>
            <a:r>
              <a:rPr lang="en-US" dirty="0"/>
              <a:t>Public Key</a:t>
            </a:r>
          </a:p>
          <a:p>
            <a:pPr lvl="0"/>
            <a:endParaRPr lang="en-US" dirty="0"/>
          </a:p>
          <a:p>
            <a:pPr lvl="0"/>
            <a:endParaRPr lang="en-US" dirty="0"/>
          </a:p>
        </p:txBody>
      </p:sp>
      <p:sp>
        <p:nvSpPr>
          <p:cNvPr id="135" name="Shape 135"/>
          <p:cNvSpPr txBox="1">
            <a:spLocks noGrp="1"/>
          </p:cNvSpPr>
          <p:nvPr>
            <p:ph type="title"/>
          </p:nvPr>
        </p:nvSpPr>
        <p:spPr/>
        <p:txBody>
          <a:bodyPr/>
          <a:lstStyle/>
          <a:p>
            <a:pPr lvl="0"/>
            <a:r>
              <a:rPr lang="en-GB"/>
              <a:t>Certificate</a:t>
            </a:r>
          </a:p>
        </p:txBody>
      </p:sp>
      <p:pic>
        <p:nvPicPr>
          <p:cNvPr id="136" name="Shape 136"/>
          <p:cNvPicPr preferRelativeResize="0"/>
          <p:nvPr/>
        </p:nvPicPr>
        <p:blipFill>
          <a:blip r:embed="rId3">
            <a:alphaModFix/>
          </a:blip>
          <a:stretch>
            <a:fillRect/>
          </a:stretch>
        </p:blipFill>
        <p:spPr>
          <a:xfrm>
            <a:off x="5648011" y="2552839"/>
            <a:ext cx="3286125" cy="4086225"/>
          </a:xfrm>
          <a:prstGeom prst="rect">
            <a:avLst/>
          </a:prstGeom>
          <a:noFill/>
          <a:ln>
            <a:noFill/>
          </a:ln>
        </p:spPr>
      </p:pic>
      <p:sp>
        <p:nvSpPr>
          <p:cNvPr id="137" name="Shape 137"/>
          <p:cNvSpPr txBox="1"/>
          <p:nvPr/>
        </p:nvSpPr>
        <p:spPr>
          <a:xfrm>
            <a:off x="189788" y="4033200"/>
            <a:ext cx="5212690" cy="3213900"/>
          </a:xfrm>
          <a:prstGeom prst="rect">
            <a:avLst/>
          </a:prstGeom>
          <a:noFill/>
          <a:ln>
            <a:noFill/>
          </a:ln>
        </p:spPr>
        <p:txBody>
          <a:bodyPr spcFirstLastPara="1" wrap="square" lIns="91425" tIns="91425" rIns="91425" bIns="91425" anchor="t" anchorCtr="0">
            <a:noAutofit/>
          </a:bodyPr>
          <a:lstStyle/>
          <a:p>
            <a:pPr marL="457200" lvl="0" indent="-355600" rtl="0">
              <a:spcBef>
                <a:spcPts val="400"/>
              </a:spcBef>
              <a:spcAft>
                <a:spcPts val="0"/>
              </a:spcAft>
              <a:buClr>
                <a:schemeClr val="accent1"/>
              </a:buClr>
              <a:buSzPts val="2000"/>
              <a:buFont typeface="Noto Sans Symbols"/>
              <a:buChar char="◼"/>
            </a:pPr>
            <a:endParaRPr sz="1600" dirty="0">
              <a:ea typeface="MingLiU_HKSCS" panose="02020500000000000000" pitchFamily="18"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sz="half" idx="1"/>
          </p:nvPr>
        </p:nvSpPr>
        <p:spPr/>
        <p:txBody>
          <a:bodyPr/>
          <a:lstStyle/>
          <a:p>
            <a:pPr lvl="0"/>
            <a:r>
              <a:rPr lang="en-US"/>
              <a:t>We can derive from Certificate contents, some important pieces of information:</a:t>
            </a:r>
          </a:p>
          <a:p>
            <a:pPr lvl="1"/>
            <a:r>
              <a:rPr lang="en-US">
                <a:sym typeface="Source Sans Pro"/>
              </a:rPr>
              <a:t>Time limit: certificates have a time limit, they have a starting date and an ending date and any certificate that has past it’s date is no longer valid and must be renewed.</a:t>
            </a:r>
          </a:p>
          <a:p>
            <a:pPr lvl="1"/>
            <a:r>
              <a:rPr lang="en-US">
                <a:sym typeface="Source Sans Pro"/>
              </a:rPr>
              <a:t>An Issuer: Someone can be contacted to verify the certificate</a:t>
            </a:r>
          </a:p>
          <a:p>
            <a:pPr lvl="1"/>
            <a:r>
              <a:rPr lang="en-US">
                <a:sym typeface="Source Sans Pro"/>
              </a:rPr>
              <a:t>Subject: we know who this certificate is supposed to be for.</a:t>
            </a:r>
          </a:p>
          <a:p>
            <a:pPr lvl="1"/>
            <a:r>
              <a:rPr lang="en-US">
                <a:sym typeface="Source Sans Pro"/>
              </a:rPr>
              <a:t>Serial number: each certificate is unique so that we know how to track it.</a:t>
            </a:r>
          </a:p>
          <a:p>
            <a:pPr lvl="0"/>
            <a:endParaRPr lang="en-US"/>
          </a:p>
          <a:p>
            <a:pPr lvl="0"/>
            <a:endParaRPr lang="en-US" dirty="0"/>
          </a:p>
        </p:txBody>
      </p:sp>
      <p:sp>
        <p:nvSpPr>
          <p:cNvPr id="145" name="Shape 145"/>
          <p:cNvSpPr txBox="1">
            <a:spLocks noGrp="1"/>
          </p:cNvSpPr>
          <p:nvPr>
            <p:ph type="title"/>
          </p:nvPr>
        </p:nvSpPr>
        <p:spPr/>
        <p:txBody>
          <a:bodyPr/>
          <a:lstStyle/>
          <a:p>
            <a:pPr lvl="0"/>
            <a:r>
              <a:rPr lang="en-GB"/>
              <a:t>Certificate Con’t</a:t>
            </a:r>
          </a:p>
        </p:txBody>
      </p:sp>
      <p:sp>
        <p:nvSpPr>
          <p:cNvPr id="147" name="Shape 147"/>
          <p:cNvSpPr txBox="1"/>
          <p:nvPr/>
        </p:nvSpPr>
        <p:spPr>
          <a:xfrm>
            <a:off x="381000" y="2655700"/>
            <a:ext cx="4841100" cy="3617400"/>
          </a:xfrm>
          <a:prstGeom prst="rect">
            <a:avLst/>
          </a:prstGeom>
          <a:noFill/>
          <a:ln>
            <a:noFill/>
          </a:ln>
        </p:spPr>
        <p:txBody>
          <a:bodyPr spcFirstLastPara="1" wrap="square" lIns="91425" tIns="91425" rIns="91425" bIns="91425" anchor="t" anchorCtr="0">
            <a:noAutofit/>
          </a:bodyPr>
          <a:lstStyle/>
          <a:p>
            <a:pPr marL="0" lvl="0" indent="0">
              <a:spcBef>
                <a:spcPts val="600"/>
              </a:spcBef>
              <a:spcAft>
                <a:spcPts val="0"/>
              </a:spcAft>
              <a:buNone/>
            </a:pPr>
            <a:endParaRPr dirty="0"/>
          </a:p>
        </p:txBody>
      </p:sp>
      <p:pic>
        <p:nvPicPr>
          <p:cNvPr id="13" name="Shape 146">
            <a:extLst>
              <a:ext uri="{FF2B5EF4-FFF2-40B4-BE49-F238E27FC236}">
                <a16:creationId xmlns:a16="http://schemas.microsoft.com/office/drawing/2014/main" id="{47F6B046-C7D9-4899-893A-87FBAFE1F337}"/>
              </a:ext>
            </a:extLst>
          </p:cNvPr>
          <p:cNvPicPr preferRelativeResize="0">
            <a:picLocks noGrp="1"/>
          </p:cNvPicPr>
          <p:nvPr>
            <p:ph sz="half" idx="2"/>
          </p:nvPr>
        </p:nvPicPr>
        <p:blipFill>
          <a:blip r:embed="rId3">
            <a:alphaModFix/>
          </a:blip>
          <a:stretch>
            <a:fillRect/>
          </a:stretch>
        </p:blipFill>
        <p:spPr>
          <a:xfrm>
            <a:off x="5133745" y="2131728"/>
            <a:ext cx="3286584" cy="408679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Shape 154"/>
          <p:cNvSpPr txBox="1">
            <a:spLocks noGrp="1"/>
          </p:cNvSpPr>
          <p:nvPr>
            <p:ph idx="1"/>
          </p:nvPr>
        </p:nvSpPr>
        <p:spPr/>
        <p:txBody>
          <a:bodyPr/>
          <a:lstStyle/>
          <a:p>
            <a:pPr lvl="0"/>
            <a:r>
              <a:rPr lang="en-US"/>
              <a:t>During signing process the certificate is used to retrieve the sender's private key and attach it’s public key to the sent information. As well as using the private key from the certificate for encryption.</a:t>
            </a:r>
          </a:p>
          <a:p>
            <a:pPr lvl="0"/>
            <a:r>
              <a:rPr lang="en-US"/>
              <a:t>During the decryption processes the recipient would have a certificate issued to them that contains the sender's public key and then they could compare the sent public key with their own to  verify it’s data.</a:t>
            </a:r>
          </a:p>
          <a:p>
            <a:pPr lvl="0"/>
            <a:r>
              <a:rPr lang="en-US"/>
              <a:t>It is also good practice to check with the Certificate Authority to assure that the Certificate is still valid.</a:t>
            </a:r>
          </a:p>
        </p:txBody>
      </p:sp>
      <p:sp>
        <p:nvSpPr>
          <p:cNvPr id="155" name="Shape 155"/>
          <p:cNvSpPr txBox="1">
            <a:spLocks noGrp="1"/>
          </p:cNvSpPr>
          <p:nvPr>
            <p:ph type="title"/>
          </p:nvPr>
        </p:nvSpPr>
        <p:spPr/>
        <p:txBody>
          <a:bodyPr/>
          <a:lstStyle/>
          <a:p>
            <a:pPr lvl="0"/>
            <a:r>
              <a:rPr lang="en-US"/>
              <a:t>Certificate in Signing and Encryption</a:t>
            </a:r>
          </a:p>
        </p:txBody>
      </p:sp>
      <p:pic>
        <p:nvPicPr>
          <p:cNvPr id="156" name="Shape 156"/>
          <p:cNvPicPr preferRelativeResize="0"/>
          <p:nvPr/>
        </p:nvPicPr>
        <p:blipFill>
          <a:blip r:embed="rId3">
            <a:alphaModFix/>
          </a:blip>
          <a:stretch>
            <a:fillRect/>
          </a:stretch>
        </p:blipFill>
        <p:spPr>
          <a:xfrm>
            <a:off x="4773636" y="4439775"/>
            <a:ext cx="3135499" cy="24182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idx="1"/>
          </p:nvPr>
        </p:nvSpPr>
        <p:spPr>
          <a:xfrm>
            <a:off x="151391" y="1694847"/>
            <a:ext cx="8847274" cy="4407408"/>
          </a:xfrm>
        </p:spPr>
        <p:txBody>
          <a:bodyPr/>
          <a:lstStyle/>
          <a:p>
            <a:pPr lvl="0"/>
            <a:r>
              <a:rPr lang="en-US" dirty="0"/>
              <a:t>What else can Certificates be used for?</a:t>
            </a:r>
          </a:p>
          <a:p>
            <a:pPr lvl="0"/>
            <a:r>
              <a:rPr lang="en-US" dirty="0"/>
              <a:t>They can be used to Encrypt traffic between two peers in a Virtual Private Network</a:t>
            </a:r>
          </a:p>
          <a:p>
            <a:pPr lvl="0"/>
            <a:r>
              <a:rPr lang="en-US" dirty="0"/>
              <a:t>The can be used to Encrypt Files in the Encrypted File System</a:t>
            </a:r>
          </a:p>
          <a:p>
            <a:pPr lvl="0"/>
            <a:r>
              <a:rPr lang="en-US" dirty="0"/>
              <a:t>They can be used to Connect to Wireless Networks </a:t>
            </a:r>
          </a:p>
          <a:p>
            <a:pPr lvl="0"/>
            <a:r>
              <a:rPr lang="en-US" dirty="0"/>
              <a:t>Verification of Identity</a:t>
            </a:r>
          </a:p>
          <a:p>
            <a:pPr lvl="0"/>
            <a:r>
              <a:rPr lang="en-US" dirty="0"/>
              <a:t>Secure Communication</a:t>
            </a:r>
          </a:p>
          <a:p>
            <a:pPr lvl="0"/>
            <a:r>
              <a:rPr lang="en-US" dirty="0"/>
              <a:t>Used to Digitally Sign emails</a:t>
            </a:r>
          </a:p>
          <a:p>
            <a:pPr lvl="0"/>
            <a:r>
              <a:rPr lang="en-US" dirty="0"/>
              <a:t>Verify Installation Files</a:t>
            </a:r>
          </a:p>
          <a:p>
            <a:pPr lvl="0"/>
            <a:r>
              <a:rPr lang="en-US" dirty="0"/>
              <a:t>Prove Site Validity </a:t>
            </a:r>
          </a:p>
          <a:p>
            <a:pPr lvl="0"/>
            <a:r>
              <a:rPr lang="en-US" dirty="0"/>
              <a:t>Non-repudiation i.e., Since CA’s are trusted data signed with a Certificate from a trusted CA CANNOT be refused as the legitimate owner is established</a:t>
            </a:r>
          </a:p>
        </p:txBody>
      </p:sp>
      <p:sp>
        <p:nvSpPr>
          <p:cNvPr id="163" name="Shape 163"/>
          <p:cNvSpPr txBox="1">
            <a:spLocks noGrp="1"/>
          </p:cNvSpPr>
          <p:nvPr>
            <p:ph type="title"/>
          </p:nvPr>
        </p:nvSpPr>
        <p:spPr/>
        <p:txBody>
          <a:bodyPr/>
          <a:lstStyle/>
          <a:p>
            <a:pPr lvl="0"/>
            <a:r>
              <a:rPr lang="en-GB"/>
              <a:t>Certificate Uses</a:t>
            </a:r>
          </a:p>
        </p:txBody>
      </p:sp>
      <p:pic>
        <p:nvPicPr>
          <p:cNvPr id="164" name="Shape 164"/>
          <p:cNvPicPr preferRelativeResize="0"/>
          <p:nvPr/>
        </p:nvPicPr>
        <p:blipFill>
          <a:blip r:embed="rId3">
            <a:alphaModFix/>
          </a:blip>
          <a:stretch>
            <a:fillRect/>
          </a:stretch>
        </p:blipFill>
        <p:spPr>
          <a:xfrm>
            <a:off x="6699725" y="3202825"/>
            <a:ext cx="1665500" cy="1665500"/>
          </a:xfrm>
          <a:prstGeom prst="rect">
            <a:avLst/>
          </a:prstGeom>
          <a:noFill/>
          <a:ln>
            <a:noFill/>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Chapter 2 Part 3</Template>
  <TotalTime>4451</TotalTime>
  <Words>1653</Words>
  <Application>Microsoft Office PowerPoint</Application>
  <PresentationFormat>On-screen Show (4:3)</PresentationFormat>
  <Paragraphs>237</Paragraphs>
  <Slides>25</Slides>
  <Notes>25</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25</vt:i4>
      </vt:variant>
    </vt:vector>
  </HeadingPairs>
  <TitlesOfParts>
    <vt:vector size="38" baseType="lpstr">
      <vt:lpstr>MingLiU_HKSCS</vt:lpstr>
      <vt:lpstr>Arial</vt:lpstr>
      <vt:lpstr>Arial Narrow</vt:lpstr>
      <vt:lpstr>Book Antiqua</vt:lpstr>
      <vt:lpstr>Calibri</vt:lpstr>
      <vt:lpstr>Franklin Gothic Medium</vt:lpstr>
      <vt:lpstr>Noto Sans Symbols</vt:lpstr>
      <vt:lpstr>Source Sans Pro</vt:lpstr>
      <vt:lpstr>Times</vt:lpstr>
      <vt:lpstr>Times New Roman</vt:lpstr>
      <vt:lpstr>Wingdings</vt:lpstr>
      <vt:lpstr>Wingdings 2</vt:lpstr>
      <vt:lpstr>Java Green</vt:lpstr>
      <vt:lpstr>Concepts of  Computing  Technologies     Certificates and Certificate Authorities</vt:lpstr>
      <vt:lpstr>Objectives</vt:lpstr>
      <vt:lpstr>Public and Private Keys</vt:lpstr>
      <vt:lpstr>Terms</vt:lpstr>
      <vt:lpstr>Certificates and Certificate Authorities (CA)</vt:lpstr>
      <vt:lpstr>Certificate</vt:lpstr>
      <vt:lpstr>Certificate Con’t</vt:lpstr>
      <vt:lpstr>Certificate in Signing and Encryption</vt:lpstr>
      <vt:lpstr>Certificate Uses</vt:lpstr>
      <vt:lpstr>Certificate Authority</vt:lpstr>
      <vt:lpstr>Private vs. Public CA</vt:lpstr>
      <vt:lpstr>Certificates in Active Directory</vt:lpstr>
      <vt:lpstr>Certificate Template</vt:lpstr>
      <vt:lpstr>Certificate Acquisition</vt:lpstr>
      <vt:lpstr>SCEP</vt:lpstr>
      <vt:lpstr>Certificate Acquisition Con’t</vt:lpstr>
      <vt:lpstr>CA Hierarchy </vt:lpstr>
      <vt:lpstr>CA Hierarchy</vt:lpstr>
      <vt:lpstr>Enterprise vs. Standalone CAs</vt:lpstr>
      <vt:lpstr>Certificate Architecture</vt:lpstr>
      <vt:lpstr>CA Models</vt:lpstr>
      <vt:lpstr>Certificate Authority Models</vt:lpstr>
      <vt:lpstr>Certificate Authority Models</vt:lpstr>
      <vt:lpstr>Certificate Authority Models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Concepts of  Computing  Technologies   Directory and Access Management: Certificate Authority</dc:title>
  <dc:creator>jack</dc:creator>
  <cp:lastModifiedBy>jack faolan myers</cp:lastModifiedBy>
  <cp:revision>9</cp:revision>
  <dcterms:modified xsi:type="dcterms:W3CDTF">2018-08-21T18:03:05Z</dcterms:modified>
</cp:coreProperties>
</file>