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4"/>
  </p:notesMasterIdLst>
  <p:sldIdLst>
    <p:sldId id="276" r:id="rId2"/>
    <p:sldId id="258" r:id="rId3"/>
    <p:sldId id="266" r:id="rId4"/>
    <p:sldId id="267" r:id="rId5"/>
    <p:sldId id="268" r:id="rId6"/>
    <p:sldId id="269" r:id="rId7"/>
    <p:sldId id="270" r:id="rId8"/>
    <p:sldId id="271" r:id="rId9"/>
    <p:sldId id="272" r:id="rId10"/>
    <p:sldId id="275" r:id="rId11"/>
    <p:sldId id="273"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AFD"/>
    <a:srgbClr val="F9FEDE"/>
    <a:srgbClr val="DDDDDD"/>
    <a:srgbClr val="AFA1E9"/>
    <a:srgbClr val="AFAADA"/>
    <a:srgbClr val="663300"/>
    <a:srgbClr val="D67F00"/>
    <a:srgbClr val="0066CC"/>
    <a:srgbClr val="0A0A0A"/>
    <a:srgbClr val="EAEA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9" autoAdjust="0"/>
    <p:restoredTop sz="94660"/>
  </p:normalViewPr>
  <p:slideViewPr>
    <p:cSldViewPr snapToGrid="0">
      <p:cViewPr>
        <p:scale>
          <a:sx n="68" d="100"/>
          <a:sy n="68" d="100"/>
        </p:scale>
        <p:origin x="168" y="43"/>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8/14/2018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rowan.blackboard.com/webapps/blackboard/execute/launcher?type=Course&amp;id=_26538_1&amp;url="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mailto:ringelb8@students.rowan.edu"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Pts val="1400"/>
              <a:buFontTx/>
              <a:buNone/>
              <a:tabLst/>
              <a:defRPr/>
            </a:pPr>
            <a:r>
              <a:rPr kumimoji="0" lang="en-GB" sz="1200" b="1" i="0" u="none" strike="noStrike" kern="1200" cap="none" spc="0" normalizeH="0" baseline="0" noProof="0">
                <a:ln>
                  <a:noFill/>
                </a:ln>
                <a:solidFill>
                  <a:srgbClr val="000000"/>
                </a:solidFill>
                <a:effectLst/>
                <a:uLnTx/>
                <a:uFillTx/>
                <a:latin typeface="Times"/>
                <a:ea typeface="Times"/>
                <a:cs typeface="Times"/>
                <a:sym typeface="Times"/>
              </a:rPr>
              <a:t>Objects First with Java</a:t>
            </a:r>
            <a:endParaRPr kumimoji="0" sz="1200" b="0" i="0" u="none" strike="noStrike" kern="1200" cap="none" spc="0" normalizeH="0" baseline="0" noProof="0">
              <a:ln>
                <a:noFill/>
              </a:ln>
              <a:solidFill>
                <a:srgbClr val="000000"/>
              </a:solidFill>
              <a:effectLst/>
              <a:uLnTx/>
              <a:uFillTx/>
              <a:latin typeface="Calibri"/>
              <a:cs typeface="Calibri"/>
              <a:sym typeface="Calibri"/>
            </a:endParaRPr>
          </a:p>
        </p:txBody>
      </p:sp>
      <p:sp>
        <p:nvSpPr>
          <p:cNvPr id="100" name="Shape 100"/>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p>
            <a:pPr marL="0" marR="0" lvl="0" indent="0" algn="l" defTabSz="914400" rtl="0" eaLnBrk="1" fontAlgn="auto" latinLnBrk="0" hangingPunct="1">
              <a:lnSpc>
                <a:spcPct val="100000"/>
              </a:lnSpc>
              <a:spcBef>
                <a:spcPts val="0"/>
              </a:spcBef>
              <a:spcAft>
                <a:spcPts val="0"/>
              </a:spcAft>
              <a:buClrTx/>
              <a:buSzPts val="1400"/>
              <a:buFontTx/>
              <a:buNone/>
              <a:tabLst/>
              <a:defRPr/>
            </a:pPr>
            <a:r>
              <a:rPr kumimoji="0" lang="en-GB" sz="1200" b="1" i="0" u="none" strike="noStrike" kern="1200" cap="none" spc="0" normalizeH="0" baseline="0" noProof="0">
                <a:ln>
                  <a:noFill/>
                </a:ln>
                <a:solidFill>
                  <a:srgbClr val="000000"/>
                </a:solidFill>
                <a:effectLst/>
                <a:uLnTx/>
                <a:uFillTx/>
                <a:latin typeface="Times"/>
                <a:ea typeface="Times"/>
                <a:cs typeface="Times"/>
                <a:sym typeface="Times"/>
              </a:rPr>
              <a:t>© David J. Barnes and Michael Kölling</a:t>
            </a:r>
            <a:endParaRPr kumimoji="0" sz="1200" b="1" i="0" u="none" strike="noStrike" kern="1200" cap="none" spc="0" normalizeH="0" baseline="0" noProof="0">
              <a:ln>
                <a:noFill/>
              </a:ln>
              <a:solidFill>
                <a:srgbClr val="000000"/>
              </a:solidFill>
              <a:effectLst/>
              <a:uLnTx/>
              <a:uFillTx/>
              <a:latin typeface="Times"/>
              <a:ea typeface="Times"/>
              <a:cs typeface="Times"/>
              <a:sym typeface="Times"/>
            </a:endParaRPr>
          </a:p>
        </p:txBody>
      </p:sp>
      <p:sp>
        <p:nvSpPr>
          <p:cNvPr id="101" name="Shape 101"/>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1" i="0" u="none" strike="noStrike" kern="1200" cap="none" spc="0" normalizeH="0" baseline="0" noProof="0">
                <a:ln>
                  <a:noFill/>
                </a:ln>
                <a:solidFill>
                  <a:srgbClr val="000000"/>
                </a:solidFill>
                <a:effectLst/>
                <a:uLnTx/>
                <a:uFillTx/>
                <a:latin typeface="Times"/>
                <a:ea typeface="Times"/>
                <a:cs typeface="Times"/>
                <a:sym typeface="Time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sz="1200" b="1" i="0" u="none" strike="noStrike" kern="1200" cap="none" spc="0" normalizeH="0" baseline="0" noProof="0">
              <a:ln>
                <a:noFill/>
              </a:ln>
              <a:solidFill>
                <a:srgbClr val="000000"/>
              </a:solidFill>
              <a:effectLst/>
              <a:uLnTx/>
              <a:uFillTx/>
              <a:latin typeface="Times"/>
              <a:ea typeface="Times"/>
              <a:cs typeface="Times"/>
              <a:sym typeface="Times"/>
            </a:endParaRPr>
          </a:p>
        </p:txBody>
      </p:sp>
      <p:sp>
        <p:nvSpPr>
          <p:cNvPr id="102" name="Shape 102"/>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3" name="Shape 103"/>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Clr>
                <a:schemeClr val="dk1"/>
              </a:buClr>
              <a:buFont typeface="Arial"/>
              <a:buNone/>
            </a:pPr>
            <a:r>
              <a:rPr lang="en-GB" sz="950" b="1" u="sng">
                <a:solidFill>
                  <a:srgbClr val="4B5A79"/>
                </a:solidFill>
                <a:highlight>
                  <a:schemeClr val="lt1"/>
                </a:highlight>
                <a:latin typeface="Arial"/>
                <a:ea typeface="Arial"/>
                <a:cs typeface="Arial"/>
                <a:sym typeface="Arial"/>
                <a:hlinkClick r:id="rId3"/>
              </a:rPr>
              <a:t>201820-CS99310 - ADV LEARN ASST SEMINAR COM SCI (Section 1)</a:t>
            </a:r>
            <a:r>
              <a:rPr lang="en-GB"/>
              <a:t> - Spring 2018</a:t>
            </a:r>
            <a:endParaRPr/>
          </a:p>
          <a:p>
            <a:pPr marL="0" lvl="0" indent="0" rtl="0">
              <a:spcBef>
                <a:spcPts val="0"/>
              </a:spcBef>
              <a:spcAft>
                <a:spcPts val="0"/>
              </a:spcAft>
              <a:buClr>
                <a:schemeClr val="dk1"/>
              </a:buClr>
              <a:buFont typeface="Arial"/>
              <a:buNone/>
            </a:pPr>
            <a:r>
              <a:rPr lang="en-GB"/>
              <a:t>Brennan Ringel</a:t>
            </a:r>
            <a:endParaRPr/>
          </a:p>
          <a:p>
            <a:pPr marL="0" lvl="0" indent="0" rtl="0">
              <a:spcBef>
                <a:spcPts val="0"/>
              </a:spcBef>
              <a:spcAft>
                <a:spcPts val="0"/>
              </a:spcAft>
              <a:buClr>
                <a:schemeClr val="dk1"/>
              </a:buClr>
              <a:buFont typeface="Arial"/>
              <a:buNone/>
            </a:pPr>
            <a:r>
              <a:rPr lang="en-GB"/>
              <a:t>Email: </a:t>
            </a:r>
            <a:r>
              <a:rPr lang="en-GB" u="sng">
                <a:solidFill>
                  <a:schemeClr val="hlink"/>
                </a:solidFill>
                <a:hlinkClick r:id="rId4"/>
              </a:rPr>
              <a:t>ringelb8@students.rowan.edu</a:t>
            </a:r>
            <a:endParaRPr/>
          </a:p>
          <a:p>
            <a:pPr marL="0" lvl="0" indent="0" rtl="0">
              <a:spcBef>
                <a:spcPts val="0"/>
              </a:spcBef>
              <a:spcAft>
                <a:spcPts val="0"/>
              </a:spcAft>
              <a:buClr>
                <a:schemeClr val="dk1"/>
              </a:buClr>
              <a:buFont typeface="Arial"/>
              <a:buNone/>
            </a:pPr>
            <a:r>
              <a:rPr lang="en-GB"/>
              <a:t>Email2:brennanringel@gmail.com</a:t>
            </a:r>
            <a:endParaRPr/>
          </a:p>
          <a:p>
            <a:pPr marL="0" lvl="0" indent="0" rtl="0">
              <a:spcBef>
                <a:spcPts val="0"/>
              </a:spcBef>
              <a:spcAft>
                <a:spcPts val="0"/>
              </a:spcAft>
              <a:buClr>
                <a:schemeClr val="dk1"/>
              </a:buClr>
              <a:buFont typeface="Arial"/>
              <a:buNone/>
            </a:pPr>
            <a:endParaRPr/>
          </a:p>
          <a:p>
            <a:pPr marL="0" marR="0" lvl="0" indent="0" algn="l" rtl="0">
              <a:spcBef>
                <a:spcPts val="0"/>
              </a:spcBef>
              <a:spcAft>
                <a:spcPts val="0"/>
              </a:spcAft>
              <a:buNone/>
            </a:pPr>
            <a:endParaRPr/>
          </a:p>
        </p:txBody>
      </p:sp>
    </p:spTree>
    <p:extLst>
      <p:ext uri="{BB962C8B-B14F-4D97-AF65-F5344CB8AC3E}">
        <p14:creationId xmlns:p14="http://schemas.microsoft.com/office/powerpoint/2010/main" val="3042130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Francis, </a:t>
            </a:r>
            <a:r>
              <a:rPr lang="en-US" dirty="0" err="1"/>
              <a:t>Dishan</a:t>
            </a:r>
            <a:r>
              <a:rPr lang="en-US" dirty="0"/>
              <a:t>. “Devices and Other Objects Mastering Active Directory: Automate Tasks by Leveraging PowerShell for Active Directory Domain Services 2016. Birmingham: </a:t>
            </a:r>
            <a:r>
              <a:rPr lang="en-US" dirty="0" err="1"/>
              <a:t>Packt</a:t>
            </a:r>
            <a:r>
              <a:rPr lang="en-US" dirty="0"/>
              <a:t> Pub., 2017. 371.</a:t>
            </a:r>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3912950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“Devices and Other Objects Mastering Active Directory: Automate Tasks by Leveraging PowerShell for Active Directory Domain Services 2016. Birmingham: </a:t>
            </a:r>
            <a:r>
              <a:rPr lang="en-US" dirty="0" err="1"/>
              <a:t>Packt</a:t>
            </a:r>
            <a:r>
              <a:rPr lang="en-US" dirty="0"/>
              <a:t> Pub., 2017. 371.</a:t>
            </a:r>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5</a:t>
            </a:fld>
            <a:endParaRPr lang="en-US"/>
          </a:p>
        </p:txBody>
      </p:sp>
    </p:spTree>
    <p:extLst>
      <p:ext uri="{BB962C8B-B14F-4D97-AF65-F5344CB8AC3E}">
        <p14:creationId xmlns:p14="http://schemas.microsoft.com/office/powerpoint/2010/main" val="932085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“Managing Groups, Objects and Devices – Best Practices  Mastering Active Directory: Automate Tasks by Leveraging PowerShell for Active Directory Domain Services 2016. Birmingham: </a:t>
            </a:r>
            <a:r>
              <a:rPr lang="en-US" dirty="0" err="1"/>
              <a:t>Packt</a:t>
            </a:r>
            <a:r>
              <a:rPr lang="en-US" dirty="0"/>
              <a:t> Pub., 2017. 373.</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8</a:t>
            </a:fld>
            <a:endParaRPr lang="en-US"/>
          </a:p>
        </p:txBody>
      </p:sp>
    </p:spTree>
    <p:extLst>
      <p:ext uri="{BB962C8B-B14F-4D97-AF65-F5344CB8AC3E}">
        <p14:creationId xmlns:p14="http://schemas.microsoft.com/office/powerpoint/2010/main" val="3952383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“Managing Groups, Objects and Devices – Best Practices  Mastering Active Directory: Automate Tasks by Leveraging PowerShell for Active Directory Domain Services 2016. Birmingham: </a:t>
            </a:r>
            <a:r>
              <a:rPr lang="en-US" dirty="0" err="1"/>
              <a:t>Packt</a:t>
            </a:r>
            <a:r>
              <a:rPr lang="en-US" dirty="0"/>
              <a:t> Pub., 2017. 374.</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9</a:t>
            </a:fld>
            <a:endParaRPr lang="en-US"/>
          </a:p>
        </p:txBody>
      </p:sp>
    </p:spTree>
    <p:extLst>
      <p:ext uri="{BB962C8B-B14F-4D97-AF65-F5344CB8AC3E}">
        <p14:creationId xmlns:p14="http://schemas.microsoft.com/office/powerpoint/2010/main" val="2193485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“Managing Groups, Objects and Devices – Best Practices  Mastering Active Directory: Automate Tasks by Leveraging PowerShell for Active Directory Domain Services 2016. Birmingham: </a:t>
            </a:r>
            <a:r>
              <a:rPr lang="en-US" dirty="0" err="1"/>
              <a:t>Packt</a:t>
            </a:r>
            <a:r>
              <a:rPr lang="en-US" dirty="0"/>
              <a:t> Pub., 2017. 374.</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10</a:t>
            </a:fld>
            <a:endParaRPr lang="en-US"/>
          </a:p>
        </p:txBody>
      </p:sp>
    </p:spTree>
    <p:extLst>
      <p:ext uri="{BB962C8B-B14F-4D97-AF65-F5344CB8AC3E}">
        <p14:creationId xmlns:p14="http://schemas.microsoft.com/office/powerpoint/2010/main" val="2483734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“Managing Groups, Objects and Devices – Best Practices  Mastering Active Directory: Automate Tasks by Leveraging PowerShell for Active Directory Domain Services 2016. Birmingham: </a:t>
            </a:r>
            <a:r>
              <a:rPr lang="en-US" dirty="0" err="1"/>
              <a:t>Packt</a:t>
            </a:r>
            <a:r>
              <a:rPr lang="en-US" dirty="0"/>
              <a:t> Pub., 2017. 374.</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11</a:t>
            </a:fld>
            <a:endParaRPr lang="en-US"/>
          </a:p>
        </p:txBody>
      </p:sp>
    </p:spTree>
    <p:extLst>
      <p:ext uri="{BB962C8B-B14F-4D97-AF65-F5344CB8AC3E}">
        <p14:creationId xmlns:p14="http://schemas.microsoft.com/office/powerpoint/2010/main" val="1324913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8/14/2018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8/14/2018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8/14/2018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8/14/2018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8/14/2018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8/14/2018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8/14/2018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8/14/2018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8/14/2018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8/14/2018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8/14/2018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8/14/2018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8/14/2018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106" name="Shape 106"/>
          <p:cNvSpPr txBox="1">
            <a:spLocks noGrp="1"/>
          </p:cNvSpPr>
          <p:nvPr>
            <p:ph type="title"/>
          </p:nvPr>
        </p:nvSpPr>
        <p:spPr/>
        <p:txBody>
          <a:bodyPr/>
          <a:lstStyle/>
          <a:p>
            <a:pPr lvl="0"/>
            <a:endParaRPr lang="en-US" dirty="0"/>
          </a:p>
          <a:p>
            <a:pPr lvl="0"/>
            <a:endParaRPr lang="en-US" dirty="0"/>
          </a:p>
          <a:p>
            <a:pPr lvl="0"/>
            <a:r>
              <a:rPr lang="en-US" sz="3200" dirty="0">
                <a:solidFill>
                  <a:schemeClr val="accent3">
                    <a:lumMod val="20000"/>
                    <a:lumOff val="80000"/>
                  </a:schemeClr>
                </a:solidFill>
                <a:sym typeface="Source Sans Pro"/>
              </a:rPr>
              <a:t>Concepts of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Computing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Technologies</a:t>
            </a:r>
            <a:br>
              <a:rPr lang="en-US" dirty="0">
                <a:sym typeface="Source Sans Pro"/>
              </a:rPr>
            </a:br>
            <a:br>
              <a:rPr lang="en-US" dirty="0">
                <a:sym typeface="Source Sans Pro"/>
              </a:rPr>
            </a:br>
            <a:br>
              <a:rPr lang="en-US" dirty="0">
                <a:sym typeface="Source Sans Pro"/>
              </a:rPr>
            </a:br>
            <a:r>
              <a:rPr lang="en-US" dirty="0">
                <a:sym typeface="Source Sans Pro"/>
              </a:rPr>
              <a:t>Devices and</a:t>
            </a:r>
            <a:br>
              <a:rPr lang="en-US">
                <a:sym typeface="Source Sans Pro"/>
              </a:rPr>
            </a:br>
            <a:r>
              <a:rPr lang="en-US">
                <a:sym typeface="Source Sans Pro"/>
              </a:rPr>
              <a:t>AD </a:t>
            </a:r>
            <a:r>
              <a:rPr lang="en-US" dirty="0">
                <a:sym typeface="Source Sans Pro"/>
              </a:rPr>
              <a:t>Best Practices</a:t>
            </a:r>
            <a:br>
              <a:rPr lang="en-US" dirty="0">
                <a:sym typeface="Source Sans Pro"/>
              </a:rPr>
            </a:br>
            <a:br>
              <a:rPr lang="en-US" dirty="0">
                <a:sym typeface="Source Sans Pro"/>
              </a:rPr>
            </a:br>
            <a:endParaRPr lang="en-US" dirty="0">
              <a:sym typeface="Source Sans Pro"/>
            </a:endParaRPr>
          </a:p>
        </p:txBody>
      </p:sp>
      <p:sp>
        <p:nvSpPr>
          <p:cNvPr id="107" name="Shape 107"/>
          <p:cNvSpPr txBox="1"/>
          <p:nvPr/>
        </p:nvSpPr>
        <p:spPr>
          <a:xfrm>
            <a:off x="7162799" y="2892277"/>
            <a:ext cx="1600201" cy="1645920"/>
          </a:xfrm>
          <a:prstGeom prst="rect">
            <a:avLst/>
          </a:prstGeom>
          <a:no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C00000"/>
              </a:buClr>
              <a:buSzPts val="1400"/>
              <a:buFont typeface="Noto Sans Symbols"/>
              <a:buNone/>
              <a:tabLst/>
              <a:defRPr/>
            </a:pPr>
            <a:r>
              <a:rPr kumimoji="0" lang="en-GB" sz="1400" b="0" i="0" u="none" strike="noStrike" kern="1200" cap="none" spc="0" normalizeH="0" baseline="0" noProof="0">
                <a:ln>
                  <a:noFill/>
                </a:ln>
                <a:solidFill>
                  <a:prstClr val="black"/>
                </a:solidFill>
                <a:effectLst/>
                <a:uLnTx/>
                <a:uFillTx/>
                <a:latin typeface="Source Sans Pro"/>
                <a:ea typeface="Source Sans Pro"/>
                <a:cs typeface="Source Sans Pro"/>
                <a:sym typeface="Source Sans Pro"/>
              </a:rPr>
              <a:t> </a:t>
            </a:r>
            <a:endParaRPr kumimoji="0" sz="1800" b="0" i="0" u="none" strike="noStrike" kern="1200" cap="none" spc="0" normalizeH="0" baseline="0" noProof="0">
              <a:ln>
                <a:noFill/>
              </a:ln>
              <a:solidFill>
                <a:prstClr val="black"/>
              </a:solidFill>
              <a:effectLst/>
              <a:uLnTx/>
              <a:uFillTx/>
              <a:latin typeface="Franklin Gothic Medium"/>
              <a:ea typeface="+mn-ea"/>
              <a:cs typeface="+mn-cs"/>
            </a:endParaRPr>
          </a:p>
        </p:txBody>
      </p:sp>
    </p:spTree>
    <p:extLst>
      <p:ext uri="{BB962C8B-B14F-4D97-AF65-F5344CB8AC3E}">
        <p14:creationId xmlns:p14="http://schemas.microsoft.com/office/powerpoint/2010/main" val="10693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pPr marL="434340" indent="-342900"/>
            <a:r>
              <a:rPr lang="en-US" dirty="0"/>
              <a:t>A good practice to manage disable objects is to create a different Organizational Unit and move the disabled objects there.</a:t>
            </a:r>
          </a:p>
          <a:p>
            <a:pPr marL="708660" lvl="1" indent="-342900"/>
            <a:r>
              <a:rPr lang="en-US" dirty="0"/>
              <a:t>This will allow the Administrator to keep the track of them and it will also provide an easy access to them when needed.</a:t>
            </a:r>
          </a:p>
          <a:p>
            <a:pPr marL="708660" lvl="1" indent="-342900"/>
            <a:endParaRPr lang="en-US" dirty="0"/>
          </a:p>
          <a:p>
            <a:pPr marL="434340" indent="-342900"/>
            <a:r>
              <a:rPr lang="en-US" dirty="0"/>
              <a:t>Another case is when objects are used for a limited time. A good example for this is the accounts which are used only during some project. </a:t>
            </a:r>
          </a:p>
          <a:p>
            <a:pPr marL="708660" lvl="1" indent="-342900"/>
            <a:r>
              <a:rPr lang="en-US" dirty="0"/>
              <a:t>In this case we can keep the disabled accounts and only enable them when they are required.</a:t>
            </a:r>
          </a:p>
          <a:p>
            <a:pPr marL="708660" lvl="1" indent="-342900"/>
            <a:r>
              <a:rPr lang="en-US" dirty="0"/>
              <a:t>Past employee accounts also fall into this category.</a:t>
            </a:r>
          </a:p>
          <a:p>
            <a:pPr lvl="1"/>
            <a:endParaRPr lang="en-US" dirty="0"/>
          </a:p>
        </p:txBody>
      </p:sp>
      <p:sp>
        <p:nvSpPr>
          <p:cNvPr id="3" name="Title 2"/>
          <p:cNvSpPr>
            <a:spLocks noGrp="1"/>
          </p:cNvSpPr>
          <p:nvPr>
            <p:ph type="title"/>
          </p:nvPr>
        </p:nvSpPr>
        <p:spPr/>
        <p:txBody>
          <a:bodyPr/>
          <a:lstStyle/>
          <a:p>
            <a:r>
              <a:rPr lang="en-US" dirty="0"/>
              <a:t>Practices : Housekeeping </a:t>
            </a:r>
            <a:r>
              <a:rPr lang="en-US" dirty="0" err="1"/>
              <a:t>cont</a:t>
            </a:r>
            <a:r>
              <a:rPr lang="en-US" dirty="0"/>
              <a:t>;</a:t>
            </a:r>
          </a:p>
        </p:txBody>
      </p:sp>
      <p:sp>
        <p:nvSpPr>
          <p:cNvPr id="5" name="Title 2">
            <a:extLst>
              <a:ext uri="{FF2B5EF4-FFF2-40B4-BE49-F238E27FC236}">
                <a16:creationId xmlns:a16="http://schemas.microsoft.com/office/drawing/2014/main" id="{2F3E8AE4-6424-4843-B96B-E7F78041D348}"/>
              </a:ext>
            </a:extLst>
          </p:cNvPr>
          <p:cNvSpPr txBox="1">
            <a:spLocks/>
          </p:cNvSpPr>
          <p:nvPr/>
        </p:nvSpPr>
        <p:spPr>
          <a:xfrm>
            <a:off x="7960394" y="6126479"/>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**cited</a:t>
            </a:r>
          </a:p>
        </p:txBody>
      </p:sp>
    </p:spTree>
    <p:extLst>
      <p:ext uri="{BB962C8B-B14F-4D97-AF65-F5344CB8AC3E}">
        <p14:creationId xmlns:p14="http://schemas.microsoft.com/office/powerpoint/2010/main" val="3152973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5962389" y="1603332"/>
            <a:ext cx="3125244" cy="5072856"/>
          </a:xfrm>
        </p:spPr>
        <p:txBody>
          <a:bodyPr>
            <a:noAutofit/>
          </a:bodyPr>
          <a:lstStyle/>
          <a:p>
            <a:r>
              <a:rPr lang="en-US" sz="1800" dirty="0"/>
              <a:t>Object naming conversion is used mostly in organizational level. Always follow the standards when defining names, usernames for the objects.</a:t>
            </a:r>
          </a:p>
          <a:p>
            <a:r>
              <a:rPr lang="en-US" sz="1800" dirty="0"/>
              <a:t>These standards can be different from business to business, so it is recommended to document these standards. Well commented and documented Infrastructure of Active Directory saves a lot of time of resources.</a:t>
            </a:r>
          </a:p>
          <a:p>
            <a:pPr marL="708660" lvl="1" indent="-342900"/>
            <a:endParaRPr lang="en-US" sz="1600" dirty="0"/>
          </a:p>
        </p:txBody>
      </p:sp>
      <p:sp>
        <p:nvSpPr>
          <p:cNvPr id="5" name="Content Placeholder 4">
            <a:extLst>
              <a:ext uri="{FF2B5EF4-FFF2-40B4-BE49-F238E27FC236}">
                <a16:creationId xmlns:a16="http://schemas.microsoft.com/office/drawing/2014/main" id="{3D3B79DD-C323-404F-A6ED-E0BFB5A93DED}"/>
              </a:ext>
            </a:extLst>
          </p:cNvPr>
          <p:cNvSpPr>
            <a:spLocks noGrp="1"/>
          </p:cNvSpPr>
          <p:nvPr>
            <p:ph sz="half" idx="2"/>
          </p:nvPr>
        </p:nvSpPr>
        <p:spPr>
          <a:xfrm>
            <a:off x="2974932" y="1647174"/>
            <a:ext cx="2987457" cy="5029014"/>
          </a:xfrm>
          <a:solidFill>
            <a:srgbClr val="F9FAFD"/>
          </a:solidFill>
        </p:spPr>
        <p:txBody>
          <a:bodyPr/>
          <a:lstStyle/>
          <a:p>
            <a:pPr marL="434340" indent="-342900"/>
            <a:r>
              <a:rPr lang="en-US" sz="1800" dirty="0"/>
              <a:t>Protecting objects from accidental deletion is also a critical practice, this speaks for </a:t>
            </a:r>
            <a:r>
              <a:rPr lang="en-US" sz="1800" dirty="0" err="1"/>
              <a:t>it self</a:t>
            </a:r>
            <a:r>
              <a:rPr lang="en-US" sz="1800" dirty="0"/>
              <a:t>. This feature can be enabled on user, computer and group objects. </a:t>
            </a:r>
          </a:p>
          <a:p>
            <a:pPr marL="708660" lvl="1" indent="-342900"/>
            <a:r>
              <a:rPr lang="en-US" sz="1600" dirty="0"/>
              <a:t>It can be enabled on individual object or the Organizational Unit as well as directory level.</a:t>
            </a:r>
          </a:p>
          <a:p>
            <a:pPr marL="708660" lvl="1" indent="-342900"/>
            <a:r>
              <a:rPr lang="en-US" sz="1600" dirty="0"/>
              <a:t>To delete an object on purpose, we are going need to disable this feature.</a:t>
            </a:r>
          </a:p>
        </p:txBody>
      </p:sp>
      <p:sp>
        <p:nvSpPr>
          <p:cNvPr id="3" name="Title 2"/>
          <p:cNvSpPr>
            <a:spLocks noGrp="1"/>
          </p:cNvSpPr>
          <p:nvPr>
            <p:ph type="title"/>
          </p:nvPr>
        </p:nvSpPr>
        <p:spPr/>
        <p:txBody>
          <a:bodyPr/>
          <a:lstStyle/>
          <a:p>
            <a:r>
              <a:rPr lang="en-US" dirty="0"/>
              <a:t>More Practices</a:t>
            </a:r>
          </a:p>
        </p:txBody>
      </p:sp>
      <p:sp>
        <p:nvSpPr>
          <p:cNvPr id="7" name="Content Placeholder 1">
            <a:extLst>
              <a:ext uri="{FF2B5EF4-FFF2-40B4-BE49-F238E27FC236}">
                <a16:creationId xmlns:a16="http://schemas.microsoft.com/office/drawing/2014/main" id="{5DBF09EF-E791-4382-AD6E-76797250D132}"/>
              </a:ext>
            </a:extLst>
          </p:cNvPr>
          <p:cNvSpPr txBox="1">
            <a:spLocks/>
          </p:cNvSpPr>
          <p:nvPr/>
        </p:nvSpPr>
        <p:spPr>
          <a:xfrm>
            <a:off x="112383" y="1647174"/>
            <a:ext cx="2762341" cy="5029014"/>
          </a:xfrm>
          <a:prstGeom prst="rect">
            <a:avLst/>
          </a:prstGeom>
        </p:spPr>
        <p:txBody>
          <a:bodyPr vert="horz" lIns="91440" tIns="45720" rIns="91440" bIns="45720" rtlCol="0">
            <a:no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0" baseline="0">
                <a:solidFill>
                  <a:schemeClr val="tx1"/>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0" baseline="0">
                <a:solidFill>
                  <a:schemeClr val="tx1"/>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0" baseline="0">
                <a:solidFill>
                  <a:schemeClr val="tx1"/>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spc="0">
                <a:solidFill>
                  <a:schemeClr val="tx1"/>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400" kern="1200" spc="0" baseline="0">
                <a:solidFill>
                  <a:schemeClr val="tx1"/>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8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8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8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800" kern="1200">
                <a:solidFill>
                  <a:schemeClr val="tx2"/>
                </a:solidFill>
                <a:latin typeface="+mn-lt"/>
                <a:ea typeface="+mn-ea"/>
                <a:cs typeface="+mn-cs"/>
              </a:defRPr>
            </a:lvl9pPr>
          </a:lstStyle>
          <a:p>
            <a:r>
              <a:rPr lang="en-US" sz="1800" dirty="0"/>
              <a:t>Adding description is a very good practice due to the fact that you might not always be the person who is managing the OU.</a:t>
            </a:r>
            <a:br>
              <a:rPr lang="en-US" sz="1800" dirty="0"/>
            </a:br>
            <a:endParaRPr lang="en-US" sz="1800" dirty="0"/>
          </a:p>
          <a:p>
            <a:pPr lvl="1"/>
            <a:r>
              <a:rPr lang="en-US" sz="1600" dirty="0"/>
              <a:t>One should always add a description to the objects, if it cannot be described by its given name. We can relate this to code documentation, as it allows a better readability which makes locating and understanding the object relatively quickly</a:t>
            </a:r>
          </a:p>
          <a:p>
            <a:pPr lvl="1"/>
            <a:endParaRPr lang="en-US" sz="1600" dirty="0"/>
          </a:p>
          <a:p>
            <a:pPr marL="708660" lvl="1" indent="-342900"/>
            <a:endParaRPr lang="en-US" sz="1600" dirty="0"/>
          </a:p>
        </p:txBody>
      </p:sp>
    </p:spTree>
    <p:extLst>
      <p:ext uri="{BB962C8B-B14F-4D97-AF65-F5344CB8AC3E}">
        <p14:creationId xmlns:p14="http://schemas.microsoft.com/office/powerpoint/2010/main" val="4047433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Francis, </a:t>
            </a:r>
            <a:r>
              <a:rPr lang="en-US" dirty="0" err="1"/>
              <a:t>Dishan</a:t>
            </a:r>
            <a:r>
              <a:rPr lang="en-US" dirty="0"/>
              <a:t>. Mastering Active Directory: Automate Tasks by Leveraging PowerShell for Active Directory Domain Services 2016. Birmingham: </a:t>
            </a:r>
            <a:r>
              <a:rPr lang="en-US" dirty="0" err="1"/>
              <a:t>Packt</a:t>
            </a:r>
            <a:r>
              <a:rPr lang="en-US" dirty="0"/>
              <a:t> Pub. 2017.</a:t>
            </a:r>
          </a:p>
          <a:p>
            <a:pPr marL="45720" indent="0">
              <a:buNone/>
            </a:pPr>
            <a:endParaRPr lang="en-US" dirty="0"/>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What is classified as an object in Active Directory.</a:t>
            </a:r>
          </a:p>
          <a:p>
            <a:r>
              <a:rPr lang="en-US" dirty="0"/>
              <a:t>Have a basic understanding of how objects are handled in Active Directory.</a:t>
            </a:r>
          </a:p>
          <a:p>
            <a:endParaRPr lang="en-US" dirty="0"/>
          </a:p>
          <a:p>
            <a:pPr marL="45720" indent="0">
              <a:buNone/>
            </a:pPr>
            <a:endParaRPr lang="en-US" dirty="0"/>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3549"/>
          </a:xfrm>
        </p:spPr>
        <p:txBody>
          <a:bodyPr>
            <a:normAutofit/>
          </a:bodyPr>
          <a:lstStyle/>
          <a:p>
            <a:r>
              <a:rPr lang="en-US" dirty="0"/>
              <a:t>Active directory supports many other devise and object types as well. Including, Tablets, Work Stations, Wireless devices, printers and many more.</a:t>
            </a:r>
          </a:p>
          <a:p>
            <a:r>
              <a:rPr lang="en-US" dirty="0"/>
              <a:t>In this lesson we will focus mostly on the Printers, since they are most commonly shared resource in an office network.</a:t>
            </a:r>
          </a:p>
          <a:p>
            <a:pPr lvl="1"/>
            <a:r>
              <a:rPr lang="en-US" dirty="0"/>
              <a:t>Printers can be configured several ways in active directory:</a:t>
            </a:r>
          </a:p>
          <a:p>
            <a:pPr lvl="2"/>
            <a:r>
              <a:rPr lang="en-US" dirty="0"/>
              <a:t>Printer setup wizard  =&gt; Connection via IP Address.</a:t>
            </a:r>
          </a:p>
          <a:p>
            <a:pPr lvl="2"/>
            <a:r>
              <a:rPr lang="en-US" dirty="0"/>
              <a:t>Log on scripts =&gt; Map and install printers in workstations.</a:t>
            </a:r>
          </a:p>
          <a:p>
            <a:pPr lvl="2"/>
            <a:r>
              <a:rPr lang="en-US" dirty="0"/>
              <a:t>Printer servers =&gt; Connect and install a printer on the server.</a:t>
            </a:r>
          </a:p>
          <a:p>
            <a:pPr lvl="2"/>
            <a:r>
              <a:rPr lang="en-US" dirty="0"/>
              <a:t>Printer Object = &gt; Register printer as an object in Active Directory. </a:t>
            </a:r>
          </a:p>
          <a:p>
            <a:r>
              <a:rPr lang="en-US" dirty="0"/>
              <a:t>Registering the printer as an object in Active Directory will  allow the users to browse the Active Directory and find the relevant printer quickly, without going through different printer servers.</a:t>
            </a:r>
          </a:p>
          <a:p>
            <a:pPr lvl="2"/>
            <a:endParaRPr lang="en-US" dirty="0"/>
          </a:p>
        </p:txBody>
      </p:sp>
      <p:sp>
        <p:nvSpPr>
          <p:cNvPr id="3" name="Title 2"/>
          <p:cNvSpPr>
            <a:spLocks noGrp="1"/>
          </p:cNvSpPr>
          <p:nvPr>
            <p:ph type="title"/>
          </p:nvPr>
        </p:nvSpPr>
        <p:spPr/>
        <p:txBody>
          <a:bodyPr/>
          <a:lstStyle/>
          <a:p>
            <a:r>
              <a:rPr lang="en-US" dirty="0"/>
              <a:t>Devices</a:t>
            </a:r>
          </a:p>
        </p:txBody>
      </p:sp>
    </p:spTree>
    <p:extLst>
      <p:ext uri="{BB962C8B-B14F-4D97-AF65-F5344CB8AC3E}">
        <p14:creationId xmlns:p14="http://schemas.microsoft.com/office/powerpoint/2010/main" val="878264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r>
              <a:rPr lang="en-US" dirty="0"/>
              <a:t>Printers can be integrated with a directory from the printer properties.</a:t>
            </a:r>
          </a:p>
          <a:p>
            <a:pPr lvl="1"/>
            <a:endParaRPr lang="en-US" dirty="0"/>
          </a:p>
          <a:p>
            <a:pPr lvl="1"/>
            <a:endParaRPr lang="en-US" dirty="0"/>
          </a:p>
          <a:p>
            <a:pPr lvl="1"/>
            <a:endParaRPr lang="en-US" dirty="0"/>
          </a:p>
          <a:p>
            <a:pPr lvl="1"/>
            <a:r>
              <a:rPr lang="en-US" dirty="0"/>
              <a:t>To register a printer, we need to go to </a:t>
            </a:r>
            <a:br>
              <a:rPr lang="en-US" dirty="0"/>
            </a:br>
            <a:r>
              <a:rPr lang="en-US" dirty="0"/>
              <a:t>Printer properties and then to the Sharing </a:t>
            </a:r>
            <a:br>
              <a:rPr lang="en-US" dirty="0"/>
            </a:br>
            <a:r>
              <a:rPr lang="en-US" dirty="0"/>
              <a:t>tab, there we will need to check</a:t>
            </a:r>
            <a:br>
              <a:rPr lang="en-US" dirty="0"/>
            </a:br>
            <a:r>
              <a:rPr lang="en-US" dirty="0"/>
              <a:t>the ‘List in the directory’ checkbox to list</a:t>
            </a:r>
            <a:br>
              <a:rPr lang="en-US" dirty="0"/>
            </a:br>
            <a:r>
              <a:rPr lang="en-US" dirty="0"/>
              <a:t>the printer in on Active Directory.</a:t>
            </a:r>
          </a:p>
        </p:txBody>
      </p:sp>
      <p:sp>
        <p:nvSpPr>
          <p:cNvPr id="3" name="Title 2"/>
          <p:cNvSpPr>
            <a:spLocks noGrp="1"/>
          </p:cNvSpPr>
          <p:nvPr>
            <p:ph type="title"/>
          </p:nvPr>
        </p:nvSpPr>
        <p:spPr/>
        <p:txBody>
          <a:bodyPr/>
          <a:lstStyle/>
          <a:p>
            <a:r>
              <a:rPr lang="en-US" dirty="0"/>
              <a:t>Devices : Printers</a:t>
            </a:r>
          </a:p>
        </p:txBody>
      </p:sp>
      <p:pic>
        <p:nvPicPr>
          <p:cNvPr id="4" name="Picture 3">
            <a:extLst>
              <a:ext uri="{FF2B5EF4-FFF2-40B4-BE49-F238E27FC236}">
                <a16:creationId xmlns:a16="http://schemas.microsoft.com/office/drawing/2014/main" id="{01916D09-C513-4B98-9B4E-8D00DBFE5773}"/>
              </a:ext>
            </a:extLst>
          </p:cNvPr>
          <p:cNvPicPr>
            <a:picLocks noChangeAspect="1"/>
          </p:cNvPicPr>
          <p:nvPr/>
        </p:nvPicPr>
        <p:blipFill>
          <a:blip r:embed="rId3"/>
          <a:stretch>
            <a:fillRect/>
          </a:stretch>
        </p:blipFill>
        <p:spPr>
          <a:xfrm>
            <a:off x="5258073" y="2615282"/>
            <a:ext cx="3504187" cy="3886871"/>
          </a:xfrm>
          <a:prstGeom prst="rect">
            <a:avLst/>
          </a:prstGeom>
        </p:spPr>
      </p:pic>
      <p:sp>
        <p:nvSpPr>
          <p:cNvPr id="5" name="Title 2">
            <a:extLst>
              <a:ext uri="{FF2B5EF4-FFF2-40B4-BE49-F238E27FC236}">
                <a16:creationId xmlns:a16="http://schemas.microsoft.com/office/drawing/2014/main" id="{B5C38AED-63BF-483A-A6F8-D7426A8D4D63}"/>
              </a:ext>
            </a:extLst>
          </p:cNvPr>
          <p:cNvSpPr txBox="1">
            <a:spLocks/>
          </p:cNvSpPr>
          <p:nvPr/>
        </p:nvSpPr>
        <p:spPr>
          <a:xfrm>
            <a:off x="7960394" y="6232685"/>
            <a:ext cx="1183606" cy="670128"/>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371).</a:t>
            </a:r>
          </a:p>
        </p:txBody>
      </p:sp>
    </p:spTree>
    <p:extLst>
      <p:ext uri="{BB962C8B-B14F-4D97-AF65-F5344CB8AC3E}">
        <p14:creationId xmlns:p14="http://schemas.microsoft.com/office/powerpoint/2010/main" val="3489147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r>
              <a:rPr lang="en-US" dirty="0"/>
              <a:t>Then in the workstation we will need to select the option to list printers from the directory during the printer setup process, and that will list all the printers available for that directory in a window:</a:t>
            </a:r>
          </a:p>
          <a:p>
            <a:pPr lvl="1"/>
            <a:endParaRPr lang="en-US" dirty="0"/>
          </a:p>
          <a:p>
            <a:pPr lvl="1"/>
            <a:endParaRPr lang="en-US" dirty="0"/>
          </a:p>
        </p:txBody>
      </p:sp>
      <p:sp>
        <p:nvSpPr>
          <p:cNvPr id="3" name="Title 2"/>
          <p:cNvSpPr>
            <a:spLocks noGrp="1"/>
          </p:cNvSpPr>
          <p:nvPr>
            <p:ph type="title"/>
          </p:nvPr>
        </p:nvSpPr>
        <p:spPr/>
        <p:txBody>
          <a:bodyPr/>
          <a:lstStyle/>
          <a:p>
            <a:r>
              <a:rPr lang="en-US" dirty="0"/>
              <a:t>Devices : Printers</a:t>
            </a:r>
          </a:p>
        </p:txBody>
      </p:sp>
      <p:pic>
        <p:nvPicPr>
          <p:cNvPr id="5" name="Picture 4">
            <a:extLst>
              <a:ext uri="{FF2B5EF4-FFF2-40B4-BE49-F238E27FC236}">
                <a16:creationId xmlns:a16="http://schemas.microsoft.com/office/drawing/2014/main" id="{2B15E834-24B7-4C38-8314-0C2A27F3E961}"/>
              </a:ext>
            </a:extLst>
          </p:cNvPr>
          <p:cNvPicPr>
            <a:picLocks noChangeAspect="1"/>
          </p:cNvPicPr>
          <p:nvPr/>
        </p:nvPicPr>
        <p:blipFill>
          <a:blip r:embed="rId3"/>
          <a:stretch>
            <a:fillRect/>
          </a:stretch>
        </p:blipFill>
        <p:spPr>
          <a:xfrm>
            <a:off x="1169931" y="2940496"/>
            <a:ext cx="6804138" cy="3412410"/>
          </a:xfrm>
          <a:prstGeom prst="rect">
            <a:avLst/>
          </a:prstGeom>
        </p:spPr>
      </p:pic>
      <p:sp>
        <p:nvSpPr>
          <p:cNvPr id="6" name="Title 2">
            <a:extLst>
              <a:ext uri="{FF2B5EF4-FFF2-40B4-BE49-F238E27FC236}">
                <a16:creationId xmlns:a16="http://schemas.microsoft.com/office/drawing/2014/main" id="{6A4DFB2E-3F08-4898-A45E-493092561E94}"/>
              </a:ext>
            </a:extLst>
          </p:cNvPr>
          <p:cNvSpPr txBox="1">
            <a:spLocks/>
          </p:cNvSpPr>
          <p:nvPr/>
        </p:nvSpPr>
        <p:spPr>
          <a:xfrm>
            <a:off x="7197875" y="6167089"/>
            <a:ext cx="1183606" cy="670128"/>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371).</a:t>
            </a:r>
          </a:p>
        </p:txBody>
      </p:sp>
    </p:spTree>
    <p:extLst>
      <p:ext uri="{BB962C8B-B14F-4D97-AF65-F5344CB8AC3E}">
        <p14:creationId xmlns:p14="http://schemas.microsoft.com/office/powerpoint/2010/main" val="1627719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pPr marL="434340" indent="-342900"/>
            <a:endParaRPr lang="en-US" dirty="0"/>
          </a:p>
          <a:p>
            <a:pPr marL="434340" indent="-342900"/>
            <a:r>
              <a:rPr lang="en-US" dirty="0" err="1"/>
              <a:t>inetOrgPerson</a:t>
            </a:r>
            <a:r>
              <a:rPr lang="en-US" dirty="0"/>
              <a:t> is an object used by other directory services which are based on LDAP and X.500 protocols.</a:t>
            </a:r>
          </a:p>
          <a:p>
            <a:pPr marL="91440" indent="0">
              <a:buNone/>
            </a:pPr>
            <a:endParaRPr lang="en-US" dirty="0"/>
          </a:p>
          <a:p>
            <a:pPr marL="434340" indent="-342900"/>
            <a:r>
              <a:rPr lang="en-US" dirty="0"/>
              <a:t>Main purpose of the </a:t>
            </a:r>
            <a:r>
              <a:rPr lang="en-US" dirty="0" err="1"/>
              <a:t>inetOrgPerson</a:t>
            </a:r>
            <a:r>
              <a:rPr lang="en-US" dirty="0"/>
              <a:t> is to support migration from non-Microsoft directory service and support applications that requires </a:t>
            </a:r>
            <a:r>
              <a:rPr lang="en-US" dirty="0" err="1"/>
              <a:t>inetOrgPerson</a:t>
            </a:r>
            <a:r>
              <a:rPr lang="en-US" dirty="0"/>
              <a:t> objects.</a:t>
            </a:r>
          </a:p>
          <a:p>
            <a:pPr marL="91440" indent="0">
              <a:buNone/>
            </a:pPr>
            <a:endParaRPr lang="en-US" dirty="0"/>
          </a:p>
          <a:p>
            <a:pPr marL="434340" indent="-342900"/>
            <a:r>
              <a:rPr lang="en-US" dirty="0"/>
              <a:t>In Active Directory we are able to convert </a:t>
            </a:r>
            <a:r>
              <a:rPr lang="en-US" dirty="0" err="1"/>
              <a:t>inetOrgPerson</a:t>
            </a:r>
            <a:r>
              <a:rPr lang="en-US" dirty="0"/>
              <a:t> objects to a user object and the other way around. The ability of being able to convert </a:t>
            </a:r>
            <a:r>
              <a:rPr lang="en-US" dirty="0" err="1"/>
              <a:t>inetOrgPerson</a:t>
            </a:r>
            <a:r>
              <a:rPr lang="en-US" dirty="0"/>
              <a:t> to a user object, makes the process of exporting and importing users with Active Directory much easier. </a:t>
            </a:r>
          </a:p>
          <a:p>
            <a:pPr lvl="1"/>
            <a:endParaRPr lang="en-US" dirty="0"/>
          </a:p>
        </p:txBody>
      </p:sp>
      <p:sp>
        <p:nvSpPr>
          <p:cNvPr id="3" name="Title 2"/>
          <p:cNvSpPr>
            <a:spLocks noGrp="1"/>
          </p:cNvSpPr>
          <p:nvPr>
            <p:ph type="title"/>
          </p:nvPr>
        </p:nvSpPr>
        <p:spPr/>
        <p:txBody>
          <a:bodyPr/>
          <a:lstStyle/>
          <a:p>
            <a:r>
              <a:rPr lang="en-US" dirty="0"/>
              <a:t>Other Objects : </a:t>
            </a:r>
            <a:r>
              <a:rPr lang="en-US" dirty="0" err="1"/>
              <a:t>inetOrgPerson</a:t>
            </a:r>
            <a:endParaRPr lang="en-US" dirty="0"/>
          </a:p>
        </p:txBody>
      </p:sp>
    </p:spTree>
    <p:extLst>
      <p:ext uri="{BB962C8B-B14F-4D97-AF65-F5344CB8AC3E}">
        <p14:creationId xmlns:p14="http://schemas.microsoft.com/office/powerpoint/2010/main" val="2048436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pPr marL="434340" indent="-342900"/>
            <a:r>
              <a:rPr lang="en-US" dirty="0"/>
              <a:t>To create a </a:t>
            </a:r>
            <a:r>
              <a:rPr lang="en-US" dirty="0" err="1"/>
              <a:t>inetOrgPerson</a:t>
            </a:r>
            <a:r>
              <a:rPr lang="en-US" dirty="0"/>
              <a:t> object we need to follow these steps :</a:t>
            </a:r>
          </a:p>
          <a:p>
            <a:pPr marL="91440" indent="0">
              <a:buNone/>
            </a:pPr>
            <a:endParaRPr lang="en-US" dirty="0"/>
          </a:p>
          <a:p>
            <a:pPr marL="708660" lvl="1" indent="-342900"/>
            <a:r>
              <a:rPr lang="en-US" dirty="0"/>
              <a:t>Open the Active Directory users and Computers snap-in</a:t>
            </a:r>
          </a:p>
          <a:p>
            <a:pPr marL="708660" lvl="1" indent="-342900"/>
            <a:r>
              <a:rPr lang="en-US" dirty="0"/>
              <a:t>Make sure that the domain is correct, if not select ‘Connect to domain’, there we will enter the right domains name and click ‘OK’.</a:t>
            </a:r>
          </a:p>
          <a:p>
            <a:pPr marL="708660" lvl="1" indent="-342900"/>
            <a:r>
              <a:rPr lang="en-US" dirty="0"/>
              <a:t>Then we will right-click the user container and select New =&gt; </a:t>
            </a:r>
            <a:r>
              <a:rPr lang="en-US" dirty="0" err="1"/>
              <a:t>inetOrgPerson</a:t>
            </a:r>
            <a:r>
              <a:rPr lang="en-US" dirty="0"/>
              <a:t>.</a:t>
            </a:r>
          </a:p>
          <a:p>
            <a:pPr marL="708660" lvl="1" indent="-342900"/>
            <a:r>
              <a:rPr lang="en-US" dirty="0"/>
              <a:t>Then we will fill out appropriate fields such as first name, last name, etc.</a:t>
            </a:r>
          </a:p>
          <a:p>
            <a:pPr marL="708660" lvl="1" indent="-342900"/>
            <a:r>
              <a:rPr lang="en-US" dirty="0"/>
              <a:t>Then we will set up the password, and any flags relating to it.</a:t>
            </a:r>
          </a:p>
          <a:p>
            <a:pPr marL="708660" lvl="1" indent="-342900"/>
            <a:r>
              <a:rPr lang="en-US" dirty="0"/>
              <a:t>Click Finish, and at this point we have a new </a:t>
            </a:r>
            <a:r>
              <a:rPr lang="en-US" dirty="0" err="1"/>
              <a:t>inetOrgPerson</a:t>
            </a:r>
            <a:r>
              <a:rPr lang="en-US" dirty="0"/>
              <a:t> object.</a:t>
            </a:r>
          </a:p>
          <a:p>
            <a:pPr lvl="1"/>
            <a:endParaRPr lang="en-US" dirty="0"/>
          </a:p>
        </p:txBody>
      </p:sp>
      <p:sp>
        <p:nvSpPr>
          <p:cNvPr id="3" name="Title 2"/>
          <p:cNvSpPr>
            <a:spLocks noGrp="1"/>
          </p:cNvSpPr>
          <p:nvPr>
            <p:ph type="title"/>
          </p:nvPr>
        </p:nvSpPr>
        <p:spPr/>
        <p:txBody>
          <a:bodyPr/>
          <a:lstStyle/>
          <a:p>
            <a:r>
              <a:rPr lang="en-US" dirty="0"/>
              <a:t>Other Objects : </a:t>
            </a:r>
            <a:r>
              <a:rPr lang="en-US" dirty="0" err="1"/>
              <a:t>inetOrgPerson</a:t>
            </a:r>
            <a:endParaRPr lang="en-US" dirty="0"/>
          </a:p>
        </p:txBody>
      </p:sp>
    </p:spTree>
    <p:extLst>
      <p:ext uri="{BB962C8B-B14F-4D97-AF65-F5344CB8AC3E}">
        <p14:creationId xmlns:p14="http://schemas.microsoft.com/office/powerpoint/2010/main" val="1386342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pPr marL="434340" indent="-342900"/>
            <a:r>
              <a:rPr lang="en-US" dirty="0"/>
              <a:t>Managing Active Directory objects is an important task of administrator, with that comes a great amount of responsibility. There are a few practices to keep this task at a good condition. Some of the well known practices are :</a:t>
            </a:r>
          </a:p>
          <a:p>
            <a:pPr marL="708660" lvl="1" indent="-342900"/>
            <a:r>
              <a:rPr lang="en-US" dirty="0"/>
              <a:t>Housekeeping</a:t>
            </a:r>
          </a:p>
          <a:p>
            <a:pPr marL="365760" lvl="1" indent="0">
              <a:buNone/>
            </a:pPr>
            <a:endParaRPr lang="en-US" dirty="0"/>
          </a:p>
          <a:p>
            <a:pPr marL="708660" lvl="1" indent="-342900"/>
            <a:r>
              <a:rPr lang="en-US" dirty="0"/>
              <a:t>Adding description</a:t>
            </a:r>
          </a:p>
          <a:p>
            <a:pPr marL="365760" lvl="1" indent="0">
              <a:buNone/>
            </a:pPr>
            <a:endParaRPr lang="en-US" dirty="0"/>
          </a:p>
          <a:p>
            <a:pPr marL="708660" lvl="1" indent="-342900"/>
            <a:r>
              <a:rPr lang="en-US" dirty="0"/>
              <a:t>Protecting objects from accidental deletion</a:t>
            </a:r>
          </a:p>
          <a:p>
            <a:pPr marL="365760" lvl="1" indent="0">
              <a:buNone/>
            </a:pPr>
            <a:endParaRPr lang="en-US" dirty="0"/>
          </a:p>
          <a:p>
            <a:pPr marL="708660" lvl="1" indent="-342900"/>
            <a:r>
              <a:rPr lang="en-US" dirty="0"/>
              <a:t>Object naming conversion</a:t>
            </a:r>
          </a:p>
          <a:p>
            <a:pPr lvl="1"/>
            <a:endParaRPr lang="en-US" dirty="0"/>
          </a:p>
        </p:txBody>
      </p:sp>
      <p:sp>
        <p:nvSpPr>
          <p:cNvPr id="3" name="Title 2"/>
          <p:cNvSpPr>
            <a:spLocks noGrp="1"/>
          </p:cNvSpPr>
          <p:nvPr>
            <p:ph type="title"/>
          </p:nvPr>
        </p:nvSpPr>
        <p:spPr/>
        <p:txBody>
          <a:bodyPr/>
          <a:lstStyle/>
          <a:p>
            <a:r>
              <a:rPr lang="en-US" dirty="0"/>
              <a:t>Best Practices</a:t>
            </a:r>
          </a:p>
        </p:txBody>
      </p:sp>
      <p:sp>
        <p:nvSpPr>
          <p:cNvPr id="4" name="Title 2">
            <a:extLst>
              <a:ext uri="{FF2B5EF4-FFF2-40B4-BE49-F238E27FC236}">
                <a16:creationId xmlns:a16="http://schemas.microsoft.com/office/drawing/2014/main" id="{72A911F1-55F5-4E51-BE8F-DD8E28F4C4CE}"/>
              </a:ext>
            </a:extLst>
          </p:cNvPr>
          <p:cNvSpPr txBox="1">
            <a:spLocks/>
          </p:cNvSpPr>
          <p:nvPr/>
        </p:nvSpPr>
        <p:spPr>
          <a:xfrm>
            <a:off x="7960394" y="6126479"/>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**cited</a:t>
            </a:r>
          </a:p>
        </p:txBody>
      </p:sp>
    </p:spTree>
    <p:extLst>
      <p:ext uri="{BB962C8B-B14F-4D97-AF65-F5344CB8AC3E}">
        <p14:creationId xmlns:p14="http://schemas.microsoft.com/office/powerpoint/2010/main" val="449723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874912"/>
          </a:xfrm>
        </p:spPr>
        <p:txBody>
          <a:bodyPr/>
          <a:lstStyle/>
          <a:p>
            <a:pPr marL="434340" indent="-342900"/>
            <a:r>
              <a:rPr lang="en-US" dirty="0"/>
              <a:t>Housekeeping is one of the most important tasks to keep your Active directory up to date.</a:t>
            </a:r>
          </a:p>
          <a:p>
            <a:pPr marL="434340" indent="-342900"/>
            <a:r>
              <a:rPr lang="en-US" dirty="0"/>
              <a:t>It is important to review the validity of Active directory objects from time to time. In some cases there can be objects which are no longer active in operations. Those objects can be, computers, groups, or user projects and devices. Few ways of handle these type of objects are :</a:t>
            </a:r>
          </a:p>
          <a:p>
            <a:pPr marL="91440" indent="0">
              <a:buNone/>
            </a:pPr>
            <a:endParaRPr lang="en-US" dirty="0"/>
          </a:p>
          <a:p>
            <a:pPr marL="708660" lvl="1" indent="-342900"/>
            <a:r>
              <a:rPr lang="en-US" dirty="0"/>
              <a:t>If it is possible to verify that an object is completely not in use, we can delete it from Active Directory.</a:t>
            </a:r>
          </a:p>
          <a:p>
            <a:pPr marL="708660" lvl="1" indent="-342900"/>
            <a:r>
              <a:rPr lang="en-US" dirty="0"/>
              <a:t>If it is not possible to confirm, then we have an option of disabling it or monitor it for events. If there are no events, then we are clear to delete it.</a:t>
            </a:r>
          </a:p>
          <a:p>
            <a:pPr marL="365760" lvl="1" indent="0">
              <a:buNone/>
            </a:pPr>
            <a:endParaRPr lang="en-US" dirty="0"/>
          </a:p>
          <a:p>
            <a:pPr lvl="1"/>
            <a:endParaRPr lang="en-US" dirty="0"/>
          </a:p>
        </p:txBody>
      </p:sp>
      <p:sp>
        <p:nvSpPr>
          <p:cNvPr id="3" name="Title 2"/>
          <p:cNvSpPr>
            <a:spLocks noGrp="1"/>
          </p:cNvSpPr>
          <p:nvPr>
            <p:ph type="title"/>
          </p:nvPr>
        </p:nvSpPr>
        <p:spPr/>
        <p:txBody>
          <a:bodyPr/>
          <a:lstStyle/>
          <a:p>
            <a:r>
              <a:rPr lang="en-US" dirty="0"/>
              <a:t>Practices : Housekeeping</a:t>
            </a:r>
          </a:p>
        </p:txBody>
      </p:sp>
      <p:sp>
        <p:nvSpPr>
          <p:cNvPr id="4" name="Title 2">
            <a:extLst>
              <a:ext uri="{FF2B5EF4-FFF2-40B4-BE49-F238E27FC236}">
                <a16:creationId xmlns:a16="http://schemas.microsoft.com/office/drawing/2014/main" id="{F8DF24AD-B26C-463C-BB3C-293D1B9F3BCD}"/>
              </a:ext>
            </a:extLst>
          </p:cNvPr>
          <p:cNvSpPr txBox="1">
            <a:spLocks/>
          </p:cNvSpPr>
          <p:nvPr/>
        </p:nvSpPr>
        <p:spPr>
          <a:xfrm>
            <a:off x="7960394" y="6126479"/>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**cited</a:t>
            </a:r>
          </a:p>
        </p:txBody>
      </p:sp>
    </p:spTree>
    <p:extLst>
      <p:ext uri="{BB962C8B-B14F-4D97-AF65-F5344CB8AC3E}">
        <p14:creationId xmlns:p14="http://schemas.microsoft.com/office/powerpoint/2010/main" val="9900612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77183</TotalTime>
  <Words>1036</Words>
  <Application>Microsoft Office PowerPoint</Application>
  <PresentationFormat>On-screen Show (4:3)</PresentationFormat>
  <Paragraphs>105</Paragraphs>
  <Slides>12</Slides>
  <Notes>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12</vt:i4>
      </vt:variant>
    </vt:vector>
  </HeadingPairs>
  <TitlesOfParts>
    <vt:vector size="23" baseType="lpstr">
      <vt:lpstr>Arial</vt:lpstr>
      <vt:lpstr>Arial Narrow</vt:lpstr>
      <vt:lpstr>Calibri</vt:lpstr>
      <vt:lpstr>Franklin Gothic Medium</vt:lpstr>
      <vt:lpstr>Noto Sans Symbols</vt:lpstr>
      <vt:lpstr>Source Sans Pro</vt:lpstr>
      <vt:lpstr>Times</vt:lpstr>
      <vt:lpstr>Times New Roman</vt:lpstr>
      <vt:lpstr>Wingdings</vt:lpstr>
      <vt:lpstr>Wingdings 2</vt:lpstr>
      <vt:lpstr>Java Green</vt:lpstr>
      <vt:lpstr>  Concepts of  Computing  Technologies   Devices and AD Best Practices  </vt:lpstr>
      <vt:lpstr>Objectives</vt:lpstr>
      <vt:lpstr>Devices</vt:lpstr>
      <vt:lpstr>Devices : Printers</vt:lpstr>
      <vt:lpstr>Devices : Printers</vt:lpstr>
      <vt:lpstr>Other Objects : inetOrgPerson</vt:lpstr>
      <vt:lpstr>Other Objects : inetOrgPerson</vt:lpstr>
      <vt:lpstr>Best Practices</vt:lpstr>
      <vt:lpstr>Practices : Housekeeping</vt:lpstr>
      <vt:lpstr>Practices : Housekeeping cont;</vt:lpstr>
      <vt:lpstr>More Practices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Myers;AD best practices</dc:creator>
  <cp:lastModifiedBy>jack faolan myers</cp:lastModifiedBy>
  <cp:revision>642</cp:revision>
  <dcterms:created xsi:type="dcterms:W3CDTF">2013-12-20T15:33:26Z</dcterms:created>
  <dcterms:modified xsi:type="dcterms:W3CDTF">2018-08-14T18:14:00Z</dcterms:modified>
</cp:coreProperties>
</file>