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3"/>
  </p:notesMasterIdLst>
  <p:sldIdLst>
    <p:sldId id="274" r:id="rId2"/>
    <p:sldId id="258" r:id="rId3"/>
    <p:sldId id="269" r:id="rId4"/>
    <p:sldId id="270" r:id="rId5"/>
    <p:sldId id="268" r:id="rId6"/>
    <p:sldId id="267" r:id="rId7"/>
    <p:sldId id="271" r:id="rId8"/>
    <p:sldId id="266" r:id="rId9"/>
    <p:sldId id="272" r:id="rId10"/>
    <p:sldId id="273"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EDE"/>
    <a:srgbClr val="DDDDDD"/>
    <a:srgbClr val="AFA1E9"/>
    <a:srgbClr val="AFAADA"/>
    <a:srgbClr val="663300"/>
    <a:srgbClr val="D67F00"/>
    <a:srgbClr val="0066CC"/>
    <a:srgbClr val="0A0A0A"/>
    <a:srgbClr val="EAEAE6"/>
    <a:srgbClr val="54AC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9" autoAdjust="0"/>
    <p:restoredTop sz="94394" autoAdjust="0"/>
  </p:normalViewPr>
  <p:slideViewPr>
    <p:cSldViewPr snapToGrid="0">
      <p:cViewPr varScale="1">
        <p:scale>
          <a:sx n="68" d="100"/>
          <a:sy n="68" d="100"/>
        </p:scale>
        <p:origin x="851" y="40"/>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8/14/2018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rowan.blackboard.com/webapps/blackboard/execute/launcher?type=Course&amp;id=_26538_1&amp;url="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mailto:ringelb8@students.rowan.edu"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Tx/>
              <a:buSzPts val="1400"/>
              <a:buFontTx/>
              <a:buNone/>
              <a:tabLst/>
              <a:defRPr/>
            </a:pPr>
            <a:r>
              <a:rPr kumimoji="0" lang="en-GB" sz="1200" b="1" i="0" u="none" strike="noStrike" kern="1200" cap="none" spc="0" normalizeH="0" baseline="0" noProof="0">
                <a:ln>
                  <a:noFill/>
                </a:ln>
                <a:solidFill>
                  <a:srgbClr val="000000"/>
                </a:solidFill>
                <a:effectLst/>
                <a:uLnTx/>
                <a:uFillTx/>
                <a:latin typeface="Times"/>
                <a:ea typeface="Times"/>
                <a:cs typeface="Times"/>
                <a:sym typeface="Times"/>
              </a:rPr>
              <a:t>Objects First with Java</a:t>
            </a:r>
            <a:endParaRPr kumimoji="0" sz="1200" b="0" i="0" u="none" strike="noStrike" kern="1200" cap="none" spc="0" normalizeH="0" baseline="0" noProof="0">
              <a:ln>
                <a:noFill/>
              </a:ln>
              <a:solidFill>
                <a:srgbClr val="000000"/>
              </a:solidFill>
              <a:effectLst/>
              <a:uLnTx/>
              <a:uFillTx/>
              <a:latin typeface="Calibri"/>
              <a:cs typeface="Calibri"/>
              <a:sym typeface="Calibri"/>
            </a:endParaRPr>
          </a:p>
        </p:txBody>
      </p:sp>
      <p:sp>
        <p:nvSpPr>
          <p:cNvPr id="100" name="Shape 100"/>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p>
            <a:pPr marL="0" marR="0" lvl="0" indent="0" algn="l" defTabSz="914400" rtl="0" eaLnBrk="1" fontAlgn="auto" latinLnBrk="0" hangingPunct="1">
              <a:lnSpc>
                <a:spcPct val="100000"/>
              </a:lnSpc>
              <a:spcBef>
                <a:spcPts val="0"/>
              </a:spcBef>
              <a:spcAft>
                <a:spcPts val="0"/>
              </a:spcAft>
              <a:buClrTx/>
              <a:buSzPts val="1400"/>
              <a:buFontTx/>
              <a:buNone/>
              <a:tabLst/>
              <a:defRPr/>
            </a:pPr>
            <a:r>
              <a:rPr kumimoji="0" lang="en-GB" sz="1200" b="1" i="0" u="none" strike="noStrike" kern="1200" cap="none" spc="0" normalizeH="0" baseline="0" noProof="0">
                <a:ln>
                  <a:noFill/>
                </a:ln>
                <a:solidFill>
                  <a:srgbClr val="000000"/>
                </a:solidFill>
                <a:effectLst/>
                <a:uLnTx/>
                <a:uFillTx/>
                <a:latin typeface="Times"/>
                <a:ea typeface="Times"/>
                <a:cs typeface="Times"/>
                <a:sym typeface="Times"/>
              </a:rPr>
              <a:t>© David J. Barnes and Michael Kölling</a:t>
            </a:r>
            <a:endParaRPr kumimoji="0" sz="1200" b="1" i="0" u="none" strike="noStrike" kern="1200" cap="none" spc="0" normalizeH="0" baseline="0" noProof="0">
              <a:ln>
                <a:noFill/>
              </a:ln>
              <a:solidFill>
                <a:srgbClr val="000000"/>
              </a:solidFill>
              <a:effectLst/>
              <a:uLnTx/>
              <a:uFillTx/>
              <a:latin typeface="Times"/>
              <a:ea typeface="Times"/>
              <a:cs typeface="Times"/>
              <a:sym typeface="Times"/>
            </a:endParaRPr>
          </a:p>
        </p:txBody>
      </p:sp>
      <p:sp>
        <p:nvSpPr>
          <p:cNvPr id="101" name="Shape 101"/>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GB" sz="1200" b="1" i="0" u="none" strike="noStrike" kern="1200" cap="none" spc="0" normalizeH="0" baseline="0" noProof="0">
                <a:ln>
                  <a:noFill/>
                </a:ln>
                <a:solidFill>
                  <a:srgbClr val="000000"/>
                </a:solidFill>
                <a:effectLst/>
                <a:uLnTx/>
                <a:uFillTx/>
                <a:latin typeface="Times"/>
                <a:ea typeface="Times"/>
                <a:cs typeface="Times"/>
                <a:sym typeface="Time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sz="1200" b="1" i="0" u="none" strike="noStrike" kern="1200" cap="none" spc="0" normalizeH="0" baseline="0" noProof="0">
              <a:ln>
                <a:noFill/>
              </a:ln>
              <a:solidFill>
                <a:srgbClr val="000000"/>
              </a:solidFill>
              <a:effectLst/>
              <a:uLnTx/>
              <a:uFillTx/>
              <a:latin typeface="Times"/>
              <a:ea typeface="Times"/>
              <a:cs typeface="Times"/>
              <a:sym typeface="Times"/>
            </a:endParaRPr>
          </a:p>
        </p:txBody>
      </p:sp>
      <p:sp>
        <p:nvSpPr>
          <p:cNvPr id="102" name="Shape 102"/>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3" name="Shape 103"/>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rtl="0">
              <a:spcBef>
                <a:spcPts val="0"/>
              </a:spcBef>
              <a:spcAft>
                <a:spcPts val="0"/>
              </a:spcAft>
              <a:buClr>
                <a:schemeClr val="dk1"/>
              </a:buClr>
              <a:buFont typeface="Arial"/>
              <a:buNone/>
            </a:pPr>
            <a:r>
              <a:rPr lang="en-GB" sz="950" b="1" u="sng">
                <a:solidFill>
                  <a:srgbClr val="4B5A79"/>
                </a:solidFill>
                <a:highlight>
                  <a:schemeClr val="lt1"/>
                </a:highlight>
                <a:latin typeface="Arial"/>
                <a:ea typeface="Arial"/>
                <a:cs typeface="Arial"/>
                <a:sym typeface="Arial"/>
                <a:hlinkClick r:id="rId3"/>
              </a:rPr>
              <a:t>201820-CS99310 - ADV LEARN ASST SEMINAR COM SCI (Section 1)</a:t>
            </a:r>
            <a:r>
              <a:rPr lang="en-GB"/>
              <a:t> - Spring 2018</a:t>
            </a:r>
            <a:endParaRPr/>
          </a:p>
          <a:p>
            <a:pPr marL="0" lvl="0" indent="0" rtl="0">
              <a:spcBef>
                <a:spcPts val="0"/>
              </a:spcBef>
              <a:spcAft>
                <a:spcPts val="0"/>
              </a:spcAft>
              <a:buClr>
                <a:schemeClr val="dk1"/>
              </a:buClr>
              <a:buFont typeface="Arial"/>
              <a:buNone/>
            </a:pPr>
            <a:r>
              <a:rPr lang="en-GB"/>
              <a:t>Brennan Ringel</a:t>
            </a:r>
            <a:endParaRPr/>
          </a:p>
          <a:p>
            <a:pPr marL="0" lvl="0" indent="0" rtl="0">
              <a:spcBef>
                <a:spcPts val="0"/>
              </a:spcBef>
              <a:spcAft>
                <a:spcPts val="0"/>
              </a:spcAft>
              <a:buClr>
                <a:schemeClr val="dk1"/>
              </a:buClr>
              <a:buFont typeface="Arial"/>
              <a:buNone/>
            </a:pPr>
            <a:r>
              <a:rPr lang="en-GB"/>
              <a:t>Email: </a:t>
            </a:r>
            <a:r>
              <a:rPr lang="en-GB" u="sng">
                <a:solidFill>
                  <a:schemeClr val="hlink"/>
                </a:solidFill>
                <a:hlinkClick r:id="rId4"/>
              </a:rPr>
              <a:t>ringelb8@students.rowan.edu</a:t>
            </a:r>
            <a:endParaRPr/>
          </a:p>
          <a:p>
            <a:pPr marL="0" lvl="0" indent="0" rtl="0">
              <a:spcBef>
                <a:spcPts val="0"/>
              </a:spcBef>
              <a:spcAft>
                <a:spcPts val="0"/>
              </a:spcAft>
              <a:buClr>
                <a:schemeClr val="dk1"/>
              </a:buClr>
              <a:buFont typeface="Arial"/>
              <a:buNone/>
            </a:pPr>
            <a:r>
              <a:rPr lang="en-GB"/>
              <a:t>Email2:brennanringel@gmail.com</a:t>
            </a:r>
            <a:endParaRPr/>
          </a:p>
          <a:p>
            <a:pPr marL="0" lvl="0" indent="0" rtl="0">
              <a:spcBef>
                <a:spcPts val="0"/>
              </a:spcBef>
              <a:spcAft>
                <a:spcPts val="0"/>
              </a:spcAft>
              <a:buClr>
                <a:schemeClr val="dk1"/>
              </a:buClr>
              <a:buFont typeface="Arial"/>
              <a:buNone/>
            </a:pPr>
            <a:endParaRPr/>
          </a:p>
          <a:p>
            <a:pPr marL="0" marR="0" lvl="0" indent="0" algn="l" rtl="0">
              <a:spcBef>
                <a:spcPts val="0"/>
              </a:spcBef>
              <a:spcAft>
                <a:spcPts val="0"/>
              </a:spcAft>
              <a:buNone/>
            </a:pPr>
            <a:endParaRPr/>
          </a:p>
        </p:txBody>
      </p:sp>
    </p:spTree>
    <p:extLst>
      <p:ext uri="{BB962C8B-B14F-4D97-AF65-F5344CB8AC3E}">
        <p14:creationId xmlns:p14="http://schemas.microsoft.com/office/powerpoint/2010/main" val="17309187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Francis, </a:t>
            </a:r>
            <a:r>
              <a:rPr lang="en-US" dirty="0" err="1"/>
              <a:t>Dishan</a:t>
            </a:r>
            <a:r>
              <a:rPr lang="en-US" dirty="0"/>
              <a:t>. “User Accounts." Mastering Active Directory: Automate Tasks by Leveraging PowerShell for Active Directory Domain Services 2016. Birmingham: </a:t>
            </a:r>
            <a:r>
              <a:rPr lang="en-US" dirty="0" err="1"/>
              <a:t>Packt</a:t>
            </a:r>
            <a:r>
              <a:rPr lang="en-US" dirty="0"/>
              <a:t> Pub., 2017. 354.</a:t>
            </a:r>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7</a:t>
            </a:fld>
            <a:endParaRPr lang="en-US"/>
          </a:p>
        </p:txBody>
      </p:sp>
    </p:spTree>
    <p:extLst>
      <p:ext uri="{BB962C8B-B14F-4D97-AF65-F5344CB8AC3E}">
        <p14:creationId xmlns:p14="http://schemas.microsoft.com/office/powerpoint/2010/main" val="8698815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8/14/2018</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8/14/2018</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8/14/2018</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8/14/2018</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8/14/2018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8/14/2018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8/14/2018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8/14/2018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8/14/2018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8/14/2018</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8/14/2018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8/14/2018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8/14/2018</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88" r:id="rId6"/>
    <p:sldLayoutId id="2147483680" r:id="rId7"/>
    <p:sldLayoutId id="2147483681" r:id="rId8"/>
    <p:sldLayoutId id="2147483689" r:id="rId9"/>
    <p:sldLayoutId id="2147483682" r:id="rId10"/>
    <p:sldLayoutId id="2147483683" r:id="rId11"/>
    <p:sldLayoutId id="2147483684" r:id="rId12"/>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106" name="Shape 106"/>
          <p:cNvSpPr txBox="1">
            <a:spLocks noGrp="1"/>
          </p:cNvSpPr>
          <p:nvPr>
            <p:ph type="title"/>
          </p:nvPr>
        </p:nvSpPr>
        <p:spPr/>
        <p:txBody>
          <a:bodyPr/>
          <a:lstStyle/>
          <a:p>
            <a:pPr lvl="0"/>
            <a:endParaRPr lang="en-US" dirty="0"/>
          </a:p>
          <a:p>
            <a:pPr lvl="0"/>
            <a:endParaRPr lang="en-US" dirty="0"/>
          </a:p>
          <a:p>
            <a:pPr lvl="0"/>
            <a:r>
              <a:rPr lang="en-US" sz="3200" dirty="0">
                <a:solidFill>
                  <a:schemeClr val="accent3">
                    <a:lumMod val="20000"/>
                    <a:lumOff val="80000"/>
                  </a:schemeClr>
                </a:solidFill>
                <a:sym typeface="Source Sans Pro"/>
              </a:rPr>
              <a:t>Concepts of </a:t>
            </a:r>
            <a:br>
              <a:rPr lang="en-US" sz="3200" dirty="0">
                <a:solidFill>
                  <a:schemeClr val="accent3">
                    <a:lumMod val="20000"/>
                    <a:lumOff val="80000"/>
                  </a:schemeClr>
                </a:solidFill>
                <a:sym typeface="Source Sans Pro"/>
              </a:rPr>
            </a:br>
            <a:r>
              <a:rPr lang="en-US" sz="3200" dirty="0">
                <a:solidFill>
                  <a:schemeClr val="accent3">
                    <a:lumMod val="20000"/>
                    <a:lumOff val="80000"/>
                  </a:schemeClr>
                </a:solidFill>
                <a:sym typeface="Source Sans Pro"/>
              </a:rPr>
              <a:t>Computing </a:t>
            </a:r>
            <a:br>
              <a:rPr lang="en-US" sz="3200" dirty="0">
                <a:solidFill>
                  <a:schemeClr val="accent3">
                    <a:lumMod val="20000"/>
                    <a:lumOff val="80000"/>
                  </a:schemeClr>
                </a:solidFill>
                <a:sym typeface="Source Sans Pro"/>
              </a:rPr>
            </a:br>
            <a:r>
              <a:rPr lang="en-US" sz="3200" dirty="0">
                <a:solidFill>
                  <a:schemeClr val="accent3">
                    <a:lumMod val="20000"/>
                    <a:lumOff val="80000"/>
                  </a:schemeClr>
                </a:solidFill>
                <a:sym typeface="Source Sans Pro"/>
              </a:rPr>
              <a:t>Technologies</a:t>
            </a:r>
            <a:br>
              <a:rPr lang="en-US" dirty="0">
                <a:sym typeface="Source Sans Pro"/>
              </a:rPr>
            </a:br>
            <a:br>
              <a:rPr lang="en-US" dirty="0">
                <a:sym typeface="Source Sans Pro"/>
              </a:rPr>
            </a:br>
            <a:br>
              <a:rPr lang="en-US" dirty="0">
                <a:sym typeface="Source Sans Pro"/>
              </a:rPr>
            </a:br>
            <a:r>
              <a:rPr lang="en-US" dirty="0">
                <a:sym typeface="Source Sans Pro"/>
              </a:rPr>
              <a:t>User Accounts</a:t>
            </a:r>
            <a:br>
              <a:rPr lang="en-US" dirty="0">
                <a:sym typeface="Source Sans Pro"/>
              </a:rPr>
            </a:br>
            <a:endParaRPr lang="en-US" dirty="0">
              <a:sym typeface="Source Sans Pro"/>
            </a:endParaRPr>
          </a:p>
        </p:txBody>
      </p:sp>
      <p:sp>
        <p:nvSpPr>
          <p:cNvPr id="107" name="Shape 107"/>
          <p:cNvSpPr txBox="1"/>
          <p:nvPr/>
        </p:nvSpPr>
        <p:spPr>
          <a:xfrm>
            <a:off x="7162799" y="2892277"/>
            <a:ext cx="1600201" cy="1645920"/>
          </a:xfrm>
          <a:prstGeom prst="rect">
            <a:avLst/>
          </a:prstGeom>
          <a:no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C00000"/>
              </a:buClr>
              <a:buSzPts val="1400"/>
              <a:buFont typeface="Noto Sans Symbols"/>
              <a:buNone/>
              <a:tabLst/>
              <a:defRPr/>
            </a:pPr>
            <a:r>
              <a:rPr kumimoji="0" lang="en-GB" sz="1400" b="0" i="0" u="none" strike="noStrike" kern="1200" cap="none" spc="0" normalizeH="0" baseline="0" noProof="0">
                <a:ln>
                  <a:noFill/>
                </a:ln>
                <a:solidFill>
                  <a:prstClr val="black"/>
                </a:solidFill>
                <a:effectLst/>
                <a:uLnTx/>
                <a:uFillTx/>
                <a:latin typeface="Source Sans Pro"/>
                <a:ea typeface="Source Sans Pro"/>
                <a:cs typeface="Source Sans Pro"/>
                <a:sym typeface="Source Sans Pro"/>
              </a:rPr>
              <a:t> </a:t>
            </a:r>
            <a:endParaRPr kumimoji="0" sz="1800" b="0" i="0" u="none" strike="noStrike" kern="1200" cap="none" spc="0" normalizeH="0" baseline="0" noProof="0">
              <a:ln>
                <a:noFill/>
              </a:ln>
              <a:solidFill>
                <a:prstClr val="black"/>
              </a:solidFill>
              <a:effectLst/>
              <a:uLnTx/>
              <a:uFillTx/>
              <a:latin typeface="Franklin Gothic Medium"/>
              <a:ea typeface="+mn-ea"/>
              <a:cs typeface="+mn-cs"/>
            </a:endParaRPr>
          </a:p>
        </p:txBody>
      </p:sp>
    </p:spTree>
    <p:extLst>
      <p:ext uri="{BB962C8B-B14F-4D97-AF65-F5344CB8AC3E}">
        <p14:creationId xmlns:p14="http://schemas.microsoft.com/office/powerpoint/2010/main" val="10693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783082"/>
          </a:xfrm>
        </p:spPr>
        <p:txBody>
          <a:bodyPr/>
          <a:lstStyle/>
          <a:p>
            <a:r>
              <a:rPr lang="en-US" dirty="0"/>
              <a:t>Regular service accounts can only be used on the designated station (computer) at which it is linked.  </a:t>
            </a:r>
          </a:p>
          <a:p>
            <a:r>
              <a:rPr lang="en-US" dirty="0"/>
              <a:t>Group Managed Service Accounts provides the functionality of sharing the Service Account between multiple hosts. </a:t>
            </a:r>
          </a:p>
          <a:p>
            <a:r>
              <a:rPr lang="en-US" dirty="0"/>
              <a:t>Group Managed, and regular service accounts share the same functionalities, but it extends its capabilities to host group levels and as well has the following capabilities:</a:t>
            </a:r>
          </a:p>
          <a:p>
            <a:pPr lvl="1"/>
            <a:r>
              <a:rPr lang="en-US" dirty="0"/>
              <a:t>No Password management</a:t>
            </a:r>
          </a:p>
          <a:p>
            <a:pPr lvl="1"/>
            <a:r>
              <a:rPr lang="en-US" dirty="0"/>
              <a:t>Supports sharing across multiple hosts</a:t>
            </a:r>
          </a:p>
          <a:p>
            <a:pPr lvl="1"/>
            <a:r>
              <a:rPr lang="en-US" dirty="0"/>
              <a:t>Can be used to run scheduled tasks</a:t>
            </a:r>
          </a:p>
          <a:p>
            <a:pPr lvl="1"/>
            <a:r>
              <a:rPr lang="en-US" dirty="0"/>
              <a:t>Uses Microsoft Key Distribution Center to create and manage the passwords for the Group Managed Service Accounts. (</a:t>
            </a:r>
            <a:r>
              <a:rPr lang="en-US" dirty="0" err="1"/>
              <a:t>Querries</a:t>
            </a:r>
            <a:r>
              <a:rPr lang="en-US" dirty="0"/>
              <a:t> from the domain controllers to retrieve the latest password). </a:t>
            </a:r>
          </a:p>
        </p:txBody>
      </p:sp>
      <p:sp>
        <p:nvSpPr>
          <p:cNvPr id="3" name="Title 2"/>
          <p:cNvSpPr>
            <a:spLocks noGrp="1"/>
          </p:cNvSpPr>
          <p:nvPr>
            <p:ph type="title"/>
          </p:nvPr>
        </p:nvSpPr>
        <p:spPr/>
        <p:txBody>
          <a:bodyPr/>
          <a:lstStyle/>
          <a:p>
            <a:r>
              <a:rPr lang="en-US" dirty="0"/>
              <a:t>Group Managed Service Accounts</a:t>
            </a:r>
          </a:p>
        </p:txBody>
      </p:sp>
    </p:spTree>
    <p:extLst>
      <p:ext uri="{BB962C8B-B14F-4D97-AF65-F5344CB8AC3E}">
        <p14:creationId xmlns:p14="http://schemas.microsoft.com/office/powerpoint/2010/main" val="26680879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Francis, </a:t>
            </a:r>
            <a:r>
              <a:rPr lang="en-US" dirty="0" err="1"/>
              <a:t>Dishan</a:t>
            </a:r>
            <a:r>
              <a:rPr lang="en-US" dirty="0"/>
              <a:t>. </a:t>
            </a:r>
            <a:r>
              <a:rPr lang="en-US" i="1" dirty="0"/>
              <a:t>Mastering Active Directory: Automate Tasks by Leveraging PowerShell for Active Directory Domain Services 2016</a:t>
            </a:r>
            <a:r>
              <a:rPr lang="en-US" dirty="0"/>
              <a:t>. Birmingham: </a:t>
            </a:r>
            <a:r>
              <a:rPr lang="en-US" dirty="0" err="1"/>
              <a:t>Packt</a:t>
            </a:r>
            <a:r>
              <a:rPr lang="en-US" dirty="0"/>
              <a:t> Pub. 2017.</a:t>
            </a:r>
          </a:p>
        </p:txBody>
      </p:sp>
      <p:sp>
        <p:nvSpPr>
          <p:cNvPr id="3" name="Title 2"/>
          <p:cNvSpPr>
            <a:spLocks noGrp="1"/>
          </p:cNvSpPr>
          <p:nvPr>
            <p:ph type="title"/>
          </p:nvPr>
        </p:nvSpPr>
        <p:spPr/>
        <p:txBody>
          <a:bodyPr/>
          <a:lstStyle/>
          <a:p>
            <a:r>
              <a:rPr lang="en-US" dirty="0"/>
              <a:t>References</a:t>
            </a:r>
          </a:p>
        </p:txBody>
      </p:sp>
    </p:spTree>
    <p:extLst>
      <p:ext uri="{BB962C8B-B14F-4D97-AF65-F5344CB8AC3E}">
        <p14:creationId xmlns:p14="http://schemas.microsoft.com/office/powerpoint/2010/main" val="71257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By the end of this lesson, you should be able to:</a:t>
            </a:r>
          </a:p>
          <a:p>
            <a:r>
              <a:rPr lang="en-US" dirty="0"/>
              <a:t>Basic information about introducing a new User</a:t>
            </a:r>
          </a:p>
          <a:p>
            <a:r>
              <a:rPr lang="en-US" dirty="0"/>
              <a:t>Understand some of the administrative tasks in Active Directory</a:t>
            </a:r>
          </a:p>
          <a:p>
            <a:r>
              <a:rPr lang="en-US" dirty="0"/>
              <a:t>Understand how to create a template</a:t>
            </a:r>
          </a:p>
          <a:p>
            <a:r>
              <a:rPr lang="en-US" dirty="0"/>
              <a:t>Understand the purpose of the template</a:t>
            </a:r>
          </a:p>
          <a:p>
            <a:r>
              <a:rPr lang="en-US" dirty="0"/>
              <a:t>Minimize errors in user creation</a:t>
            </a:r>
          </a:p>
        </p:txBody>
      </p:sp>
      <p:sp>
        <p:nvSpPr>
          <p:cNvPr id="3" name="Title 2"/>
          <p:cNvSpPr>
            <a:spLocks noGrp="1"/>
          </p:cNvSpPr>
          <p:nvPr>
            <p:ph type="title"/>
          </p:nvPr>
        </p:nvSpPr>
        <p:spPr/>
        <p:txBody>
          <a:bodyPr/>
          <a:lstStyle/>
          <a:p>
            <a:r>
              <a:rPr lang="en-US" dirty="0"/>
              <a:t>Objectives</a:t>
            </a:r>
          </a:p>
        </p:txBody>
      </p:sp>
    </p:spTree>
    <p:extLst>
      <p:ext uri="{BB962C8B-B14F-4D97-AF65-F5344CB8AC3E}">
        <p14:creationId xmlns:p14="http://schemas.microsoft.com/office/powerpoint/2010/main" val="1053929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783082"/>
          </a:xfrm>
        </p:spPr>
        <p:txBody>
          <a:bodyPr/>
          <a:lstStyle/>
          <a:p>
            <a:r>
              <a:rPr lang="en-US" dirty="0"/>
              <a:t>In Active directory the most common administrative task is creating and managing user accounts.</a:t>
            </a:r>
          </a:p>
          <a:p>
            <a:r>
              <a:rPr lang="en-US" dirty="0"/>
              <a:t>A User account contains much more than a Username and Password. Additionally it holds data such as group memberships, roaming profile path, home folder path, login script info, remote dial in permissions and many more. </a:t>
            </a:r>
          </a:p>
          <a:p>
            <a:r>
              <a:rPr lang="en-US" dirty="0"/>
              <a:t>When creating a new User account, we need to define values for all of its attributes. When the number of attributes and features associated with an account is increased, the amount of possible mistakes is also increased. </a:t>
            </a:r>
          </a:p>
          <a:p>
            <a:pPr marL="45720" indent="0">
              <a:buNone/>
            </a:pPr>
            <a:endParaRPr lang="en-US" dirty="0"/>
          </a:p>
        </p:txBody>
      </p:sp>
      <p:sp>
        <p:nvSpPr>
          <p:cNvPr id="3" name="Title 2"/>
          <p:cNvSpPr>
            <a:spLocks noGrp="1"/>
          </p:cNvSpPr>
          <p:nvPr>
            <p:ph type="title"/>
          </p:nvPr>
        </p:nvSpPr>
        <p:spPr/>
        <p:txBody>
          <a:bodyPr/>
          <a:lstStyle/>
          <a:p>
            <a:r>
              <a:rPr lang="en-US" dirty="0"/>
              <a:t>User Accounts</a:t>
            </a:r>
          </a:p>
        </p:txBody>
      </p:sp>
    </p:spTree>
    <p:extLst>
      <p:ext uri="{BB962C8B-B14F-4D97-AF65-F5344CB8AC3E}">
        <p14:creationId xmlns:p14="http://schemas.microsoft.com/office/powerpoint/2010/main" val="38823102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783082"/>
          </a:xfrm>
        </p:spPr>
        <p:txBody>
          <a:bodyPr>
            <a:normAutofit/>
          </a:bodyPr>
          <a:lstStyle/>
          <a:p>
            <a:r>
              <a:rPr lang="en-US" dirty="0"/>
              <a:t>When defining a new user in our infrastructure, we can create them anywhere we would like to start of. Active Directory has no problem with re-allocating these user objects at any time.</a:t>
            </a:r>
          </a:p>
          <a:p>
            <a:endParaRPr lang="en-US" dirty="0"/>
          </a:p>
          <a:p>
            <a:r>
              <a:rPr lang="en-US" dirty="0"/>
              <a:t>Usually the new user information consists of First Name, Last Name, Log On name and a password.</a:t>
            </a:r>
          </a:p>
          <a:p>
            <a:pPr lvl="1"/>
            <a:r>
              <a:rPr lang="en-US" dirty="0"/>
              <a:t>Passwords contain a few options such as :</a:t>
            </a:r>
          </a:p>
          <a:p>
            <a:pPr lvl="1"/>
            <a:r>
              <a:rPr lang="en-US" dirty="0"/>
              <a:t>User cannot change password</a:t>
            </a:r>
          </a:p>
          <a:p>
            <a:pPr lvl="1"/>
            <a:r>
              <a:rPr lang="en-US" dirty="0"/>
              <a:t>Password never expires</a:t>
            </a:r>
          </a:p>
          <a:p>
            <a:pPr lvl="1"/>
            <a:r>
              <a:rPr lang="en-US" dirty="0"/>
              <a:t>Disabled account</a:t>
            </a:r>
          </a:p>
          <a:p>
            <a:pPr lvl="1"/>
            <a:r>
              <a:rPr lang="en-US" dirty="0"/>
              <a:t>User must change password at next logon</a:t>
            </a:r>
          </a:p>
          <a:p>
            <a:pPr marL="45720" indent="0">
              <a:buNone/>
            </a:pPr>
            <a:endParaRPr lang="en-US" dirty="0"/>
          </a:p>
        </p:txBody>
      </p:sp>
      <p:sp>
        <p:nvSpPr>
          <p:cNvPr id="3" name="Title 2"/>
          <p:cNvSpPr>
            <a:spLocks noGrp="1"/>
          </p:cNvSpPr>
          <p:nvPr>
            <p:ph type="title"/>
          </p:nvPr>
        </p:nvSpPr>
        <p:spPr/>
        <p:txBody>
          <a:bodyPr/>
          <a:lstStyle/>
          <a:p>
            <a:r>
              <a:rPr lang="en-US" dirty="0"/>
              <a:t>User Accounts</a:t>
            </a:r>
          </a:p>
        </p:txBody>
      </p:sp>
      <p:pic>
        <p:nvPicPr>
          <p:cNvPr id="5" name="Picture 4">
            <a:extLst>
              <a:ext uri="{FF2B5EF4-FFF2-40B4-BE49-F238E27FC236}">
                <a16:creationId xmlns:a16="http://schemas.microsoft.com/office/drawing/2014/main" id="{F67A3D74-A9FC-4841-B18F-734AB74B9B1F}"/>
              </a:ext>
            </a:extLst>
          </p:cNvPr>
          <p:cNvPicPr>
            <a:picLocks noChangeAspect="1"/>
          </p:cNvPicPr>
          <p:nvPr/>
        </p:nvPicPr>
        <p:blipFill>
          <a:blip r:embed="rId2"/>
          <a:stretch>
            <a:fillRect/>
          </a:stretch>
        </p:blipFill>
        <p:spPr>
          <a:xfrm>
            <a:off x="5584409" y="3615070"/>
            <a:ext cx="3177851" cy="2736797"/>
          </a:xfrm>
          <a:prstGeom prst="rect">
            <a:avLst/>
          </a:prstGeom>
        </p:spPr>
      </p:pic>
      <p:sp>
        <p:nvSpPr>
          <p:cNvPr id="6" name="Title 2">
            <a:extLst>
              <a:ext uri="{FF2B5EF4-FFF2-40B4-BE49-F238E27FC236}">
                <a16:creationId xmlns:a16="http://schemas.microsoft.com/office/drawing/2014/main" id="{CA5B48A7-C9BF-4A5A-8B88-7DC6ED743AAC}"/>
              </a:ext>
            </a:extLst>
          </p:cNvPr>
          <p:cNvSpPr txBox="1">
            <a:spLocks/>
          </p:cNvSpPr>
          <p:nvPr/>
        </p:nvSpPr>
        <p:spPr>
          <a:xfrm>
            <a:off x="7787922" y="6140855"/>
            <a:ext cx="1183606" cy="670128"/>
          </a:xfrm>
          <a:prstGeom prst="rect">
            <a:avLst/>
          </a:prstGeom>
        </p:spPr>
        <p:txBody>
          <a:bodyPr vert="horz" lIns="91440" tIns="45720" rIns="91440" bIns="45720" rtlCol="0"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200" i="1" dirty="0">
                <a:solidFill>
                  <a:schemeClr val="tx1"/>
                </a:solidFill>
                <a:latin typeface="Times New Roman" panose="02020603050405020304" pitchFamily="18" charset="0"/>
                <a:cs typeface="Times New Roman" panose="02020603050405020304" pitchFamily="18" charset="0"/>
              </a:rPr>
              <a:t>(</a:t>
            </a:r>
            <a:r>
              <a:rPr lang="en-US" sz="1200" i="1" dirty="0" err="1">
                <a:solidFill>
                  <a:schemeClr val="tx1"/>
                </a:solidFill>
                <a:latin typeface="Times New Roman" panose="02020603050405020304" pitchFamily="18" charset="0"/>
                <a:cs typeface="Times New Roman" panose="02020603050405020304" pitchFamily="18" charset="0"/>
              </a:rPr>
              <a:t>pg</a:t>
            </a:r>
            <a:r>
              <a:rPr lang="en-US" sz="1200" i="1" dirty="0">
                <a:solidFill>
                  <a:schemeClr val="tx1"/>
                </a:solidFill>
                <a:latin typeface="Times New Roman" panose="02020603050405020304" pitchFamily="18" charset="0"/>
                <a:cs typeface="Times New Roman" panose="02020603050405020304" pitchFamily="18" charset="0"/>
              </a:rPr>
              <a:t> 353).</a:t>
            </a:r>
          </a:p>
        </p:txBody>
      </p:sp>
    </p:spTree>
    <p:extLst>
      <p:ext uri="{BB962C8B-B14F-4D97-AF65-F5344CB8AC3E}">
        <p14:creationId xmlns:p14="http://schemas.microsoft.com/office/powerpoint/2010/main" val="1323913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783082"/>
          </a:xfrm>
        </p:spPr>
        <p:txBody>
          <a:bodyPr>
            <a:normAutofit/>
          </a:bodyPr>
          <a:lstStyle/>
          <a:p>
            <a:r>
              <a:rPr lang="en-US" dirty="0"/>
              <a:t>Many of the User Accounts may contain common attribute values, but there are a few attributes that have to contain unique or non null values by default : </a:t>
            </a:r>
          </a:p>
          <a:p>
            <a:endParaRPr lang="en-US" dirty="0"/>
          </a:p>
          <a:p>
            <a:endParaRPr lang="en-US" dirty="0"/>
          </a:p>
          <a:p>
            <a:endParaRPr lang="en-US" dirty="0"/>
          </a:p>
          <a:p>
            <a:endParaRPr lang="en-US" dirty="0"/>
          </a:p>
          <a:p>
            <a:endParaRPr lang="en-US" dirty="0"/>
          </a:p>
          <a:p>
            <a:endParaRPr lang="en-US" dirty="0"/>
          </a:p>
          <a:p>
            <a:endParaRPr lang="en-US" dirty="0"/>
          </a:p>
          <a:p>
            <a:pPr marL="45720" indent="0">
              <a:buNone/>
            </a:pPr>
            <a:r>
              <a:rPr lang="en-US" sz="1400" dirty="0"/>
              <a:t>*AD – Active Directory</a:t>
            </a:r>
          </a:p>
          <a:p>
            <a:pPr marL="45720" indent="0">
              <a:buNone/>
            </a:pPr>
            <a:r>
              <a:rPr lang="en-US" sz="1400" dirty="0"/>
              <a:t>*OU – Organizational Unit</a:t>
            </a:r>
          </a:p>
        </p:txBody>
      </p:sp>
      <p:sp>
        <p:nvSpPr>
          <p:cNvPr id="3" name="Title 2"/>
          <p:cNvSpPr>
            <a:spLocks noGrp="1"/>
          </p:cNvSpPr>
          <p:nvPr>
            <p:ph type="title"/>
          </p:nvPr>
        </p:nvSpPr>
        <p:spPr/>
        <p:txBody>
          <a:bodyPr/>
          <a:lstStyle/>
          <a:p>
            <a:r>
              <a:rPr lang="en-US" dirty="0"/>
              <a:t>User Accounts : Common Attributes</a:t>
            </a:r>
          </a:p>
        </p:txBody>
      </p:sp>
      <p:graphicFrame>
        <p:nvGraphicFramePr>
          <p:cNvPr id="4" name="Table 3">
            <a:extLst>
              <a:ext uri="{FF2B5EF4-FFF2-40B4-BE49-F238E27FC236}">
                <a16:creationId xmlns:a16="http://schemas.microsoft.com/office/drawing/2014/main" id="{B06F88DF-8BB0-4020-8F13-3364FDCE3374}"/>
              </a:ext>
            </a:extLst>
          </p:cNvPr>
          <p:cNvGraphicFramePr>
            <a:graphicFrameLocks noGrp="1"/>
          </p:cNvGraphicFramePr>
          <p:nvPr>
            <p:extLst>
              <p:ext uri="{D42A27DB-BD31-4B8C-83A1-F6EECF244321}">
                <p14:modId xmlns:p14="http://schemas.microsoft.com/office/powerpoint/2010/main" val="242451179"/>
              </p:ext>
            </p:extLst>
          </p:nvPr>
        </p:nvGraphicFramePr>
        <p:xfrm>
          <a:off x="380999" y="3079495"/>
          <a:ext cx="8381262" cy="2477673"/>
        </p:xfrm>
        <a:graphic>
          <a:graphicData uri="http://schemas.openxmlformats.org/drawingml/2006/table">
            <a:tbl>
              <a:tblPr firstRow="1" bandRow="1">
                <a:tableStyleId>{BDBED569-4797-4DF1-A0F4-6AAB3CD982D8}</a:tableStyleId>
              </a:tblPr>
              <a:tblGrid>
                <a:gridCol w="2087881">
                  <a:extLst>
                    <a:ext uri="{9D8B030D-6E8A-4147-A177-3AD203B41FA5}">
                      <a16:colId xmlns:a16="http://schemas.microsoft.com/office/drawing/2014/main" val="2146060639"/>
                    </a:ext>
                  </a:extLst>
                </a:gridCol>
                <a:gridCol w="3017520">
                  <a:extLst>
                    <a:ext uri="{9D8B030D-6E8A-4147-A177-3AD203B41FA5}">
                      <a16:colId xmlns:a16="http://schemas.microsoft.com/office/drawing/2014/main" val="2027731513"/>
                    </a:ext>
                  </a:extLst>
                </a:gridCol>
                <a:gridCol w="3275861">
                  <a:extLst>
                    <a:ext uri="{9D8B030D-6E8A-4147-A177-3AD203B41FA5}">
                      <a16:colId xmlns:a16="http://schemas.microsoft.com/office/drawing/2014/main" val="3444193548"/>
                    </a:ext>
                  </a:extLst>
                </a:gridCol>
              </a:tblGrid>
              <a:tr h="293403">
                <a:tc>
                  <a:txBody>
                    <a:bodyPr/>
                    <a:lstStyle/>
                    <a:p>
                      <a:r>
                        <a:rPr lang="en-US" dirty="0"/>
                        <a:t>Attribute</a:t>
                      </a:r>
                    </a:p>
                  </a:txBody>
                  <a:tcPr/>
                </a:tc>
                <a:tc>
                  <a:txBody>
                    <a:bodyPr/>
                    <a:lstStyle/>
                    <a:p>
                      <a:r>
                        <a:rPr lang="en-US" dirty="0"/>
                        <a:t>Description</a:t>
                      </a:r>
                    </a:p>
                  </a:txBody>
                  <a:tcPr/>
                </a:tc>
                <a:tc>
                  <a:txBody>
                    <a:bodyPr/>
                    <a:lstStyle/>
                    <a:p>
                      <a:r>
                        <a:rPr lang="en-US" dirty="0"/>
                        <a:t>Value</a:t>
                      </a:r>
                    </a:p>
                  </a:txBody>
                  <a:tcPr/>
                </a:tc>
                <a:extLst>
                  <a:ext uri="{0D108BD9-81ED-4DB2-BD59-A6C34878D82A}">
                    <a16:rowId xmlns:a16="http://schemas.microsoft.com/office/drawing/2014/main" val="3215524903"/>
                  </a:ext>
                </a:extLst>
              </a:tr>
              <a:tr h="293403">
                <a:tc>
                  <a:txBody>
                    <a:bodyPr/>
                    <a:lstStyle/>
                    <a:p>
                      <a:r>
                        <a:rPr lang="en-US" dirty="0"/>
                        <a:t>First Name</a:t>
                      </a:r>
                    </a:p>
                  </a:txBody>
                  <a:tcPr/>
                </a:tc>
                <a:tc>
                  <a:txBody>
                    <a:bodyPr/>
                    <a:lstStyle/>
                    <a:p>
                      <a:r>
                        <a:rPr lang="en-US" dirty="0"/>
                        <a:t>User’s First Name</a:t>
                      </a:r>
                    </a:p>
                  </a:txBody>
                  <a:tcPr/>
                </a:tc>
                <a:tc>
                  <a:txBody>
                    <a:bodyPr/>
                    <a:lstStyle/>
                    <a:p>
                      <a:r>
                        <a:rPr lang="en-US" dirty="0"/>
                        <a:t>Unique Within OU</a:t>
                      </a:r>
                    </a:p>
                  </a:txBody>
                  <a:tcPr/>
                </a:tc>
                <a:extLst>
                  <a:ext uri="{0D108BD9-81ED-4DB2-BD59-A6C34878D82A}">
                    <a16:rowId xmlns:a16="http://schemas.microsoft.com/office/drawing/2014/main" val="3483192380"/>
                  </a:ext>
                </a:extLst>
              </a:tr>
              <a:tr h="293403">
                <a:tc>
                  <a:txBody>
                    <a:bodyPr/>
                    <a:lstStyle/>
                    <a:p>
                      <a:r>
                        <a:rPr lang="en-US" dirty="0"/>
                        <a:t>Last Name</a:t>
                      </a:r>
                    </a:p>
                  </a:txBody>
                  <a:tcPr/>
                </a:tc>
                <a:tc>
                  <a:txBody>
                    <a:bodyPr/>
                    <a:lstStyle/>
                    <a:p>
                      <a:r>
                        <a:rPr lang="en-US" dirty="0"/>
                        <a:t>User’s Last Name</a:t>
                      </a:r>
                    </a:p>
                  </a:txBody>
                  <a:tcPr/>
                </a:tc>
                <a:tc>
                  <a:txBody>
                    <a:bodyPr/>
                    <a:lstStyle/>
                    <a:p>
                      <a:r>
                        <a:rPr lang="en-US" dirty="0"/>
                        <a:t>Unique Within OU</a:t>
                      </a:r>
                    </a:p>
                  </a:txBody>
                  <a:tcPr/>
                </a:tc>
                <a:extLst>
                  <a:ext uri="{0D108BD9-81ED-4DB2-BD59-A6C34878D82A}">
                    <a16:rowId xmlns:a16="http://schemas.microsoft.com/office/drawing/2014/main" val="4015560605"/>
                  </a:ext>
                </a:extLst>
              </a:tr>
              <a:tr h="460131">
                <a:tc>
                  <a:txBody>
                    <a:bodyPr/>
                    <a:lstStyle/>
                    <a:p>
                      <a:r>
                        <a:rPr lang="en-US" dirty="0"/>
                        <a:t>User Logon Name</a:t>
                      </a:r>
                    </a:p>
                  </a:txBody>
                  <a:tcPr/>
                </a:tc>
                <a:tc>
                  <a:txBody>
                    <a:bodyPr/>
                    <a:lstStyle/>
                    <a:p>
                      <a:r>
                        <a:rPr lang="en-US" dirty="0"/>
                        <a:t>User’s Logon Name</a:t>
                      </a:r>
                    </a:p>
                  </a:txBody>
                  <a:tcPr/>
                </a:tc>
                <a:tc>
                  <a:txBody>
                    <a:bodyPr/>
                    <a:lstStyle/>
                    <a:p>
                      <a:r>
                        <a:rPr lang="en-US" dirty="0"/>
                        <a:t>Unique Within AD</a:t>
                      </a:r>
                    </a:p>
                  </a:txBody>
                  <a:tcPr/>
                </a:tc>
                <a:extLst>
                  <a:ext uri="{0D108BD9-81ED-4DB2-BD59-A6C34878D82A}">
                    <a16:rowId xmlns:a16="http://schemas.microsoft.com/office/drawing/2014/main" val="3498567702"/>
                  </a:ext>
                </a:extLst>
              </a:tr>
              <a:tr h="460131">
                <a:tc>
                  <a:txBody>
                    <a:bodyPr/>
                    <a:lstStyle/>
                    <a:p>
                      <a:r>
                        <a:rPr lang="en-US" dirty="0"/>
                        <a:t>Password</a:t>
                      </a:r>
                    </a:p>
                  </a:txBody>
                  <a:tcPr/>
                </a:tc>
                <a:tc>
                  <a:txBody>
                    <a:bodyPr/>
                    <a:lstStyle/>
                    <a:p>
                      <a:r>
                        <a:rPr lang="en-US" dirty="0"/>
                        <a:t>User’s Password</a:t>
                      </a:r>
                    </a:p>
                  </a:txBody>
                  <a:tcPr/>
                </a:tc>
                <a:tc>
                  <a:txBody>
                    <a:bodyPr/>
                    <a:lstStyle/>
                    <a:p>
                      <a:r>
                        <a:rPr lang="en-US" dirty="0"/>
                        <a:t>No need to be unique</a:t>
                      </a:r>
                    </a:p>
                  </a:txBody>
                  <a:tcPr/>
                </a:tc>
                <a:extLst>
                  <a:ext uri="{0D108BD9-81ED-4DB2-BD59-A6C34878D82A}">
                    <a16:rowId xmlns:a16="http://schemas.microsoft.com/office/drawing/2014/main" val="4087852809"/>
                  </a:ext>
                </a:extLst>
              </a:tr>
              <a:tr h="460131">
                <a:tc>
                  <a:txBody>
                    <a:bodyPr/>
                    <a:lstStyle/>
                    <a:p>
                      <a:r>
                        <a:rPr lang="en-US" dirty="0"/>
                        <a:t>Profile Path</a:t>
                      </a:r>
                    </a:p>
                  </a:txBody>
                  <a:tcPr/>
                </a:tc>
                <a:tc>
                  <a:txBody>
                    <a:bodyPr/>
                    <a:lstStyle/>
                    <a:p>
                      <a:r>
                        <a:rPr lang="en-US" dirty="0"/>
                        <a:t>User’s roaming profile path</a:t>
                      </a:r>
                    </a:p>
                  </a:txBody>
                  <a:tcPr/>
                </a:tc>
                <a:tc>
                  <a:txBody>
                    <a:bodyPr/>
                    <a:lstStyle/>
                    <a:p>
                      <a:r>
                        <a:rPr lang="en-US" dirty="0"/>
                        <a:t>Recommended to be unique</a:t>
                      </a:r>
                    </a:p>
                  </a:txBody>
                  <a:tcPr/>
                </a:tc>
                <a:extLst>
                  <a:ext uri="{0D108BD9-81ED-4DB2-BD59-A6C34878D82A}">
                    <a16:rowId xmlns:a16="http://schemas.microsoft.com/office/drawing/2014/main" val="3246300190"/>
                  </a:ext>
                </a:extLst>
              </a:tr>
            </a:tbl>
          </a:graphicData>
        </a:graphic>
      </p:graphicFrame>
    </p:spTree>
    <p:extLst>
      <p:ext uri="{BB962C8B-B14F-4D97-AF65-F5344CB8AC3E}">
        <p14:creationId xmlns:p14="http://schemas.microsoft.com/office/powerpoint/2010/main" val="31634127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 good practice to decrease the number of mistakes in a user creation process is to use </a:t>
            </a:r>
            <a:r>
              <a:rPr lang="en-US" u="sng" dirty="0"/>
              <a:t>templates. </a:t>
            </a:r>
          </a:p>
          <a:p>
            <a:r>
              <a:rPr lang="en-US" dirty="0"/>
              <a:t>Templates are best used in a situation where Organizational Unit contains many Users. In this situation we can define one user and call it “</a:t>
            </a:r>
            <a:r>
              <a:rPr lang="en-US" dirty="0" err="1"/>
              <a:t>User_Template</a:t>
            </a:r>
            <a:r>
              <a:rPr lang="en-US" dirty="0"/>
              <a:t>”, for example. Then we can set up “</a:t>
            </a:r>
            <a:r>
              <a:rPr lang="en-US" dirty="0" err="1"/>
              <a:t>User_Template</a:t>
            </a:r>
            <a:r>
              <a:rPr lang="en-US" dirty="0"/>
              <a:t>” with privileges  and attributes that will apply to many Users within that Organizational Unit. </a:t>
            </a:r>
          </a:p>
          <a:p>
            <a:pPr marL="45720" indent="0">
              <a:buNone/>
            </a:pPr>
            <a:endParaRPr lang="en-US" dirty="0"/>
          </a:p>
        </p:txBody>
      </p:sp>
      <p:sp>
        <p:nvSpPr>
          <p:cNvPr id="3" name="Title 2"/>
          <p:cNvSpPr>
            <a:spLocks noGrp="1"/>
          </p:cNvSpPr>
          <p:nvPr>
            <p:ph type="title"/>
          </p:nvPr>
        </p:nvSpPr>
        <p:spPr/>
        <p:txBody>
          <a:bodyPr/>
          <a:lstStyle/>
          <a:p>
            <a:r>
              <a:rPr lang="en-US" dirty="0"/>
              <a:t>User Accounts : Templates</a:t>
            </a:r>
          </a:p>
        </p:txBody>
      </p:sp>
    </p:spTree>
    <p:extLst>
      <p:ext uri="{BB962C8B-B14F-4D97-AF65-F5344CB8AC3E}">
        <p14:creationId xmlns:p14="http://schemas.microsoft.com/office/powerpoint/2010/main" val="8799689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719071"/>
            <a:ext cx="8407892" cy="4783082"/>
          </a:xfrm>
        </p:spPr>
        <p:txBody>
          <a:bodyPr/>
          <a:lstStyle/>
          <a:p>
            <a:r>
              <a:rPr lang="en-US" dirty="0"/>
              <a:t>After we have created a </a:t>
            </a:r>
            <a:r>
              <a:rPr lang="en-US" i="1" dirty="0"/>
              <a:t>template</a:t>
            </a:r>
            <a:r>
              <a:rPr lang="en-US" dirty="0"/>
              <a:t> we can copy it in the directory and</a:t>
            </a:r>
          </a:p>
          <a:p>
            <a:pPr marL="45720" indent="0">
              <a:buNone/>
            </a:pPr>
            <a:r>
              <a:rPr lang="en-US" dirty="0"/>
              <a:t>adjust the attributes</a:t>
            </a:r>
          </a:p>
          <a:p>
            <a:pPr marL="45720" indent="0">
              <a:buNone/>
            </a:pPr>
            <a:r>
              <a:rPr lang="en-US" dirty="0"/>
              <a:t>related to that object</a:t>
            </a:r>
          </a:p>
          <a:p>
            <a:pPr marL="45720" indent="0">
              <a:buNone/>
            </a:pPr>
            <a:r>
              <a:rPr lang="en-US" dirty="0"/>
              <a:t>and lastly enable it.</a:t>
            </a:r>
          </a:p>
          <a:p>
            <a:pPr marL="45720" indent="0">
              <a:buNone/>
            </a:pPr>
            <a:endParaRPr lang="en-US" dirty="0"/>
          </a:p>
          <a:p>
            <a:r>
              <a:rPr lang="en-US" dirty="0"/>
              <a:t>Therefor we have</a:t>
            </a:r>
          </a:p>
          <a:p>
            <a:pPr marL="45720" indent="0">
              <a:buNone/>
            </a:pPr>
            <a:r>
              <a:rPr lang="en-US" dirty="0"/>
              <a:t>decreased the amount</a:t>
            </a:r>
          </a:p>
          <a:p>
            <a:pPr marL="45720" indent="0">
              <a:buNone/>
            </a:pPr>
            <a:r>
              <a:rPr lang="en-US" dirty="0"/>
              <a:t>of possible mistakes</a:t>
            </a:r>
          </a:p>
          <a:p>
            <a:pPr marL="45720" indent="0">
              <a:buNone/>
            </a:pPr>
            <a:r>
              <a:rPr lang="en-US" dirty="0"/>
              <a:t>during the new user setup</a:t>
            </a:r>
          </a:p>
          <a:p>
            <a:pPr marL="45720" indent="0">
              <a:buNone/>
            </a:pPr>
            <a:r>
              <a:rPr lang="en-US" dirty="0"/>
              <a:t>process.</a:t>
            </a:r>
          </a:p>
        </p:txBody>
      </p:sp>
      <p:sp>
        <p:nvSpPr>
          <p:cNvPr id="3" name="Title 2"/>
          <p:cNvSpPr>
            <a:spLocks noGrp="1"/>
          </p:cNvSpPr>
          <p:nvPr>
            <p:ph type="title"/>
          </p:nvPr>
        </p:nvSpPr>
        <p:spPr/>
        <p:txBody>
          <a:bodyPr/>
          <a:lstStyle/>
          <a:p>
            <a:r>
              <a:rPr lang="en-US" dirty="0"/>
              <a:t>User Accounts : Template</a:t>
            </a:r>
          </a:p>
        </p:txBody>
      </p:sp>
      <p:pic>
        <p:nvPicPr>
          <p:cNvPr id="5" name="Content Placeholder 3">
            <a:extLst>
              <a:ext uri="{FF2B5EF4-FFF2-40B4-BE49-F238E27FC236}">
                <a16:creationId xmlns:a16="http://schemas.microsoft.com/office/drawing/2014/main" id="{6B16473A-DD75-4534-BA10-37C8858E7E38}"/>
              </a:ext>
            </a:extLst>
          </p:cNvPr>
          <p:cNvPicPr>
            <a:picLocks noChangeAspect="1"/>
          </p:cNvPicPr>
          <p:nvPr/>
        </p:nvPicPr>
        <p:blipFill>
          <a:blip r:embed="rId3"/>
          <a:stretch>
            <a:fillRect/>
          </a:stretch>
        </p:blipFill>
        <p:spPr>
          <a:xfrm>
            <a:off x="3391624" y="2405958"/>
            <a:ext cx="5397268" cy="4096195"/>
          </a:xfrm>
          <a:prstGeom prst="rect">
            <a:avLst/>
          </a:prstGeom>
        </p:spPr>
      </p:pic>
      <p:sp>
        <p:nvSpPr>
          <p:cNvPr id="6" name="Title 2">
            <a:extLst>
              <a:ext uri="{FF2B5EF4-FFF2-40B4-BE49-F238E27FC236}">
                <a16:creationId xmlns:a16="http://schemas.microsoft.com/office/drawing/2014/main" id="{016925A5-8868-493D-AC19-27F904FABF12}"/>
              </a:ext>
            </a:extLst>
          </p:cNvPr>
          <p:cNvSpPr txBox="1">
            <a:spLocks/>
          </p:cNvSpPr>
          <p:nvPr/>
        </p:nvSpPr>
        <p:spPr>
          <a:xfrm>
            <a:off x="8001735" y="1910050"/>
            <a:ext cx="1183606" cy="670128"/>
          </a:xfrm>
          <a:prstGeom prst="rect">
            <a:avLst/>
          </a:prstGeom>
        </p:spPr>
        <p:txBody>
          <a:bodyPr vert="horz" lIns="91440" tIns="45720" rIns="91440" bIns="45720" rtlCol="0"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200" i="1" dirty="0">
                <a:solidFill>
                  <a:schemeClr val="tx1"/>
                </a:solidFill>
                <a:latin typeface="Times New Roman" panose="02020603050405020304" pitchFamily="18" charset="0"/>
                <a:cs typeface="Times New Roman" panose="02020603050405020304" pitchFamily="18" charset="0"/>
              </a:rPr>
              <a:t>(</a:t>
            </a:r>
            <a:r>
              <a:rPr lang="en-US" sz="1200" i="1" dirty="0" err="1">
                <a:solidFill>
                  <a:schemeClr val="tx1"/>
                </a:solidFill>
                <a:latin typeface="Times New Roman" panose="02020603050405020304" pitchFamily="18" charset="0"/>
                <a:cs typeface="Times New Roman" panose="02020603050405020304" pitchFamily="18" charset="0"/>
              </a:rPr>
              <a:t>pg</a:t>
            </a:r>
            <a:r>
              <a:rPr lang="en-US" sz="1200" i="1" dirty="0">
                <a:solidFill>
                  <a:schemeClr val="tx1"/>
                </a:solidFill>
                <a:latin typeface="Times New Roman" panose="02020603050405020304" pitchFamily="18" charset="0"/>
                <a:cs typeface="Times New Roman" panose="02020603050405020304" pitchFamily="18" charset="0"/>
              </a:rPr>
              <a:t> 353).</a:t>
            </a:r>
          </a:p>
        </p:txBody>
      </p:sp>
    </p:spTree>
    <p:extLst>
      <p:ext uri="{BB962C8B-B14F-4D97-AF65-F5344CB8AC3E}">
        <p14:creationId xmlns:p14="http://schemas.microsoft.com/office/powerpoint/2010/main" val="2812958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783082"/>
          </a:xfrm>
        </p:spPr>
        <p:txBody>
          <a:bodyPr/>
          <a:lstStyle/>
          <a:p>
            <a:r>
              <a:rPr lang="en-US" dirty="0"/>
              <a:t>Few things to consider when creating a templates : </a:t>
            </a:r>
          </a:p>
          <a:p>
            <a:pPr lvl="1"/>
            <a:r>
              <a:rPr lang="en-US" b="1" dirty="0"/>
              <a:t>Do not copy user accounts as templates </a:t>
            </a:r>
            <a:r>
              <a:rPr lang="en-US" dirty="0"/>
              <a:t>: Templates should be a baseline, it should never be copied from another user account, other uses might have unique privileges and attribute values even if they are under the same Organizational Unit. </a:t>
            </a:r>
          </a:p>
          <a:p>
            <a:pPr lvl="1"/>
            <a:r>
              <a:rPr lang="en-US" b="1" dirty="0"/>
              <a:t>Disable Account </a:t>
            </a:r>
            <a:r>
              <a:rPr lang="en-US" dirty="0"/>
              <a:t>:  No one should use template account to authenticate. When creating the template, make sure to set it as disabled account. (When copying the template for a new user creation, we can change the status of the account). </a:t>
            </a:r>
          </a:p>
          <a:p>
            <a:pPr lvl="1"/>
            <a:r>
              <a:rPr lang="en-US" b="1" dirty="0"/>
              <a:t>Security groups </a:t>
            </a:r>
            <a:r>
              <a:rPr lang="en-US" dirty="0"/>
              <a:t>: We can also define the security group for a template, there for every user created using that template, will be added to the security group automatically. </a:t>
            </a:r>
            <a:endParaRPr lang="en-US" b="1" u="sng" dirty="0"/>
          </a:p>
          <a:p>
            <a:pPr marL="45720" indent="0">
              <a:buNone/>
            </a:pPr>
            <a:endParaRPr lang="en-US" dirty="0"/>
          </a:p>
        </p:txBody>
      </p:sp>
      <p:sp>
        <p:nvSpPr>
          <p:cNvPr id="3" name="Title 2"/>
          <p:cNvSpPr>
            <a:spLocks noGrp="1"/>
          </p:cNvSpPr>
          <p:nvPr>
            <p:ph type="title"/>
          </p:nvPr>
        </p:nvSpPr>
        <p:spPr/>
        <p:txBody>
          <a:bodyPr/>
          <a:lstStyle/>
          <a:p>
            <a:r>
              <a:rPr lang="en-US" dirty="0"/>
              <a:t>User Accounts : Templates</a:t>
            </a:r>
          </a:p>
        </p:txBody>
      </p:sp>
    </p:spTree>
    <p:extLst>
      <p:ext uri="{BB962C8B-B14F-4D97-AF65-F5344CB8AC3E}">
        <p14:creationId xmlns:p14="http://schemas.microsoft.com/office/powerpoint/2010/main" val="3059650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1"/>
            <a:ext cx="8407893" cy="4783082"/>
          </a:xfrm>
        </p:spPr>
        <p:txBody>
          <a:bodyPr/>
          <a:lstStyle/>
          <a:p>
            <a:r>
              <a:rPr lang="en-US" dirty="0"/>
              <a:t>Service accounts are recommended to use when installing application or services in infrastructure. It is a dedicated account with specific privileges which are used to run services, batch jobs, and management tasks. </a:t>
            </a:r>
          </a:p>
          <a:p>
            <a:pPr marL="45720" indent="0">
              <a:buNone/>
            </a:pPr>
            <a:endParaRPr lang="en-US" dirty="0"/>
          </a:p>
          <a:p>
            <a:r>
              <a:rPr lang="en-US" dirty="0"/>
              <a:t>In most infrastructures, service accounts are typical user accounts with the Password never expires option.</a:t>
            </a:r>
          </a:p>
          <a:p>
            <a:pPr marL="45720" indent="0">
              <a:buNone/>
            </a:pPr>
            <a:endParaRPr lang="en-US" dirty="0"/>
          </a:p>
          <a:p>
            <a:r>
              <a:rPr lang="en-US" dirty="0"/>
              <a:t>Only one Managed Service Account can be used in one computer. It cannot be shared between multiple computers.</a:t>
            </a:r>
          </a:p>
        </p:txBody>
      </p:sp>
      <p:sp>
        <p:nvSpPr>
          <p:cNvPr id="3" name="Title 2"/>
          <p:cNvSpPr>
            <a:spLocks noGrp="1"/>
          </p:cNvSpPr>
          <p:nvPr>
            <p:ph type="title"/>
          </p:nvPr>
        </p:nvSpPr>
        <p:spPr/>
        <p:txBody>
          <a:bodyPr/>
          <a:lstStyle/>
          <a:p>
            <a:r>
              <a:rPr lang="en-US" dirty="0"/>
              <a:t>Service Accounts</a:t>
            </a:r>
          </a:p>
        </p:txBody>
      </p:sp>
    </p:spTree>
    <p:extLst>
      <p:ext uri="{BB962C8B-B14F-4D97-AF65-F5344CB8AC3E}">
        <p14:creationId xmlns:p14="http://schemas.microsoft.com/office/powerpoint/2010/main" val="787237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77114</TotalTime>
  <Words>838</Words>
  <Application>Microsoft Office PowerPoint</Application>
  <PresentationFormat>On-screen Show (4:3)</PresentationFormat>
  <Paragraphs>99</Paragraphs>
  <Slides>11</Slides>
  <Notes>2</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11</vt:i4>
      </vt:variant>
    </vt:vector>
  </HeadingPairs>
  <TitlesOfParts>
    <vt:vector size="22" baseType="lpstr">
      <vt:lpstr>Arial</vt:lpstr>
      <vt:lpstr>Arial Narrow</vt:lpstr>
      <vt:lpstr>Calibri</vt:lpstr>
      <vt:lpstr>Franklin Gothic Medium</vt:lpstr>
      <vt:lpstr>Noto Sans Symbols</vt:lpstr>
      <vt:lpstr>Source Sans Pro</vt:lpstr>
      <vt:lpstr>Times</vt:lpstr>
      <vt:lpstr>Times New Roman</vt:lpstr>
      <vt:lpstr>Wingdings</vt:lpstr>
      <vt:lpstr>Wingdings 2</vt:lpstr>
      <vt:lpstr>Java Green</vt:lpstr>
      <vt:lpstr>  Concepts of  Computing  Technologies   User Accounts </vt:lpstr>
      <vt:lpstr>Objectives</vt:lpstr>
      <vt:lpstr>User Accounts</vt:lpstr>
      <vt:lpstr>User Accounts</vt:lpstr>
      <vt:lpstr>User Accounts : Common Attributes</vt:lpstr>
      <vt:lpstr>User Accounts : Templates</vt:lpstr>
      <vt:lpstr>User Accounts : Template</vt:lpstr>
      <vt:lpstr>User Accounts : Templates</vt:lpstr>
      <vt:lpstr>Service Accounts</vt:lpstr>
      <vt:lpstr>Group Managed Service Accounts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jack faolan myers</cp:lastModifiedBy>
  <cp:revision>637</cp:revision>
  <dcterms:created xsi:type="dcterms:W3CDTF">2013-12-20T15:33:26Z</dcterms:created>
  <dcterms:modified xsi:type="dcterms:W3CDTF">2018-08-14T18:12:44Z</dcterms:modified>
</cp:coreProperties>
</file>