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notesMasterIdLst>
    <p:notesMasterId r:id="rId11"/>
  </p:notesMasterIdLst>
  <p:sldIdLst>
    <p:sldId id="272" r:id="rId2"/>
    <p:sldId id="258" r:id="rId3"/>
    <p:sldId id="266" r:id="rId4"/>
    <p:sldId id="271" r:id="rId5"/>
    <p:sldId id="267" r:id="rId6"/>
    <p:sldId id="269" r:id="rId7"/>
    <p:sldId id="270" r:id="rId8"/>
    <p:sldId id="268"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EDE"/>
    <a:srgbClr val="DDDDDD"/>
    <a:srgbClr val="AFA1E9"/>
    <a:srgbClr val="AFAADA"/>
    <a:srgbClr val="663300"/>
    <a:srgbClr val="D67F00"/>
    <a:srgbClr val="0066CC"/>
    <a:srgbClr val="0A0A0A"/>
    <a:srgbClr val="EAEAE6"/>
    <a:srgbClr val="54AC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9" autoAdjust="0"/>
    <p:restoredTop sz="94660"/>
  </p:normalViewPr>
  <p:slideViewPr>
    <p:cSldViewPr snapToGrid="0">
      <p:cViewPr varScale="1">
        <p:scale>
          <a:sx n="68" d="100"/>
          <a:sy n="68" d="100"/>
        </p:scale>
        <p:origin x="851" y="43"/>
      </p:cViewPr>
      <p:guideLst>
        <p:guide orient="horz" pos="2160"/>
        <p:guide pos="2880"/>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99BAC5-AAC3-41B1-80A3-A98604D7601C}" type="datetimeFigureOut">
              <a:rPr lang="en-US" smtClean="0"/>
              <a:t>8/14/2018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9C63B7B-8D39-4D0A-9EEA-56F291D347AD}" type="slidenum">
              <a:rPr lang="en-US" smtClean="0"/>
              <a:t>‹#›</a:t>
            </a:fld>
            <a:endParaRPr lang="en-US"/>
          </a:p>
        </p:txBody>
      </p:sp>
    </p:spTree>
    <p:extLst>
      <p:ext uri="{BB962C8B-B14F-4D97-AF65-F5344CB8AC3E}">
        <p14:creationId xmlns:p14="http://schemas.microsoft.com/office/powerpoint/2010/main" val="2078626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rowan.blackboard.com/webapps/blackboard/execute/launcher?type=Course&amp;id=_26538_1&amp;url=" TargetMode="External"/><Relationship Id="rId2" Type="http://schemas.openxmlformats.org/officeDocument/2006/relationships/slide" Target="../slides/slide1.xml"/><Relationship Id="rId1" Type="http://schemas.openxmlformats.org/officeDocument/2006/relationships/notesMaster" Target="../notesMasters/notesMaster1.xml"/><Relationship Id="rId4" Type="http://schemas.openxmlformats.org/officeDocument/2006/relationships/hyperlink" Target="mailto:ringelb8@students.rowan.edu"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Shape 99"/>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Tx/>
              <a:buSzPts val="1400"/>
              <a:buFontTx/>
              <a:buNone/>
              <a:tabLst/>
              <a:defRPr/>
            </a:pPr>
            <a:r>
              <a:rPr kumimoji="0" lang="en-GB" sz="1200" b="1" i="0" u="none" strike="noStrike" kern="1200" cap="none" spc="0" normalizeH="0" baseline="0" noProof="0">
                <a:ln>
                  <a:noFill/>
                </a:ln>
                <a:solidFill>
                  <a:srgbClr val="000000"/>
                </a:solidFill>
                <a:effectLst/>
                <a:uLnTx/>
                <a:uFillTx/>
                <a:latin typeface="Times"/>
                <a:ea typeface="Times"/>
                <a:cs typeface="Times"/>
                <a:sym typeface="Times"/>
              </a:rPr>
              <a:t>Objects First with Java</a:t>
            </a:r>
            <a:endParaRPr kumimoji="0" sz="1200" b="0" i="0" u="none" strike="noStrike" kern="1200" cap="none" spc="0" normalizeH="0" baseline="0" noProof="0">
              <a:ln>
                <a:noFill/>
              </a:ln>
              <a:solidFill>
                <a:srgbClr val="000000"/>
              </a:solidFill>
              <a:effectLst/>
              <a:uLnTx/>
              <a:uFillTx/>
              <a:latin typeface="Calibri"/>
              <a:cs typeface="Calibri"/>
              <a:sym typeface="Calibri"/>
            </a:endParaRPr>
          </a:p>
        </p:txBody>
      </p:sp>
      <p:sp>
        <p:nvSpPr>
          <p:cNvPr id="100" name="Shape 100"/>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p>
            <a:pPr marL="0" marR="0" lvl="0" indent="0" algn="l" defTabSz="914400" rtl="0" eaLnBrk="1" fontAlgn="auto" latinLnBrk="0" hangingPunct="1">
              <a:lnSpc>
                <a:spcPct val="100000"/>
              </a:lnSpc>
              <a:spcBef>
                <a:spcPts val="0"/>
              </a:spcBef>
              <a:spcAft>
                <a:spcPts val="0"/>
              </a:spcAft>
              <a:buClrTx/>
              <a:buSzPts val="1400"/>
              <a:buFontTx/>
              <a:buNone/>
              <a:tabLst/>
              <a:defRPr/>
            </a:pPr>
            <a:r>
              <a:rPr kumimoji="0" lang="en-GB" sz="1200" b="1" i="0" u="none" strike="noStrike" kern="1200" cap="none" spc="0" normalizeH="0" baseline="0" noProof="0">
                <a:ln>
                  <a:noFill/>
                </a:ln>
                <a:solidFill>
                  <a:srgbClr val="000000"/>
                </a:solidFill>
                <a:effectLst/>
                <a:uLnTx/>
                <a:uFillTx/>
                <a:latin typeface="Times"/>
                <a:ea typeface="Times"/>
                <a:cs typeface="Times"/>
                <a:sym typeface="Times"/>
              </a:rPr>
              <a:t>© David J. Barnes and Michael Kölling</a:t>
            </a:r>
            <a:endParaRPr kumimoji="0" sz="1200" b="1" i="0" u="none" strike="noStrike" kern="1200" cap="none" spc="0" normalizeH="0" baseline="0" noProof="0">
              <a:ln>
                <a:noFill/>
              </a:ln>
              <a:solidFill>
                <a:srgbClr val="000000"/>
              </a:solidFill>
              <a:effectLst/>
              <a:uLnTx/>
              <a:uFillTx/>
              <a:latin typeface="Times"/>
              <a:ea typeface="Times"/>
              <a:cs typeface="Times"/>
              <a:sym typeface="Times"/>
            </a:endParaRPr>
          </a:p>
        </p:txBody>
      </p:sp>
      <p:sp>
        <p:nvSpPr>
          <p:cNvPr id="101" name="Shape 101"/>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1" i="0" u="none" strike="noStrike" kern="1200" cap="none" spc="0" normalizeH="0" baseline="0" noProof="0">
                <a:ln>
                  <a:noFill/>
                </a:ln>
                <a:solidFill>
                  <a:srgbClr val="000000"/>
                </a:solidFill>
                <a:effectLst/>
                <a:uLnTx/>
                <a:uFillTx/>
                <a:latin typeface="Times"/>
                <a:ea typeface="Times"/>
                <a:cs typeface="Times"/>
                <a:sym typeface="Time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sz="1200" b="1" i="0" u="none" strike="noStrike" kern="1200" cap="none" spc="0" normalizeH="0" baseline="0" noProof="0">
              <a:ln>
                <a:noFill/>
              </a:ln>
              <a:solidFill>
                <a:srgbClr val="000000"/>
              </a:solidFill>
              <a:effectLst/>
              <a:uLnTx/>
              <a:uFillTx/>
              <a:latin typeface="Times"/>
              <a:ea typeface="Times"/>
              <a:cs typeface="Times"/>
              <a:sym typeface="Times"/>
            </a:endParaRPr>
          </a:p>
        </p:txBody>
      </p:sp>
      <p:sp>
        <p:nvSpPr>
          <p:cNvPr id="102" name="Shape 102"/>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3" name="Shape 103"/>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rtl="0">
              <a:spcBef>
                <a:spcPts val="0"/>
              </a:spcBef>
              <a:spcAft>
                <a:spcPts val="0"/>
              </a:spcAft>
              <a:buClr>
                <a:schemeClr val="dk1"/>
              </a:buClr>
              <a:buFont typeface="Arial"/>
              <a:buNone/>
            </a:pPr>
            <a:r>
              <a:rPr lang="en-GB" sz="950" b="1" u="sng">
                <a:solidFill>
                  <a:srgbClr val="4B5A79"/>
                </a:solidFill>
                <a:highlight>
                  <a:schemeClr val="lt1"/>
                </a:highlight>
                <a:latin typeface="Arial"/>
                <a:ea typeface="Arial"/>
                <a:cs typeface="Arial"/>
                <a:sym typeface="Arial"/>
                <a:hlinkClick r:id="rId3"/>
              </a:rPr>
              <a:t>201820-CS99310 - ADV LEARN ASST SEMINAR COM SCI (Section 1)</a:t>
            </a:r>
            <a:r>
              <a:rPr lang="en-GB"/>
              <a:t> - Spring 2018</a:t>
            </a:r>
            <a:endParaRPr/>
          </a:p>
          <a:p>
            <a:pPr marL="0" lvl="0" indent="0" rtl="0">
              <a:spcBef>
                <a:spcPts val="0"/>
              </a:spcBef>
              <a:spcAft>
                <a:spcPts val="0"/>
              </a:spcAft>
              <a:buClr>
                <a:schemeClr val="dk1"/>
              </a:buClr>
              <a:buFont typeface="Arial"/>
              <a:buNone/>
            </a:pPr>
            <a:r>
              <a:rPr lang="en-GB"/>
              <a:t>Brennan Ringel</a:t>
            </a:r>
            <a:endParaRPr/>
          </a:p>
          <a:p>
            <a:pPr marL="0" lvl="0" indent="0" rtl="0">
              <a:spcBef>
                <a:spcPts val="0"/>
              </a:spcBef>
              <a:spcAft>
                <a:spcPts val="0"/>
              </a:spcAft>
              <a:buClr>
                <a:schemeClr val="dk1"/>
              </a:buClr>
              <a:buFont typeface="Arial"/>
              <a:buNone/>
            </a:pPr>
            <a:r>
              <a:rPr lang="en-GB"/>
              <a:t>Email: </a:t>
            </a:r>
            <a:r>
              <a:rPr lang="en-GB" u="sng">
                <a:solidFill>
                  <a:schemeClr val="hlink"/>
                </a:solidFill>
                <a:hlinkClick r:id="rId4"/>
              </a:rPr>
              <a:t>ringelb8@students.rowan.edu</a:t>
            </a:r>
            <a:endParaRPr/>
          </a:p>
          <a:p>
            <a:pPr marL="0" lvl="0" indent="0" rtl="0">
              <a:spcBef>
                <a:spcPts val="0"/>
              </a:spcBef>
              <a:spcAft>
                <a:spcPts val="0"/>
              </a:spcAft>
              <a:buClr>
                <a:schemeClr val="dk1"/>
              </a:buClr>
              <a:buFont typeface="Arial"/>
              <a:buNone/>
            </a:pPr>
            <a:r>
              <a:rPr lang="en-GB"/>
              <a:t>Email2:brennanringel@gmail.com</a:t>
            </a:r>
            <a:endParaRPr/>
          </a:p>
          <a:p>
            <a:pPr marL="0" lvl="0" indent="0" rtl="0">
              <a:spcBef>
                <a:spcPts val="0"/>
              </a:spcBef>
              <a:spcAft>
                <a:spcPts val="0"/>
              </a:spcAft>
              <a:buClr>
                <a:schemeClr val="dk1"/>
              </a:buClr>
              <a:buFont typeface="Arial"/>
              <a:buNone/>
            </a:pPr>
            <a:endParaRPr/>
          </a:p>
          <a:p>
            <a:pPr marL="0" marR="0" lvl="0" indent="0" algn="l" rtl="0">
              <a:spcBef>
                <a:spcPts val="0"/>
              </a:spcBef>
              <a:spcAft>
                <a:spcPts val="0"/>
              </a:spcAft>
              <a:buNone/>
            </a:pPr>
            <a:endParaRPr/>
          </a:p>
        </p:txBody>
      </p:sp>
    </p:spTree>
    <p:extLst>
      <p:ext uri="{BB962C8B-B14F-4D97-AF65-F5344CB8AC3E}">
        <p14:creationId xmlns:p14="http://schemas.microsoft.com/office/powerpoint/2010/main" val="26074589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Francis, </a:t>
            </a:r>
            <a:r>
              <a:rPr lang="en-US" sz="1200" b="0" i="0" kern="1200" dirty="0" err="1">
                <a:solidFill>
                  <a:schemeClr val="tx1"/>
                </a:solidFill>
                <a:effectLst/>
                <a:latin typeface="+mn-lt"/>
                <a:ea typeface="+mn-ea"/>
                <a:cs typeface="+mn-cs"/>
              </a:rPr>
              <a:t>Dishan</a:t>
            </a:r>
            <a:r>
              <a:rPr lang="en-US" sz="1200" b="0" i="0" kern="1200" dirty="0">
                <a:solidFill>
                  <a:schemeClr val="tx1"/>
                </a:solidFill>
                <a:effectLst/>
                <a:latin typeface="+mn-lt"/>
                <a:ea typeface="+mn-ea"/>
                <a:cs typeface="+mn-cs"/>
              </a:rPr>
              <a:t>. "Object Attributes." </a:t>
            </a:r>
            <a:r>
              <a:rPr lang="en-US" sz="1200" b="0" i="1" kern="1200" dirty="0">
                <a:solidFill>
                  <a:schemeClr val="tx1"/>
                </a:solidFill>
                <a:effectLst/>
                <a:latin typeface="+mn-lt"/>
                <a:ea typeface="+mn-ea"/>
                <a:cs typeface="+mn-cs"/>
              </a:rPr>
              <a:t>Mastering Active Directory: Automate Tasks by Leveraging PowerShell for Active Directory Domain Services 2016</a:t>
            </a:r>
            <a:r>
              <a:rPr lang="en-US" sz="1200" b="0" i="0" kern="1200" dirty="0">
                <a:solidFill>
                  <a:schemeClr val="tx1"/>
                </a:solidFill>
                <a:effectLst/>
                <a:latin typeface="+mn-lt"/>
                <a:ea typeface="+mn-ea"/>
                <a:cs typeface="+mn-cs"/>
              </a:rPr>
              <a:t>. Birmingham: </a:t>
            </a:r>
            <a:r>
              <a:rPr lang="en-US" sz="1200" b="0" i="0" kern="1200" dirty="0" err="1">
                <a:solidFill>
                  <a:schemeClr val="tx1"/>
                </a:solidFill>
                <a:effectLst/>
                <a:latin typeface="+mn-lt"/>
                <a:ea typeface="+mn-ea"/>
                <a:cs typeface="+mn-cs"/>
              </a:rPr>
              <a:t>Packt</a:t>
            </a:r>
            <a:r>
              <a:rPr lang="en-US" sz="1200" b="0" i="0" kern="1200" dirty="0">
                <a:solidFill>
                  <a:schemeClr val="tx1"/>
                </a:solidFill>
                <a:effectLst/>
                <a:latin typeface="+mn-lt"/>
                <a:ea typeface="+mn-ea"/>
                <a:cs typeface="+mn-cs"/>
              </a:rPr>
              <a:t> Pub., 2017. 343.</a:t>
            </a:r>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4</a:t>
            </a:fld>
            <a:endParaRPr lang="en-US"/>
          </a:p>
        </p:txBody>
      </p:sp>
    </p:spTree>
    <p:extLst>
      <p:ext uri="{BB962C8B-B14F-4D97-AF65-F5344CB8AC3E}">
        <p14:creationId xmlns:p14="http://schemas.microsoft.com/office/powerpoint/2010/main" val="2191246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Francis, </a:t>
            </a:r>
            <a:r>
              <a:rPr lang="en-US" sz="1200" b="0" i="0" kern="1200" dirty="0" err="1">
                <a:solidFill>
                  <a:schemeClr val="tx1"/>
                </a:solidFill>
                <a:effectLst/>
                <a:latin typeface="+mn-lt"/>
                <a:ea typeface="+mn-ea"/>
                <a:cs typeface="+mn-cs"/>
              </a:rPr>
              <a:t>Dishan</a:t>
            </a:r>
            <a:r>
              <a:rPr lang="en-US" sz="1200" b="0" i="0" kern="1200" dirty="0">
                <a:solidFill>
                  <a:schemeClr val="tx1"/>
                </a:solidFill>
                <a:effectLst/>
                <a:latin typeface="+mn-lt"/>
                <a:ea typeface="+mn-ea"/>
                <a:cs typeface="+mn-cs"/>
              </a:rPr>
              <a:t>. "Object Attributes." </a:t>
            </a:r>
            <a:r>
              <a:rPr lang="en-US" sz="1200" b="0" i="1" kern="1200" dirty="0">
                <a:solidFill>
                  <a:schemeClr val="tx1"/>
                </a:solidFill>
                <a:effectLst/>
                <a:latin typeface="+mn-lt"/>
                <a:ea typeface="+mn-ea"/>
                <a:cs typeface="+mn-cs"/>
              </a:rPr>
              <a:t>Mastering Active Directory: Automate Tasks by Leveraging PowerShell for Active Directory Domain Services 2016</a:t>
            </a:r>
            <a:r>
              <a:rPr lang="en-US" sz="1200" b="0" i="0" kern="1200" dirty="0">
                <a:solidFill>
                  <a:schemeClr val="tx1"/>
                </a:solidFill>
                <a:effectLst/>
                <a:latin typeface="+mn-lt"/>
                <a:ea typeface="+mn-ea"/>
                <a:cs typeface="+mn-cs"/>
              </a:rPr>
              <a:t>. Birmingham: </a:t>
            </a:r>
            <a:r>
              <a:rPr lang="en-US" sz="1200" b="0" i="0" kern="1200" dirty="0" err="1">
                <a:solidFill>
                  <a:schemeClr val="tx1"/>
                </a:solidFill>
                <a:effectLst/>
                <a:latin typeface="+mn-lt"/>
                <a:ea typeface="+mn-ea"/>
                <a:cs typeface="+mn-cs"/>
              </a:rPr>
              <a:t>Packt</a:t>
            </a:r>
            <a:r>
              <a:rPr lang="en-US" sz="1200" b="0" i="0" kern="1200" dirty="0">
                <a:solidFill>
                  <a:schemeClr val="tx1"/>
                </a:solidFill>
                <a:effectLst/>
                <a:latin typeface="+mn-lt"/>
                <a:ea typeface="+mn-ea"/>
                <a:cs typeface="+mn-cs"/>
              </a:rPr>
              <a:t> Pub., 2017. 348.</a:t>
            </a:r>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6</a:t>
            </a:fld>
            <a:endParaRPr lang="en-US"/>
          </a:p>
        </p:txBody>
      </p:sp>
    </p:spTree>
    <p:extLst>
      <p:ext uri="{BB962C8B-B14F-4D97-AF65-F5344CB8AC3E}">
        <p14:creationId xmlns:p14="http://schemas.microsoft.com/office/powerpoint/2010/main" val="41143340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Francis, </a:t>
            </a:r>
            <a:r>
              <a:rPr lang="en-US" sz="1200" b="0" i="0" kern="1200" dirty="0" err="1">
                <a:solidFill>
                  <a:schemeClr val="tx1"/>
                </a:solidFill>
                <a:effectLst/>
                <a:latin typeface="+mn-lt"/>
                <a:ea typeface="+mn-ea"/>
                <a:cs typeface="+mn-cs"/>
              </a:rPr>
              <a:t>Dishan</a:t>
            </a:r>
            <a:r>
              <a:rPr lang="en-US" sz="1200" b="0" i="0" kern="1200" dirty="0">
                <a:solidFill>
                  <a:schemeClr val="tx1"/>
                </a:solidFill>
                <a:effectLst/>
                <a:latin typeface="+mn-lt"/>
                <a:ea typeface="+mn-ea"/>
                <a:cs typeface="+mn-cs"/>
              </a:rPr>
              <a:t>. "Object Attributes." </a:t>
            </a:r>
            <a:r>
              <a:rPr lang="en-US" sz="1200" b="0" i="1" kern="1200" dirty="0">
                <a:solidFill>
                  <a:schemeClr val="tx1"/>
                </a:solidFill>
                <a:effectLst/>
                <a:latin typeface="+mn-lt"/>
                <a:ea typeface="+mn-ea"/>
                <a:cs typeface="+mn-cs"/>
              </a:rPr>
              <a:t>Mastering Active Directory: Automate Tasks by Leveraging PowerShell for Active Directory Domain Services 2016</a:t>
            </a:r>
            <a:r>
              <a:rPr lang="en-US" sz="1200" b="0" i="0" kern="1200" dirty="0">
                <a:solidFill>
                  <a:schemeClr val="tx1"/>
                </a:solidFill>
                <a:effectLst/>
                <a:latin typeface="+mn-lt"/>
                <a:ea typeface="+mn-ea"/>
                <a:cs typeface="+mn-cs"/>
              </a:rPr>
              <a:t>. Birmingham: </a:t>
            </a:r>
            <a:r>
              <a:rPr lang="en-US" sz="1200" b="0" i="0" kern="1200" dirty="0" err="1">
                <a:solidFill>
                  <a:schemeClr val="tx1"/>
                </a:solidFill>
                <a:effectLst/>
                <a:latin typeface="+mn-lt"/>
                <a:ea typeface="+mn-ea"/>
                <a:cs typeface="+mn-cs"/>
              </a:rPr>
              <a:t>Packt</a:t>
            </a:r>
            <a:r>
              <a:rPr lang="en-US" sz="1200" b="0" i="0" kern="1200" dirty="0">
                <a:solidFill>
                  <a:schemeClr val="tx1"/>
                </a:solidFill>
                <a:effectLst/>
                <a:latin typeface="+mn-lt"/>
                <a:ea typeface="+mn-ea"/>
                <a:cs typeface="+mn-cs"/>
              </a:rPr>
              <a:t> Pub., 2017. 348.</a:t>
            </a:r>
            <a:endParaRPr lang="en-US" dirty="0"/>
          </a:p>
          <a:p>
            <a:endParaRPr lang="en-US" dirty="0"/>
          </a:p>
        </p:txBody>
      </p:sp>
      <p:sp>
        <p:nvSpPr>
          <p:cNvPr id="4" name="Slide Number Placeholder 3"/>
          <p:cNvSpPr>
            <a:spLocks noGrp="1"/>
          </p:cNvSpPr>
          <p:nvPr>
            <p:ph type="sldNum" sz="quarter" idx="10"/>
          </p:nvPr>
        </p:nvSpPr>
        <p:spPr/>
        <p:txBody>
          <a:bodyPr/>
          <a:lstStyle/>
          <a:p>
            <a:fld id="{29C63B7B-8D39-4D0A-9EEA-56F291D347AD}" type="slidenum">
              <a:rPr lang="en-US" smtClean="0"/>
              <a:t>7</a:t>
            </a:fld>
            <a:endParaRPr lang="en-US"/>
          </a:p>
        </p:txBody>
      </p:sp>
    </p:spTree>
    <p:extLst>
      <p:ext uri="{BB962C8B-B14F-4D97-AF65-F5344CB8AC3E}">
        <p14:creationId xmlns:p14="http://schemas.microsoft.com/office/powerpoint/2010/main" val="2230664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black"/>
              </a:solidFill>
            </a:endParaRPr>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0" name="Date Placeholder 9"/>
          <p:cNvSpPr>
            <a:spLocks noGrp="1"/>
          </p:cNvSpPr>
          <p:nvPr>
            <p:ph type="dt" sz="half" idx="10"/>
          </p:nvPr>
        </p:nvSpPr>
        <p:spPr>
          <a:xfrm>
            <a:off x="370888" y="6645106"/>
            <a:ext cx="2133600" cy="274320"/>
          </a:xfrm>
        </p:spPr>
        <p:txBody>
          <a:bodyPr/>
          <a:lstStyle>
            <a:lvl1pPr>
              <a:defRPr sz="900">
                <a:solidFill>
                  <a:schemeClr val="tx1"/>
                </a:solidFill>
                <a:latin typeface="Arial Narrow" panose="020B0606020202030204" pitchFamily="34" charset="0"/>
              </a:defRPr>
            </a:lvl1pPr>
          </a:lstStyle>
          <a:p>
            <a:fld id="{B01D2C00-4051-494E-A977-137197B29FE8}" type="datetime1">
              <a:rPr lang="en-US" smtClean="0"/>
              <a:pPr/>
              <a:t>8/14/2018</a:t>
            </a:fld>
            <a:endParaRPr lang="en-US"/>
          </a:p>
        </p:txBody>
      </p:sp>
      <p:sp>
        <p:nvSpPr>
          <p:cNvPr id="12" name="Footer Placeholder 11"/>
          <p:cNvSpPr>
            <a:spLocks noGrp="1"/>
          </p:cNvSpPr>
          <p:nvPr>
            <p:ph type="ftr" sz="quarter" idx="12"/>
          </p:nvPr>
        </p:nvSpPr>
        <p:spPr>
          <a:xfrm>
            <a:off x="3048000" y="6645106"/>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3" name="Title 12"/>
          <p:cNvSpPr>
            <a:spLocks noGrp="1"/>
          </p:cNvSpPr>
          <p:nvPr>
            <p:ph type="title" hasCustomPrompt="1"/>
          </p:nvPr>
        </p:nvSpPr>
        <p:spPr>
          <a:xfrm>
            <a:off x="457200" y="2052960"/>
            <a:ext cx="6324600" cy="1828800"/>
          </a:xfrm>
        </p:spPr>
        <p:txBody>
          <a:bodyPr/>
          <a:lstStyle>
            <a:lvl1pPr algn="r">
              <a:defRPr sz="4000" spc="150" baseline="0"/>
            </a:lvl1pPr>
          </a:lstStyle>
          <a:p>
            <a:r>
              <a:rPr lang="en-US" dirty="0"/>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07476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spc="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spc="0"/>
            </a:lvl1pPr>
            <a:lvl2pPr>
              <a:defRPr sz="2000" spc="0"/>
            </a:lvl2pPr>
            <a:lvl3pPr>
              <a:defRPr sz="1800" spc="0"/>
            </a:lvl3pPr>
            <a:lvl4pPr>
              <a:defRPr sz="1600" spc="0"/>
            </a:lvl4pPr>
            <a:lvl5pPr>
              <a:defRPr sz="1600" spc="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3DD63199-ED02-43C5-98B2-403BD5B5424D}" type="datetime1">
              <a:rPr lang="en-US" smtClean="0"/>
              <a:pPr/>
              <a:t>8/14/2018</a:t>
            </a:fld>
            <a:endParaRPr lang="en-US"/>
          </a:p>
        </p:txBody>
      </p:sp>
      <p:sp>
        <p:nvSpPr>
          <p:cNvPr id="8" name="Footer Placeholder 7"/>
          <p:cNvSpPr>
            <a:spLocks noGrp="1"/>
          </p:cNvSpPr>
          <p:nvPr>
            <p:ph type="ftr" sz="quarter" idx="11"/>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0" name="Title 9"/>
          <p:cNvSpPr>
            <a:spLocks noGrp="1"/>
          </p:cNvSpPr>
          <p:nvPr>
            <p:ph type="title"/>
          </p:nvPr>
        </p:nvSpPr>
        <p:spPr/>
        <p:txBody>
          <a:bodyPr/>
          <a:lstStyle/>
          <a:p>
            <a:r>
              <a:rPr lang="en-US"/>
              <a:t>Click to edit Master title style</a:t>
            </a:r>
          </a:p>
        </p:txBody>
      </p:sp>
      <p:sp>
        <p:nvSpPr>
          <p:cNvPr id="11"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5938297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58F7003A-EE07-45D0-8EDE-BE72C64253B7}" type="datetime1">
              <a:rPr lang="en-US" smtClean="0"/>
              <a:pPr/>
              <a:t>8/14/2018</a:t>
            </a:fld>
            <a:endParaRPr lang="en-US"/>
          </a:p>
        </p:txBody>
      </p:sp>
      <p:sp>
        <p:nvSpPr>
          <p:cNvPr id="4" name="Footer Placeholder 3"/>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Title 5"/>
          <p:cNvSpPr>
            <a:spLocks noGrp="1"/>
          </p:cNvSpPr>
          <p:nvPr>
            <p:ph type="title"/>
          </p:nvPr>
        </p:nvSpPr>
        <p:spPr/>
        <p:txBody>
          <a:bodyPr/>
          <a:lstStyle/>
          <a:p>
            <a:r>
              <a:rPr lang="en-US"/>
              <a:t>Click to edit Master title style</a:t>
            </a:r>
          </a:p>
        </p:txBody>
      </p:sp>
      <p:sp>
        <p:nvSpPr>
          <p:cNvPr id="7"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652199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Date Placeholder 1"/>
          <p:cNvSpPr>
            <a:spLocks noGrp="1"/>
          </p:cNvSpPr>
          <p:nvPr>
            <p:ph type="dt" sz="half" idx="10"/>
          </p:nvPr>
        </p:nvSpPr>
        <p:spPr>
          <a:xfrm>
            <a:off x="370888" y="6629475"/>
            <a:ext cx="2133600" cy="274320"/>
          </a:xfrm>
        </p:spPr>
        <p:txBody>
          <a:bodyPr/>
          <a:lstStyle>
            <a:lvl1pPr>
              <a:defRPr sz="900">
                <a:solidFill>
                  <a:schemeClr val="tx1"/>
                </a:solidFill>
                <a:latin typeface="Arial Narrow" panose="020B0606020202030204" pitchFamily="34" charset="0"/>
              </a:defRPr>
            </a:lvl1pPr>
          </a:lstStyle>
          <a:p>
            <a:fld id="{E6F30DDD-5613-420D-BFAE-9FDA909A81F5}" type="datetime1">
              <a:rPr lang="en-US" smtClean="0"/>
              <a:pPr/>
              <a:t>8/14/2018</a:t>
            </a:fld>
            <a:endParaRPr lang="en-US"/>
          </a:p>
        </p:txBody>
      </p:sp>
      <p:sp>
        <p:nvSpPr>
          <p:cNvPr id="3" name="Footer Placeholder 2"/>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6"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7993362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small)">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spcAft>
                <a:spcPts val="600"/>
              </a:spcAft>
              <a:defRPr spc="0">
                <a:solidFill>
                  <a:schemeClr val="tx1"/>
                </a:solidFill>
              </a:defRPr>
            </a:lvl1pPr>
            <a:lvl2pPr>
              <a:spcAft>
                <a:spcPts val="600"/>
              </a:spcAft>
              <a:defRPr spc="0">
                <a:solidFill>
                  <a:schemeClr val="tx1"/>
                </a:solidFill>
              </a:defRPr>
            </a:lvl2pPr>
            <a:lvl3pPr>
              <a:spcAft>
                <a:spcPts val="600"/>
              </a:spcAft>
              <a:defRPr spc="0">
                <a:solidFill>
                  <a:schemeClr val="tx1"/>
                </a:solidFill>
              </a:defRPr>
            </a:lvl3pPr>
            <a:lvl4pPr>
              <a:spcAft>
                <a:spcPts val="600"/>
              </a:spcAft>
              <a:defRPr>
                <a:solidFill>
                  <a:schemeClr val="tx1"/>
                </a:solidFill>
              </a:defRPr>
            </a:lvl4pPr>
            <a:lvl5pPr>
              <a:spcAft>
                <a:spcPts val="600"/>
              </a:spcAft>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8/14/2018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3874816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medium)">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a:spcAft>
                <a:spcPts val="600"/>
              </a:spcAft>
              <a:defRPr sz="2400" spc="0">
                <a:solidFill>
                  <a:schemeClr val="tx1"/>
                </a:solidFill>
              </a:defRPr>
            </a:lvl1pPr>
            <a:lvl2pPr>
              <a:spcAft>
                <a:spcPts val="600"/>
              </a:spcAft>
              <a:defRPr sz="2000" spc="0">
                <a:solidFill>
                  <a:schemeClr val="tx1"/>
                </a:solidFill>
              </a:defRPr>
            </a:lvl2pPr>
            <a:lvl3pPr>
              <a:spcAft>
                <a:spcPts val="600"/>
              </a:spcAft>
              <a:defRPr sz="1800" spc="0">
                <a:solidFill>
                  <a:schemeClr val="tx1"/>
                </a:solidFill>
              </a:defRPr>
            </a:lvl3pPr>
            <a:lvl4pPr>
              <a:spcAft>
                <a:spcPts val="600"/>
              </a:spcAft>
              <a:defRPr sz="1600">
                <a:solidFill>
                  <a:schemeClr val="tx1"/>
                </a:solidFill>
              </a:defRPr>
            </a:lvl4pPr>
            <a:lvl5pPr>
              <a:spcAft>
                <a:spcPts val="600"/>
              </a:spcAft>
              <a:defRPr sz="14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8/14/2018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380846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large)">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lvl1pPr marL="344488" indent="-300038">
              <a:spcAft>
                <a:spcPts val="600"/>
              </a:spcAft>
              <a:defRPr sz="2800" spc="0">
                <a:solidFill>
                  <a:schemeClr val="tx1"/>
                </a:solidFill>
              </a:defRPr>
            </a:lvl1pPr>
            <a:lvl2pPr marL="623888" indent="-258763">
              <a:spcAft>
                <a:spcPts val="600"/>
              </a:spcAft>
              <a:defRPr sz="2400" spc="0">
                <a:solidFill>
                  <a:schemeClr val="tx1"/>
                </a:solidFill>
              </a:defRPr>
            </a:lvl2pPr>
            <a:lvl3pPr>
              <a:spcAft>
                <a:spcPts val="600"/>
              </a:spcAft>
              <a:defRPr sz="2000" spc="0">
                <a:solidFill>
                  <a:schemeClr val="tx1"/>
                </a:solidFill>
              </a:defRPr>
            </a:lvl3pPr>
            <a:lvl4pPr>
              <a:spcAft>
                <a:spcPts val="600"/>
              </a:spcAft>
              <a:defRPr sz="1800">
                <a:solidFill>
                  <a:schemeClr val="tx1"/>
                </a:solidFill>
              </a:defRPr>
            </a:lvl4pPr>
            <a:lvl5pPr>
              <a:spcAft>
                <a:spcPts val="600"/>
              </a:spcAft>
              <a:defRPr sz="160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617600"/>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8/14/2018</a:t>
            </a:fld>
            <a:endParaRPr lang="en-US"/>
          </a:p>
        </p:txBody>
      </p:sp>
      <p:sp>
        <p:nvSpPr>
          <p:cNvPr id="5" name="Footer Placeholder 4"/>
          <p:cNvSpPr>
            <a:spLocks noGrp="1"/>
          </p:cNvSpPr>
          <p:nvPr>
            <p:ph type="ftr" sz="quarter" idx="11"/>
          </p:nvPr>
        </p:nvSpPr>
        <p:spPr>
          <a:xfrm>
            <a:off x="3048000" y="661760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p:txBody>
          <a:bodyPr/>
          <a:lstStyle>
            <a:lvl1pPr>
              <a:defRPr cap="none"/>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4060856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small)">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000" spc="0">
                <a:solidFill>
                  <a:schemeClr val="tx1"/>
                </a:solidFill>
              </a:defRPr>
            </a:lvl1pPr>
            <a:lvl2pPr>
              <a:defRPr sz="1800" spc="0">
                <a:solidFill>
                  <a:schemeClr val="tx1"/>
                </a:solidFill>
              </a:defRPr>
            </a:lvl2pPr>
            <a:lvl3pPr>
              <a:defRPr sz="1600" spc="0">
                <a:solidFill>
                  <a:schemeClr val="tx1"/>
                </a:solidFill>
              </a:defRPr>
            </a:lvl3pPr>
            <a:lvl4pPr>
              <a:defRPr sz="1400" spc="0">
                <a:solidFill>
                  <a:schemeClr val="tx1"/>
                </a:solidFill>
              </a:defRPr>
            </a:lvl4pPr>
            <a:lvl5pPr>
              <a:defRPr sz="14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8/14/2018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16323797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medium)">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73132" y="1719071"/>
            <a:ext cx="4222668"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19071"/>
            <a:ext cx="4258294" cy="4912233"/>
          </a:xfrm>
        </p:spPr>
        <p:txBody>
          <a:bodyPr>
            <a:normAutofit/>
          </a:bodyPr>
          <a:lstStyle>
            <a:lvl1pPr>
              <a:defRPr sz="2400" spc="0">
                <a:solidFill>
                  <a:schemeClr val="tx1"/>
                </a:solidFill>
              </a:defRPr>
            </a:lvl1pPr>
            <a:lvl2pPr>
              <a:defRPr sz="2000" spc="0">
                <a:solidFill>
                  <a:schemeClr val="tx1"/>
                </a:solidFill>
              </a:defRPr>
            </a:lvl2pPr>
            <a:lvl3pPr>
              <a:defRPr sz="1800" spc="0">
                <a:solidFill>
                  <a:schemeClr val="tx1"/>
                </a:solidFill>
              </a:defRPr>
            </a:lvl3pPr>
            <a:lvl4pPr>
              <a:defRPr sz="1600" spc="0">
                <a:solidFill>
                  <a:schemeClr val="tx1"/>
                </a:solidFill>
              </a:defRPr>
            </a:lvl4pPr>
            <a:lvl5pPr>
              <a:defRPr sz="1600" spc="0">
                <a:solidFill>
                  <a:schemeClr val="tx1"/>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381521" y="6630110"/>
            <a:ext cx="2133600" cy="274320"/>
          </a:xfrm>
        </p:spPr>
        <p:txBody>
          <a:bodyPr/>
          <a:lstStyle>
            <a:lvl1pPr>
              <a:defRPr sz="900">
                <a:solidFill>
                  <a:schemeClr val="tx1"/>
                </a:solidFill>
                <a:latin typeface="Arial Narrow" panose="020B0606020202030204" pitchFamily="34" charset="0"/>
              </a:defRPr>
            </a:lvl1pPr>
          </a:lstStyle>
          <a:p>
            <a:fld id="{C715CDA6-468B-4914-9119-2CA166CC068C}" type="datetime1">
              <a:rPr lang="en-US" smtClean="0"/>
              <a:pPr/>
              <a:t>8/14/2018</a:t>
            </a:fld>
            <a:endParaRPr lang="en-US"/>
          </a:p>
        </p:txBody>
      </p:sp>
      <p:sp>
        <p:nvSpPr>
          <p:cNvPr id="6" name="Footer Placeholder 5"/>
          <p:cNvSpPr>
            <a:spLocks noGrp="1"/>
          </p:cNvSpPr>
          <p:nvPr>
            <p:ph type="ftr" sz="quarter" idx="11"/>
          </p:nvPr>
        </p:nvSpPr>
        <p:spPr>
          <a:xfrm>
            <a:off x="3048000" y="66294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8" name="Title 7"/>
          <p:cNvSpPr>
            <a:spLocks noGrp="1"/>
          </p:cNvSpPr>
          <p:nvPr>
            <p:ph type="title"/>
          </p:nvPr>
        </p:nvSpPr>
        <p:spPr/>
        <p:txBody>
          <a:bodyPr/>
          <a:lstStyle/>
          <a:p>
            <a:r>
              <a:rPr lang="en-US"/>
              <a:t>Click to edit Master title style</a:t>
            </a:r>
          </a:p>
        </p:txBody>
      </p:sp>
      <p:sp>
        <p:nvSpPr>
          <p:cNvPr id="9"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32016771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obj" preserve="1">
  <p:cSld name="Code">
    <p:spTree>
      <p:nvGrpSpPr>
        <p:cNvPr id="1" name=""/>
        <p:cNvGrpSpPr/>
        <p:nvPr/>
      </p:nvGrpSpPr>
      <p:grpSpPr>
        <a:xfrm>
          <a:off x="0" y="0"/>
          <a:ext cx="0" cy="0"/>
          <a:chOff x="0" y="0"/>
          <a:chExt cx="0" cy="0"/>
        </a:xfrm>
      </p:grpSpPr>
      <p:sp>
        <p:nvSpPr>
          <p:cNvPr id="3" name="Content Placeholder 2"/>
          <p:cNvSpPr>
            <a:spLocks noGrp="1"/>
          </p:cNvSpPr>
          <p:nvPr>
            <p:ph idx="1"/>
          </p:nvPr>
        </p:nvSpPr>
        <p:spPr>
          <a:xfrm>
            <a:off x="380999" y="685800"/>
            <a:ext cx="8407893" cy="5440679"/>
          </a:xfrm>
        </p:spPr>
        <p:txBody>
          <a:bodyPr/>
          <a:lstStyle>
            <a:lvl1pPr marL="45720" indent="0">
              <a:spcBef>
                <a:spcPts val="0"/>
              </a:spcBef>
              <a:spcAft>
                <a:spcPts val="0"/>
              </a:spcAft>
              <a:buNone/>
              <a:defRPr b="0" spc="0">
                <a:solidFill>
                  <a:schemeClr val="tx1"/>
                </a:solidFill>
              </a:defRPr>
            </a:lvl1pPr>
            <a:lvl2pPr marL="365760" indent="0">
              <a:spcBef>
                <a:spcPts val="0"/>
              </a:spcBef>
              <a:spcAft>
                <a:spcPts val="0"/>
              </a:spcAft>
              <a:buNone/>
              <a:defRPr b="0" spc="0">
                <a:solidFill>
                  <a:schemeClr val="tx1"/>
                </a:solidFill>
              </a:defRPr>
            </a:lvl2pPr>
            <a:lvl3pPr marL="640080" indent="0">
              <a:spcBef>
                <a:spcPts val="0"/>
              </a:spcBef>
              <a:spcAft>
                <a:spcPts val="0"/>
              </a:spcAft>
              <a:buNone/>
              <a:defRPr b="0" spc="0">
                <a:solidFill>
                  <a:schemeClr val="tx1"/>
                </a:solidFill>
              </a:defRPr>
            </a:lvl3pPr>
            <a:lvl4pPr marL="914400" indent="0">
              <a:spcBef>
                <a:spcPts val="0"/>
              </a:spcBef>
              <a:spcAft>
                <a:spcPts val="0"/>
              </a:spcAft>
              <a:buNone/>
              <a:defRPr b="0">
                <a:solidFill>
                  <a:schemeClr val="tx1"/>
                </a:solidFill>
              </a:defRPr>
            </a:lvl4pPr>
            <a:lvl5pPr marL="1097280" indent="0">
              <a:spcBef>
                <a:spcPts val="0"/>
              </a:spcBef>
              <a:spcAft>
                <a:spcPts val="0"/>
              </a:spcAft>
              <a:buNone/>
              <a:defRPr b="0">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370888" y="6581975"/>
            <a:ext cx="2133600" cy="274320"/>
          </a:xfrm>
        </p:spPr>
        <p:txBody>
          <a:bodyPr/>
          <a:lstStyle>
            <a:lvl1pPr>
              <a:defRPr sz="900">
                <a:solidFill>
                  <a:schemeClr val="tx1"/>
                </a:solidFill>
                <a:latin typeface="Arial Narrow" panose="020B0606020202030204" pitchFamily="34" charset="0"/>
              </a:defRPr>
            </a:lvl1pPr>
          </a:lstStyle>
          <a:p>
            <a:fld id="{7AB79BEF-7C7E-4EC3-A0A2-7AB0F4F51B73}" type="datetime1">
              <a:rPr lang="en-US" smtClean="0"/>
              <a:pPr/>
              <a:t>8/14/2018</a:t>
            </a:fld>
            <a:endParaRPr lang="en-US"/>
          </a:p>
        </p:txBody>
      </p:sp>
      <p:sp>
        <p:nvSpPr>
          <p:cNvPr id="5" name="Footer Placeholder 4"/>
          <p:cNvSpPr>
            <a:spLocks noGrp="1"/>
          </p:cNvSpPr>
          <p:nvPr>
            <p:ph type="ftr" sz="quarter" idx="11"/>
          </p:nvPr>
        </p:nvSpPr>
        <p:spPr>
          <a:xfrm>
            <a:off x="3048000" y="6581975"/>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7" name="Title 6"/>
          <p:cNvSpPr>
            <a:spLocks noGrp="1"/>
          </p:cNvSpPr>
          <p:nvPr>
            <p:ph type="title" hasCustomPrompt="1"/>
          </p:nvPr>
        </p:nvSpPr>
        <p:spPr>
          <a:xfrm>
            <a:off x="381000" y="152400"/>
            <a:ext cx="8381260" cy="406153"/>
          </a:xfrm>
        </p:spPr>
        <p:txBody>
          <a:bodyPr/>
          <a:lstStyle>
            <a:lvl1pPr>
              <a:defRPr sz="2000" u="sng" cap="none" spc="0">
                <a:solidFill>
                  <a:schemeClr val="tx1"/>
                </a:solidFill>
              </a:defRPr>
            </a:lvl1pPr>
          </a:lstStyle>
          <a:p>
            <a:r>
              <a:rPr lang="en-US" dirty="0"/>
              <a:t>Click To Edit Master Title Style</a:t>
            </a:r>
          </a:p>
        </p:txBody>
      </p:sp>
      <p:sp>
        <p:nvSpPr>
          <p:cNvPr id="8"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prstClr val="black"/>
                </a:solidFill>
                <a:latin typeface="Arial Narrow" pitchFamily="34" charset="0"/>
              </a:rPr>
              <a:t>Slide </a:t>
            </a:r>
            <a:fld id="{91D1C02B-4EAB-4E15-8698-97615A35039E}" type="slidenum">
              <a:rPr lang="en-US" sz="900" b="0" smtClean="0">
                <a:solidFill>
                  <a:prstClr val="black"/>
                </a:solidFill>
                <a:latin typeface="Arial Narrow" pitchFamily="34" charset="0"/>
              </a:rPr>
              <a:pPr algn="r" fontAlgn="auto">
                <a:spcBef>
                  <a:spcPts val="0"/>
                </a:spcBef>
                <a:spcAft>
                  <a:spcPts val="0"/>
                </a:spcAft>
              </a:pPr>
              <a:t>‹#›</a:t>
            </a:fld>
            <a:endParaRPr lang="en-US" sz="900" b="0">
              <a:solidFill>
                <a:prstClr val="black"/>
              </a:solidFill>
              <a:latin typeface="Arial Narrow" pitchFamily="34" charset="0"/>
            </a:endParaRPr>
          </a:p>
        </p:txBody>
      </p:sp>
    </p:spTree>
    <p:extLst>
      <p:ext uri="{BB962C8B-B14F-4D97-AF65-F5344CB8AC3E}">
        <p14:creationId xmlns:p14="http://schemas.microsoft.com/office/powerpoint/2010/main" val="220523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rgbClr val="DDDDD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8/14/2018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19476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Subs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400" y="153923"/>
            <a:ext cx="6705600" cy="65532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Date Placeholder 8"/>
          <p:cNvSpPr>
            <a:spLocks noGrp="1"/>
          </p:cNvSpPr>
          <p:nvPr>
            <p:ph type="dt" sz="half" idx="10"/>
          </p:nvPr>
        </p:nvSpPr>
        <p:spPr>
          <a:xfrm>
            <a:off x="370888" y="6641350"/>
            <a:ext cx="2133600" cy="274320"/>
          </a:xfrm>
        </p:spPr>
        <p:txBody>
          <a:bodyPr/>
          <a:lstStyle>
            <a:lvl1pPr>
              <a:defRPr sz="900">
                <a:solidFill>
                  <a:schemeClr val="tx1"/>
                </a:solidFill>
                <a:latin typeface="Arial Narrow" panose="020B0606020202030204" pitchFamily="34" charset="0"/>
              </a:defRPr>
            </a:lvl1pPr>
          </a:lstStyle>
          <a:p>
            <a:fld id="{C434DD70-68F0-4DEF-81F9-71079D2F1371}" type="datetime1">
              <a:rPr lang="en-US" smtClean="0"/>
              <a:pPr/>
              <a:t>8/14/2018</a:t>
            </a:fld>
            <a:endParaRPr lang="en-US"/>
          </a:p>
        </p:txBody>
      </p:sp>
      <p:sp>
        <p:nvSpPr>
          <p:cNvPr id="11" name="Footer Placeholder 10"/>
          <p:cNvSpPr>
            <a:spLocks noGrp="1"/>
          </p:cNvSpPr>
          <p:nvPr>
            <p:ph type="ftr" sz="quarter" idx="12"/>
          </p:nvPr>
        </p:nvSpPr>
        <p:spPr>
          <a:xfrm>
            <a:off x="3048000" y="6641350"/>
            <a:ext cx="3352800" cy="274320"/>
          </a:xfrm>
        </p:spPr>
        <p:txBody>
          <a:bodyPr/>
          <a:lstStyle>
            <a:lvl1pPr>
              <a:defRPr sz="900">
                <a:solidFill>
                  <a:schemeClr val="tx1"/>
                </a:solidFill>
                <a:latin typeface="Arial Narrow" panose="020B0606020202030204" pitchFamily="34" charset="0"/>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solidFill>
                  <a:schemeClr val="tx1"/>
                </a:solidFill>
              </a:defRPr>
            </a:lvl1pPr>
          </a:lstStyle>
          <a:p>
            <a:r>
              <a:rPr lang="en-US" dirty="0"/>
              <a:t>Click to edit Master title style</a:t>
            </a:r>
          </a:p>
        </p:txBody>
      </p:sp>
      <p:sp>
        <p:nvSpPr>
          <p:cNvPr id="13" name="Slide Number Placeholder 3"/>
          <p:cNvSpPr txBox="1">
            <a:spLocks/>
          </p:cNvSpPr>
          <p:nvPr userDrawn="1"/>
        </p:nvSpPr>
        <p:spPr>
          <a:xfrm>
            <a:off x="8234680" y="6631305"/>
            <a:ext cx="582966" cy="274320"/>
          </a:xfrm>
          <a:prstGeom prst="rect">
            <a:avLst/>
          </a:prstGeom>
          <a:noFill/>
          <a:ln w="19050">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en-US"/>
            </a:defPPr>
            <a:lvl1pPr marL="0" algn="ctr" defTabSz="914400" rtl="0" eaLnBrk="1" latinLnBrk="0" hangingPunct="1">
              <a:defRPr sz="2400" kern="1200">
                <a:solidFill>
                  <a:schemeClr val="tx1"/>
                </a:solidFill>
                <a:latin typeface="Times New Roman" pitchFamily="18" charset="0"/>
                <a:ea typeface="+mn-ea"/>
                <a:cs typeface="+mn-cs"/>
              </a:defRPr>
            </a:lvl1pPr>
            <a:lvl2pPr marL="742950" indent="-285750" algn="l" defTabSz="914400" rtl="0" eaLnBrk="1" latinLnBrk="0" hangingPunct="1">
              <a:defRPr sz="2400" kern="1200">
                <a:solidFill>
                  <a:schemeClr val="tx1"/>
                </a:solidFill>
                <a:latin typeface="Times New Roman" pitchFamily="18" charset="0"/>
                <a:ea typeface="+mn-ea"/>
                <a:cs typeface="+mn-cs"/>
              </a:defRPr>
            </a:lvl2pPr>
            <a:lvl3pPr marL="1143000" indent="-228600" algn="l" defTabSz="914400" rtl="0" eaLnBrk="1" latinLnBrk="0" hangingPunct="1">
              <a:defRPr sz="2400" kern="1200">
                <a:solidFill>
                  <a:schemeClr val="tx1"/>
                </a:solidFill>
                <a:latin typeface="Times New Roman" pitchFamily="18" charset="0"/>
                <a:ea typeface="+mn-ea"/>
                <a:cs typeface="+mn-cs"/>
              </a:defRPr>
            </a:lvl3pPr>
            <a:lvl4pPr marL="1600200" indent="-228600" algn="l" defTabSz="914400" rtl="0" eaLnBrk="1" latinLnBrk="0" hangingPunct="1">
              <a:defRPr sz="2400" kern="1200">
                <a:solidFill>
                  <a:schemeClr val="tx1"/>
                </a:solidFill>
                <a:latin typeface="Times New Roman" pitchFamily="18" charset="0"/>
                <a:ea typeface="+mn-ea"/>
                <a:cs typeface="+mn-cs"/>
              </a:defRPr>
            </a:lvl4pPr>
            <a:lvl5pPr marL="2057400" indent="-228600" algn="l" defTabSz="914400" rtl="0" eaLnBrk="1" latinLnBrk="0" hangingPunct="1">
              <a:defRPr sz="2400" kern="1200">
                <a:solidFill>
                  <a:schemeClr val="tx1"/>
                </a:solidFill>
                <a:latin typeface="Times New Roman" pitchFamily="18" charset="0"/>
                <a:ea typeface="+mn-ea"/>
                <a:cs typeface="+mn-cs"/>
              </a:defRPr>
            </a:lvl5pPr>
            <a:lvl6pPr marL="25146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6pPr>
            <a:lvl7pPr marL="29718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7pPr>
            <a:lvl8pPr marL="34290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8pPr>
            <a:lvl9pPr marL="3886200" indent="-228600" algn="l" defTabSz="914400" rtl="0" eaLnBrk="0" fontAlgn="base" latinLnBrk="0" hangingPunct="0">
              <a:spcBef>
                <a:spcPct val="0"/>
              </a:spcBef>
              <a:spcAft>
                <a:spcPct val="0"/>
              </a:spcAft>
              <a:defRPr sz="2400" kern="1200">
                <a:solidFill>
                  <a:schemeClr val="tx1"/>
                </a:solidFill>
                <a:latin typeface="Times New Roman" pitchFamily="18" charset="0"/>
                <a:ea typeface="+mn-ea"/>
                <a:cs typeface="+mn-cs"/>
              </a:defRPr>
            </a:lvl9pPr>
          </a:lstStyle>
          <a:p>
            <a:pPr algn="r" fontAlgn="auto">
              <a:spcBef>
                <a:spcPts val="0"/>
              </a:spcBef>
              <a:spcAft>
                <a:spcPts val="0"/>
              </a:spcAft>
            </a:pPr>
            <a:r>
              <a:rPr lang="en-US" sz="900" b="0">
                <a:solidFill>
                  <a:schemeClr val="tx1"/>
                </a:solidFill>
                <a:latin typeface="Arial Narrow" pitchFamily="34" charset="0"/>
              </a:rPr>
              <a:t>Slide </a:t>
            </a:r>
            <a:fld id="{91D1C02B-4EAB-4E15-8698-97615A35039E}" type="slidenum">
              <a:rPr lang="en-US" sz="900" b="0" smtClean="0">
                <a:solidFill>
                  <a:schemeClr val="tx1"/>
                </a:solidFill>
                <a:latin typeface="Arial Narrow" pitchFamily="34" charset="0"/>
              </a:rPr>
              <a:pPr algn="r" fontAlgn="auto">
                <a:spcBef>
                  <a:spcPts val="0"/>
                </a:spcBef>
                <a:spcAft>
                  <a:spcPts val="0"/>
                </a:spcAft>
              </a:pPr>
              <a:t>‹#›</a:t>
            </a:fld>
            <a:endParaRPr lang="en-US" sz="900" b="0">
              <a:solidFill>
                <a:schemeClr val="tx1"/>
              </a:solidFill>
              <a:latin typeface="Arial Narrow" pitchFamily="34" charset="0"/>
            </a:endParaRPr>
          </a:p>
        </p:txBody>
      </p:sp>
    </p:spTree>
    <p:extLst>
      <p:ext uri="{BB962C8B-B14F-4D97-AF65-F5344CB8AC3E}">
        <p14:creationId xmlns:p14="http://schemas.microsoft.com/office/powerpoint/2010/main" val="2071180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en-US" sz="1800" b="0">
              <a:solidFill>
                <a:prstClr val="white"/>
              </a:solidFill>
            </a:endParaRPr>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pPr eaLnBrk="1" fontAlgn="auto" hangingPunct="1">
              <a:spcBef>
                <a:spcPts val="0"/>
              </a:spcBef>
              <a:spcAft>
                <a:spcPts val="0"/>
              </a:spcAft>
            </a:pPr>
            <a:fld id="{29D87F41-6843-4E69-8327-FFD93063886E}" type="datetime1">
              <a:rPr lang="en-US" b="0" smtClean="0">
                <a:solidFill>
                  <a:srgbClr val="0D6911"/>
                </a:solidFill>
                <a:latin typeface="Franklin Gothic Medium"/>
              </a:rPr>
              <a:pPr eaLnBrk="1" fontAlgn="auto" hangingPunct="1">
                <a:spcBef>
                  <a:spcPts val="0"/>
                </a:spcBef>
                <a:spcAft>
                  <a:spcPts val="0"/>
                </a:spcAft>
              </a:pPr>
              <a:t>8/14/2018</a:t>
            </a:fld>
            <a:endParaRPr lang="en-US" b="0">
              <a:solidFill>
                <a:srgbClr val="0D6911"/>
              </a:solidFill>
              <a:latin typeface="Franklin Gothic Medium"/>
            </a:endParaRPr>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pPr eaLnBrk="1" fontAlgn="auto" hangingPunct="1">
              <a:spcBef>
                <a:spcPts val="0"/>
              </a:spcBef>
              <a:spcAft>
                <a:spcPts val="0"/>
              </a:spcAft>
            </a:pPr>
            <a:endParaRPr lang="en-US" b="0">
              <a:solidFill>
                <a:srgbClr val="0D6911"/>
              </a:solidFill>
              <a:latin typeface="Franklin Gothic Medium"/>
            </a:endParaRPr>
          </a:p>
        </p:txBody>
      </p:sp>
    </p:spTree>
    <p:extLst>
      <p:ext uri="{BB962C8B-B14F-4D97-AF65-F5344CB8AC3E}">
        <p14:creationId xmlns:p14="http://schemas.microsoft.com/office/powerpoint/2010/main" val="389342856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87" r:id="rId4"/>
    <p:sldLayoutId id="2147483679" r:id="rId5"/>
    <p:sldLayoutId id="2147483688" r:id="rId6"/>
    <p:sldLayoutId id="2147483680" r:id="rId7"/>
    <p:sldLayoutId id="2147483681" r:id="rId8"/>
    <p:sldLayoutId id="2147483689" r:id="rId9"/>
    <p:sldLayoutId id="2147483682" r:id="rId10"/>
    <p:sldLayoutId id="2147483683" r:id="rId11"/>
    <p:sldLayoutId id="2147483684" r:id="rId12"/>
  </p:sldLayoutIdLst>
  <p:hf hdr="0" ftr="0" dt="0"/>
  <p:txStyles>
    <p:title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a:p>
        </p:txBody>
      </p:sp>
      <p:sp>
        <p:nvSpPr>
          <p:cNvPr id="106" name="Shape 106"/>
          <p:cNvSpPr txBox="1">
            <a:spLocks noGrp="1"/>
          </p:cNvSpPr>
          <p:nvPr>
            <p:ph type="title"/>
          </p:nvPr>
        </p:nvSpPr>
        <p:spPr/>
        <p:txBody>
          <a:bodyPr/>
          <a:lstStyle/>
          <a:p>
            <a:pPr lvl="0"/>
            <a:endParaRPr lang="en-US" dirty="0"/>
          </a:p>
          <a:p>
            <a:pPr lvl="0"/>
            <a:endParaRPr lang="en-US" dirty="0"/>
          </a:p>
          <a:p>
            <a:pPr lvl="0"/>
            <a:r>
              <a:rPr lang="en-US" sz="3200" dirty="0">
                <a:solidFill>
                  <a:schemeClr val="accent3">
                    <a:lumMod val="20000"/>
                    <a:lumOff val="80000"/>
                  </a:schemeClr>
                </a:solidFill>
                <a:sym typeface="Source Sans Pro"/>
              </a:rPr>
              <a:t>Concepts of </a:t>
            </a:r>
            <a:br>
              <a:rPr lang="en-US" sz="3200" dirty="0">
                <a:solidFill>
                  <a:schemeClr val="accent3">
                    <a:lumMod val="20000"/>
                    <a:lumOff val="80000"/>
                  </a:schemeClr>
                </a:solidFill>
                <a:sym typeface="Source Sans Pro"/>
              </a:rPr>
            </a:br>
            <a:r>
              <a:rPr lang="en-US" sz="3200" dirty="0">
                <a:solidFill>
                  <a:schemeClr val="accent3">
                    <a:lumMod val="20000"/>
                    <a:lumOff val="80000"/>
                  </a:schemeClr>
                </a:solidFill>
                <a:sym typeface="Source Sans Pro"/>
              </a:rPr>
              <a:t>Computing </a:t>
            </a:r>
            <a:br>
              <a:rPr lang="en-US" sz="3200" dirty="0">
                <a:solidFill>
                  <a:schemeClr val="accent3">
                    <a:lumMod val="20000"/>
                    <a:lumOff val="80000"/>
                  </a:schemeClr>
                </a:solidFill>
                <a:sym typeface="Source Sans Pro"/>
              </a:rPr>
            </a:br>
            <a:r>
              <a:rPr lang="en-US" sz="3200" dirty="0">
                <a:solidFill>
                  <a:schemeClr val="accent3">
                    <a:lumMod val="20000"/>
                    <a:lumOff val="80000"/>
                  </a:schemeClr>
                </a:solidFill>
                <a:sym typeface="Source Sans Pro"/>
              </a:rPr>
              <a:t>Technologies</a:t>
            </a:r>
            <a:br>
              <a:rPr lang="en-US" dirty="0">
                <a:sym typeface="Source Sans Pro"/>
              </a:rPr>
            </a:br>
            <a:br>
              <a:rPr lang="en-US" dirty="0">
                <a:sym typeface="Source Sans Pro"/>
              </a:rPr>
            </a:br>
            <a:br>
              <a:rPr lang="en-US" dirty="0">
                <a:sym typeface="Source Sans Pro"/>
              </a:rPr>
            </a:br>
            <a:r>
              <a:rPr lang="en-US">
                <a:sym typeface="Source Sans Pro"/>
              </a:rPr>
              <a:t>Object Attributes</a:t>
            </a:r>
            <a:br>
              <a:rPr lang="en-US" dirty="0">
                <a:sym typeface="Source Sans Pro"/>
              </a:rPr>
            </a:br>
            <a:br>
              <a:rPr lang="en-US" dirty="0">
                <a:sym typeface="Source Sans Pro"/>
              </a:rPr>
            </a:br>
            <a:endParaRPr lang="en-US" dirty="0">
              <a:sym typeface="Source Sans Pro"/>
            </a:endParaRPr>
          </a:p>
        </p:txBody>
      </p:sp>
      <p:sp>
        <p:nvSpPr>
          <p:cNvPr id="107" name="Shape 107"/>
          <p:cNvSpPr txBox="1"/>
          <p:nvPr/>
        </p:nvSpPr>
        <p:spPr>
          <a:xfrm>
            <a:off x="7162799" y="2892277"/>
            <a:ext cx="1600201" cy="1645920"/>
          </a:xfrm>
          <a:prstGeom prst="rect">
            <a:avLst/>
          </a:prstGeom>
          <a:noFill/>
          <a:ln>
            <a:noFill/>
          </a:ln>
        </p:spPr>
        <p:txBody>
          <a:bodyPr spcFirstLastPara="1" wrap="square" lIns="91425" tIns="45700" rIns="91425" bIns="45700" anchor="ctr" anchorCtr="0">
            <a:noAutofit/>
          </a:bodyPr>
          <a:lstStyle/>
          <a:p>
            <a:pPr marL="0" marR="0" lvl="0" indent="0" algn="l" defTabSz="914400" rtl="0" eaLnBrk="1" fontAlgn="auto" latinLnBrk="0" hangingPunct="1">
              <a:lnSpc>
                <a:spcPct val="100000"/>
              </a:lnSpc>
              <a:spcBef>
                <a:spcPts val="0"/>
              </a:spcBef>
              <a:spcAft>
                <a:spcPts val="0"/>
              </a:spcAft>
              <a:buClr>
                <a:srgbClr val="C00000"/>
              </a:buClr>
              <a:buSzPts val="1400"/>
              <a:buFont typeface="Noto Sans Symbols"/>
              <a:buNone/>
              <a:tabLst/>
              <a:defRPr/>
            </a:pPr>
            <a:r>
              <a:rPr kumimoji="0" lang="en-GB" sz="1400" b="0" i="0" u="none" strike="noStrike" kern="1200" cap="none" spc="0" normalizeH="0" baseline="0" noProof="0">
                <a:ln>
                  <a:noFill/>
                </a:ln>
                <a:solidFill>
                  <a:prstClr val="black"/>
                </a:solidFill>
                <a:effectLst/>
                <a:uLnTx/>
                <a:uFillTx/>
                <a:latin typeface="Source Sans Pro"/>
                <a:ea typeface="Source Sans Pro"/>
                <a:cs typeface="Source Sans Pro"/>
                <a:sym typeface="Source Sans Pro"/>
              </a:rPr>
              <a:t> </a:t>
            </a:r>
            <a:endParaRPr kumimoji="0" sz="1800" b="0" i="0" u="none" strike="noStrike" kern="1200" cap="none" spc="0" normalizeH="0" baseline="0" noProof="0">
              <a:ln>
                <a:noFill/>
              </a:ln>
              <a:solidFill>
                <a:prstClr val="black"/>
              </a:solidFill>
              <a:effectLst/>
              <a:uLnTx/>
              <a:uFillTx/>
              <a:latin typeface="Franklin Gothic Medium"/>
              <a:ea typeface="+mn-ea"/>
              <a:cs typeface="+mn-cs"/>
            </a:endParaRPr>
          </a:p>
        </p:txBody>
      </p:sp>
    </p:spTree>
    <p:extLst>
      <p:ext uri="{BB962C8B-B14F-4D97-AF65-F5344CB8AC3E}">
        <p14:creationId xmlns:p14="http://schemas.microsoft.com/office/powerpoint/2010/main" val="10693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By the end of this lesson, you should be able to:</a:t>
            </a:r>
          </a:p>
          <a:p>
            <a:pPr marL="45720" indent="0">
              <a:buNone/>
            </a:pPr>
            <a:endParaRPr lang="en-US" dirty="0"/>
          </a:p>
          <a:p>
            <a:r>
              <a:rPr lang="en-US" dirty="0"/>
              <a:t>Have a basic understanding of object attributes.</a:t>
            </a:r>
          </a:p>
          <a:p>
            <a:r>
              <a:rPr lang="en-US" dirty="0"/>
              <a:t>Have the tools to create a custom attribute.</a:t>
            </a:r>
          </a:p>
          <a:p>
            <a:r>
              <a:rPr lang="en-US" dirty="0"/>
              <a:t>Have understanding of some of the basic syntax in active directory.</a:t>
            </a:r>
          </a:p>
          <a:p>
            <a:endParaRPr lang="en-US" dirty="0"/>
          </a:p>
          <a:p>
            <a:pPr marL="45720" indent="0">
              <a:buNone/>
            </a:pPr>
            <a:endParaRPr lang="en-US" dirty="0"/>
          </a:p>
        </p:txBody>
      </p:sp>
      <p:sp>
        <p:nvSpPr>
          <p:cNvPr id="3" name="Title 2"/>
          <p:cNvSpPr>
            <a:spLocks noGrp="1"/>
          </p:cNvSpPr>
          <p:nvPr>
            <p:ph type="title"/>
          </p:nvPr>
        </p:nvSpPr>
        <p:spPr/>
        <p:txBody>
          <a:bodyPr/>
          <a:lstStyle/>
          <a:p>
            <a:r>
              <a:rPr lang="en-US" dirty="0"/>
              <a:t>Objectives</a:t>
            </a:r>
          </a:p>
        </p:txBody>
      </p:sp>
    </p:spTree>
    <p:extLst>
      <p:ext uri="{BB962C8B-B14F-4D97-AF65-F5344CB8AC3E}">
        <p14:creationId xmlns:p14="http://schemas.microsoft.com/office/powerpoint/2010/main" val="1053929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Each Object in Active Directory is an instance of an Object Class and therefor each object belongs to a certain Object class.</a:t>
            </a:r>
          </a:p>
          <a:p>
            <a:r>
              <a:rPr lang="en-US" dirty="0"/>
              <a:t>Object Class is a grouping of attributes and properties that describes an object.</a:t>
            </a:r>
          </a:p>
          <a:p>
            <a:r>
              <a:rPr lang="en-US" dirty="0"/>
              <a:t>Objects can have attributes which are common for other objects in the same class.</a:t>
            </a:r>
          </a:p>
          <a:p>
            <a:r>
              <a:rPr lang="en-US" dirty="0"/>
              <a:t>Some attributes have unique values which make objects unique under the same class.</a:t>
            </a:r>
          </a:p>
          <a:p>
            <a:r>
              <a:rPr lang="en-US" dirty="0"/>
              <a:t>The set of attributes defines an Object within an Object class.</a:t>
            </a:r>
          </a:p>
          <a:p>
            <a:pPr marL="45720" indent="0">
              <a:buNone/>
            </a:pPr>
            <a:endParaRPr lang="en-US" dirty="0"/>
          </a:p>
        </p:txBody>
      </p:sp>
      <p:sp>
        <p:nvSpPr>
          <p:cNvPr id="3" name="Title 2"/>
          <p:cNvSpPr>
            <a:spLocks noGrp="1"/>
          </p:cNvSpPr>
          <p:nvPr>
            <p:ph type="title"/>
          </p:nvPr>
        </p:nvSpPr>
        <p:spPr/>
        <p:txBody>
          <a:bodyPr/>
          <a:lstStyle/>
          <a:p>
            <a:r>
              <a:rPr lang="en-US" dirty="0"/>
              <a:t>Object Attributes</a:t>
            </a:r>
          </a:p>
        </p:txBody>
      </p:sp>
    </p:spTree>
    <p:extLst>
      <p:ext uri="{BB962C8B-B14F-4D97-AF65-F5344CB8AC3E}">
        <p14:creationId xmlns:p14="http://schemas.microsoft.com/office/powerpoint/2010/main" val="2592828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9473"/>
          </a:xfrm>
        </p:spPr>
        <p:txBody>
          <a:bodyPr>
            <a:normAutofit/>
          </a:bodyPr>
          <a:lstStyle/>
          <a:p>
            <a:endParaRPr lang="en-US" dirty="0"/>
          </a:p>
          <a:p>
            <a:r>
              <a:rPr lang="en-US" dirty="0"/>
              <a:t>Active Directory does a well job of</a:t>
            </a:r>
            <a:br>
              <a:rPr lang="en-US" dirty="0"/>
            </a:br>
            <a:r>
              <a:rPr lang="en-US" dirty="0"/>
              <a:t>describing the selected objects</a:t>
            </a:r>
            <a:br>
              <a:rPr lang="en-US" dirty="0"/>
            </a:br>
            <a:r>
              <a:rPr lang="en-US" dirty="0"/>
              <a:t>and their attributes with a listed view for</a:t>
            </a:r>
            <a:br>
              <a:rPr lang="en-US" dirty="0"/>
            </a:br>
            <a:r>
              <a:rPr lang="en-US" dirty="0"/>
              <a:t>each object we select. </a:t>
            </a:r>
          </a:p>
          <a:p>
            <a:r>
              <a:rPr lang="en-US" dirty="0"/>
              <a:t>We are able to view, add, edit and</a:t>
            </a:r>
            <a:br>
              <a:rPr lang="en-US" dirty="0"/>
            </a:br>
            <a:r>
              <a:rPr lang="en-US" dirty="0"/>
              <a:t>Remove values from some attributes in </a:t>
            </a:r>
            <a:br>
              <a:rPr lang="en-US" dirty="0"/>
            </a:br>
            <a:r>
              <a:rPr lang="en-US" dirty="0"/>
              <a:t>this view.</a:t>
            </a:r>
          </a:p>
          <a:p>
            <a:r>
              <a:rPr lang="en-US" dirty="0"/>
              <a:t>Most of the attribute names do no match</a:t>
            </a:r>
            <a:br>
              <a:rPr lang="en-US" dirty="0"/>
            </a:br>
            <a:r>
              <a:rPr lang="en-US" dirty="0"/>
              <a:t>with the names that you will create in the</a:t>
            </a:r>
            <a:br>
              <a:rPr lang="en-US" dirty="0"/>
            </a:br>
            <a:r>
              <a:rPr lang="en-US" dirty="0"/>
              <a:t>wizard (will discuss in the following slides).</a:t>
            </a:r>
          </a:p>
        </p:txBody>
      </p:sp>
      <p:sp>
        <p:nvSpPr>
          <p:cNvPr id="3" name="Title 2"/>
          <p:cNvSpPr>
            <a:spLocks noGrp="1"/>
          </p:cNvSpPr>
          <p:nvPr>
            <p:ph type="title"/>
          </p:nvPr>
        </p:nvSpPr>
        <p:spPr/>
        <p:txBody>
          <a:bodyPr/>
          <a:lstStyle/>
          <a:p>
            <a:r>
              <a:rPr lang="en-US" dirty="0"/>
              <a:t>Object Attributes</a:t>
            </a:r>
          </a:p>
        </p:txBody>
      </p:sp>
      <p:pic>
        <p:nvPicPr>
          <p:cNvPr id="4" name="Picture 3">
            <a:extLst>
              <a:ext uri="{FF2B5EF4-FFF2-40B4-BE49-F238E27FC236}">
                <a16:creationId xmlns:a16="http://schemas.microsoft.com/office/drawing/2014/main" id="{58D55D0A-82B8-472D-8AF2-969A4CB855C7}"/>
              </a:ext>
            </a:extLst>
          </p:cNvPr>
          <p:cNvPicPr>
            <a:picLocks noChangeAspect="1"/>
          </p:cNvPicPr>
          <p:nvPr/>
        </p:nvPicPr>
        <p:blipFill>
          <a:blip r:embed="rId3"/>
          <a:stretch>
            <a:fillRect/>
          </a:stretch>
        </p:blipFill>
        <p:spPr>
          <a:xfrm>
            <a:off x="5462588" y="1719070"/>
            <a:ext cx="3299672" cy="4472721"/>
          </a:xfrm>
          <a:prstGeom prst="rect">
            <a:avLst/>
          </a:prstGeom>
        </p:spPr>
      </p:pic>
      <p:sp>
        <p:nvSpPr>
          <p:cNvPr id="6" name="Title 2">
            <a:extLst>
              <a:ext uri="{FF2B5EF4-FFF2-40B4-BE49-F238E27FC236}">
                <a16:creationId xmlns:a16="http://schemas.microsoft.com/office/drawing/2014/main" id="{ABC1463C-6165-4E22-B8BC-69ECBFF92874}"/>
              </a:ext>
            </a:extLst>
          </p:cNvPr>
          <p:cNvSpPr txBox="1">
            <a:spLocks/>
          </p:cNvSpPr>
          <p:nvPr/>
        </p:nvSpPr>
        <p:spPr>
          <a:xfrm>
            <a:off x="7960394" y="5968415"/>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342).</a:t>
            </a:r>
          </a:p>
        </p:txBody>
      </p:sp>
    </p:spTree>
    <p:extLst>
      <p:ext uri="{BB962C8B-B14F-4D97-AF65-F5344CB8AC3E}">
        <p14:creationId xmlns:p14="http://schemas.microsoft.com/office/powerpoint/2010/main" val="1949665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4367" y="1609344"/>
            <a:ext cx="8407893" cy="5084064"/>
          </a:xfrm>
        </p:spPr>
        <p:txBody>
          <a:bodyPr>
            <a:normAutofit/>
          </a:bodyPr>
          <a:lstStyle/>
          <a:p>
            <a:r>
              <a:rPr lang="en-US" dirty="0"/>
              <a:t>In Active Directory, we are allowed to add custom attributes.</a:t>
            </a:r>
          </a:p>
          <a:p>
            <a:r>
              <a:rPr lang="en-US" dirty="0"/>
              <a:t>Custom attributes can be used for many cases,  these are few common uses of custom attributes:</a:t>
            </a:r>
          </a:p>
          <a:p>
            <a:pPr lvl="1"/>
            <a:r>
              <a:rPr lang="en-US" dirty="0"/>
              <a:t>Last user to logon to a computer</a:t>
            </a:r>
          </a:p>
          <a:p>
            <a:pPr lvl="1"/>
            <a:r>
              <a:rPr lang="en-US" dirty="0"/>
              <a:t>Last time the user logged on that computer</a:t>
            </a:r>
          </a:p>
          <a:p>
            <a:pPr lvl="1"/>
            <a:r>
              <a:rPr lang="en-US" dirty="0"/>
              <a:t>Hardware Manufacturer of that computer</a:t>
            </a:r>
          </a:p>
          <a:p>
            <a:pPr lvl="1"/>
            <a:r>
              <a:rPr lang="en-US" dirty="0"/>
              <a:t>Hardware model of the computer</a:t>
            </a:r>
          </a:p>
          <a:p>
            <a:pPr lvl="1"/>
            <a:r>
              <a:rPr lang="en-US" dirty="0"/>
              <a:t>Serial number of the computer</a:t>
            </a:r>
          </a:p>
          <a:p>
            <a:r>
              <a:rPr lang="en-US" dirty="0"/>
              <a:t>Creating an attribute in active directory is a simple task to do, but it is not reversible.</a:t>
            </a:r>
          </a:p>
          <a:p>
            <a:r>
              <a:rPr lang="en-US" dirty="0"/>
              <a:t>If a custom attribute was created in Active directory, it cannot be removed.</a:t>
            </a:r>
          </a:p>
          <a:p>
            <a:endParaRPr lang="en-US" dirty="0"/>
          </a:p>
        </p:txBody>
      </p:sp>
      <p:sp>
        <p:nvSpPr>
          <p:cNvPr id="3" name="Title 2"/>
          <p:cNvSpPr>
            <a:spLocks noGrp="1"/>
          </p:cNvSpPr>
          <p:nvPr>
            <p:ph type="title"/>
          </p:nvPr>
        </p:nvSpPr>
        <p:spPr/>
        <p:txBody>
          <a:bodyPr/>
          <a:lstStyle/>
          <a:p>
            <a:r>
              <a:rPr lang="en-US" dirty="0"/>
              <a:t>Custom attributes</a:t>
            </a:r>
          </a:p>
        </p:txBody>
      </p:sp>
    </p:spTree>
    <p:extLst>
      <p:ext uri="{BB962C8B-B14F-4D97-AF65-F5344CB8AC3E}">
        <p14:creationId xmlns:p14="http://schemas.microsoft.com/office/powerpoint/2010/main" val="627785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Any time we will want to create a custom attribute, we will be prompted with an appropriate window in which we will have to follow the syntax rules and define our values.</a:t>
            </a:r>
          </a:p>
          <a:p>
            <a:pPr lvl="1"/>
            <a:endParaRPr lang="en-US" dirty="0"/>
          </a:p>
          <a:p>
            <a:pPr lvl="1"/>
            <a:endParaRPr lang="en-US" dirty="0"/>
          </a:p>
          <a:p>
            <a:pPr lvl="1"/>
            <a:endParaRPr lang="en-US" dirty="0"/>
          </a:p>
          <a:p>
            <a:pPr lvl="1"/>
            <a:r>
              <a:rPr lang="en-US" dirty="0"/>
              <a:t>Here we need to define the details about the </a:t>
            </a:r>
          </a:p>
          <a:p>
            <a:pPr marL="365760" lvl="1" indent="0">
              <a:buNone/>
            </a:pPr>
            <a:r>
              <a:rPr lang="en-US" dirty="0"/>
              <a:t>	custom attribute using proper syntax.</a:t>
            </a:r>
          </a:p>
          <a:p>
            <a:pPr marL="45720" indent="0">
              <a:buNone/>
            </a:pPr>
            <a:endParaRPr lang="en-US" dirty="0"/>
          </a:p>
        </p:txBody>
      </p:sp>
      <p:sp>
        <p:nvSpPr>
          <p:cNvPr id="3" name="Title 2"/>
          <p:cNvSpPr>
            <a:spLocks noGrp="1"/>
          </p:cNvSpPr>
          <p:nvPr>
            <p:ph type="title"/>
          </p:nvPr>
        </p:nvSpPr>
        <p:spPr/>
        <p:txBody>
          <a:bodyPr/>
          <a:lstStyle/>
          <a:p>
            <a:r>
              <a:rPr lang="en-US" dirty="0"/>
              <a:t>Custom Attributes : Create</a:t>
            </a:r>
          </a:p>
        </p:txBody>
      </p:sp>
      <p:pic>
        <p:nvPicPr>
          <p:cNvPr id="8" name="Picture 7">
            <a:extLst>
              <a:ext uri="{FF2B5EF4-FFF2-40B4-BE49-F238E27FC236}">
                <a16:creationId xmlns:a16="http://schemas.microsoft.com/office/drawing/2014/main" id="{61337ED9-B4DC-4958-9C31-51A04B41047A}"/>
              </a:ext>
            </a:extLst>
          </p:cNvPr>
          <p:cNvPicPr>
            <a:picLocks noChangeAspect="1"/>
          </p:cNvPicPr>
          <p:nvPr/>
        </p:nvPicPr>
        <p:blipFill>
          <a:blip r:embed="rId3"/>
          <a:stretch>
            <a:fillRect/>
          </a:stretch>
        </p:blipFill>
        <p:spPr>
          <a:xfrm>
            <a:off x="5654623" y="2741236"/>
            <a:ext cx="3107637" cy="3385243"/>
          </a:xfrm>
          <a:prstGeom prst="rect">
            <a:avLst/>
          </a:prstGeom>
        </p:spPr>
      </p:pic>
      <p:sp>
        <p:nvSpPr>
          <p:cNvPr id="5" name="Title 2">
            <a:extLst>
              <a:ext uri="{FF2B5EF4-FFF2-40B4-BE49-F238E27FC236}">
                <a16:creationId xmlns:a16="http://schemas.microsoft.com/office/drawing/2014/main" id="{6874BBD4-E583-483B-8E0B-423EBD56CEC5}"/>
              </a:ext>
            </a:extLst>
          </p:cNvPr>
          <p:cNvSpPr txBox="1">
            <a:spLocks/>
          </p:cNvSpPr>
          <p:nvPr/>
        </p:nvSpPr>
        <p:spPr>
          <a:xfrm>
            <a:off x="7960394" y="5968415"/>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348).</a:t>
            </a:r>
          </a:p>
        </p:txBody>
      </p:sp>
    </p:spTree>
    <p:extLst>
      <p:ext uri="{BB962C8B-B14F-4D97-AF65-F5344CB8AC3E}">
        <p14:creationId xmlns:p14="http://schemas.microsoft.com/office/powerpoint/2010/main" val="40549035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56049"/>
          </a:xfrm>
        </p:spPr>
        <p:txBody>
          <a:bodyPr>
            <a:normAutofit/>
          </a:bodyPr>
          <a:lstStyle/>
          <a:p>
            <a:pPr lvl="1"/>
            <a:endParaRPr lang="en-US" dirty="0"/>
          </a:p>
          <a:p>
            <a:pPr marL="365760" lvl="1" indent="0">
              <a:buNone/>
            </a:pPr>
            <a:r>
              <a:rPr lang="en-US" b="1" dirty="0"/>
              <a:t>Common name (CN) – </a:t>
            </a:r>
          </a:p>
          <a:p>
            <a:pPr marL="365760" lvl="1" indent="0">
              <a:buNone/>
            </a:pPr>
            <a:r>
              <a:rPr lang="en-US" dirty="0"/>
              <a:t>Name of the object (Letters, Numbers, Hyphens).</a:t>
            </a:r>
          </a:p>
          <a:p>
            <a:pPr marL="365760" lvl="1" indent="0">
              <a:buNone/>
            </a:pPr>
            <a:r>
              <a:rPr lang="en-US" b="1" dirty="0"/>
              <a:t>LDAP Display Name – </a:t>
            </a:r>
          </a:p>
          <a:p>
            <a:pPr marL="365760" lvl="1" indent="0">
              <a:buNone/>
            </a:pPr>
            <a:r>
              <a:rPr lang="en-US" dirty="0"/>
              <a:t>Custom reference to the object (CN by default).</a:t>
            </a:r>
          </a:p>
          <a:p>
            <a:pPr marL="365760" lvl="1" indent="0">
              <a:buNone/>
            </a:pPr>
            <a:r>
              <a:rPr lang="en-US" b="1" dirty="0"/>
              <a:t>Unique X500 Object ID – </a:t>
            </a:r>
          </a:p>
          <a:p>
            <a:pPr marL="365760" lvl="1" indent="0">
              <a:buNone/>
            </a:pPr>
            <a:r>
              <a:rPr lang="en-US" dirty="0"/>
              <a:t>Object identifier value (Required for all attributes).</a:t>
            </a:r>
          </a:p>
          <a:p>
            <a:pPr marL="365760" lvl="1" indent="0">
              <a:buNone/>
            </a:pPr>
            <a:r>
              <a:rPr lang="en-US" b="1" dirty="0"/>
              <a:t>Description – </a:t>
            </a:r>
          </a:p>
          <a:p>
            <a:pPr marL="365760" lvl="1" indent="0">
              <a:buNone/>
            </a:pPr>
            <a:r>
              <a:rPr lang="en-US" dirty="0"/>
              <a:t>Simple description of the attribute.</a:t>
            </a:r>
          </a:p>
          <a:p>
            <a:pPr marL="365760" lvl="1" indent="0">
              <a:buNone/>
            </a:pPr>
            <a:r>
              <a:rPr lang="en-US" b="1" dirty="0"/>
              <a:t>Syntax – </a:t>
            </a:r>
          </a:p>
          <a:p>
            <a:pPr marL="365760" lvl="1" indent="0">
              <a:buNone/>
            </a:pPr>
            <a:r>
              <a:rPr lang="en-US" dirty="0"/>
              <a:t>The storage representation of the object (Data Type).</a:t>
            </a:r>
          </a:p>
          <a:p>
            <a:pPr marL="365760" lvl="1" indent="0">
              <a:buNone/>
            </a:pPr>
            <a:r>
              <a:rPr lang="en-US" dirty="0"/>
              <a:t>.</a:t>
            </a:r>
          </a:p>
          <a:p>
            <a:pPr marL="45720" indent="0">
              <a:buNone/>
            </a:pPr>
            <a:endParaRPr lang="en-US" dirty="0"/>
          </a:p>
        </p:txBody>
      </p:sp>
      <p:sp>
        <p:nvSpPr>
          <p:cNvPr id="3" name="Title 2"/>
          <p:cNvSpPr>
            <a:spLocks noGrp="1"/>
          </p:cNvSpPr>
          <p:nvPr>
            <p:ph type="title"/>
          </p:nvPr>
        </p:nvSpPr>
        <p:spPr/>
        <p:txBody>
          <a:bodyPr/>
          <a:lstStyle/>
          <a:p>
            <a:r>
              <a:rPr lang="en-US" dirty="0"/>
              <a:t>Custom Attributes : Create</a:t>
            </a:r>
          </a:p>
        </p:txBody>
      </p:sp>
      <p:pic>
        <p:nvPicPr>
          <p:cNvPr id="8" name="Picture 7">
            <a:extLst>
              <a:ext uri="{FF2B5EF4-FFF2-40B4-BE49-F238E27FC236}">
                <a16:creationId xmlns:a16="http://schemas.microsoft.com/office/drawing/2014/main" id="{61337ED9-B4DC-4958-9C31-51A04B41047A}"/>
              </a:ext>
            </a:extLst>
          </p:cNvPr>
          <p:cNvPicPr>
            <a:picLocks noChangeAspect="1"/>
          </p:cNvPicPr>
          <p:nvPr/>
        </p:nvPicPr>
        <p:blipFill>
          <a:blip r:embed="rId3"/>
          <a:stretch>
            <a:fillRect/>
          </a:stretch>
        </p:blipFill>
        <p:spPr>
          <a:xfrm>
            <a:off x="5830111" y="2176270"/>
            <a:ext cx="3107637" cy="3385243"/>
          </a:xfrm>
          <a:prstGeom prst="rect">
            <a:avLst/>
          </a:prstGeom>
        </p:spPr>
      </p:pic>
      <p:sp>
        <p:nvSpPr>
          <p:cNvPr id="5" name="Title 2">
            <a:extLst>
              <a:ext uri="{FF2B5EF4-FFF2-40B4-BE49-F238E27FC236}">
                <a16:creationId xmlns:a16="http://schemas.microsoft.com/office/drawing/2014/main" id="{CA5B48A7-C9BF-4A5A-8B88-7DC6ED743AAC}"/>
              </a:ext>
            </a:extLst>
          </p:cNvPr>
          <p:cNvSpPr txBox="1">
            <a:spLocks/>
          </p:cNvSpPr>
          <p:nvPr/>
        </p:nvSpPr>
        <p:spPr>
          <a:xfrm>
            <a:off x="7960394" y="5968415"/>
            <a:ext cx="1183606" cy="670128"/>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kern="1200" cap="none" spc="200" baseline="0">
                <a:ln>
                  <a:noFill/>
                </a:ln>
                <a:solidFill>
                  <a:schemeClr val="bg1"/>
                </a:solidFill>
                <a:effectLst/>
                <a:latin typeface="+mj-lt"/>
                <a:ea typeface="+mj-ea"/>
                <a:cs typeface="+mj-cs"/>
              </a:defRPr>
            </a:lvl1pPr>
          </a:lstStyle>
          <a:p>
            <a:pPr algn="l"/>
            <a:r>
              <a:rPr lang="en-US" sz="1200" i="1" dirty="0">
                <a:solidFill>
                  <a:schemeClr val="tx1"/>
                </a:solidFill>
                <a:latin typeface="Times New Roman" panose="02020603050405020304" pitchFamily="18" charset="0"/>
                <a:cs typeface="Times New Roman" panose="02020603050405020304" pitchFamily="18" charset="0"/>
              </a:rPr>
              <a:t>(</a:t>
            </a:r>
            <a:r>
              <a:rPr lang="en-US" sz="1200" i="1" dirty="0" err="1">
                <a:solidFill>
                  <a:schemeClr val="tx1"/>
                </a:solidFill>
                <a:latin typeface="Times New Roman" panose="02020603050405020304" pitchFamily="18" charset="0"/>
                <a:cs typeface="Times New Roman" panose="02020603050405020304" pitchFamily="18" charset="0"/>
              </a:rPr>
              <a:t>pg</a:t>
            </a:r>
            <a:r>
              <a:rPr lang="en-US" sz="1200" i="1" dirty="0">
                <a:solidFill>
                  <a:schemeClr val="tx1"/>
                </a:solidFill>
                <a:latin typeface="Times New Roman" panose="02020603050405020304" pitchFamily="18" charset="0"/>
                <a:cs typeface="Times New Roman" panose="02020603050405020304" pitchFamily="18" charset="0"/>
              </a:rPr>
              <a:t> 348).</a:t>
            </a:r>
          </a:p>
        </p:txBody>
      </p:sp>
    </p:spTree>
    <p:extLst>
      <p:ext uri="{BB962C8B-B14F-4D97-AF65-F5344CB8AC3E}">
        <p14:creationId xmlns:p14="http://schemas.microsoft.com/office/powerpoint/2010/main" val="167991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1" y="1712297"/>
            <a:ext cx="8381260" cy="4789856"/>
          </a:xfrm>
        </p:spPr>
        <p:txBody>
          <a:bodyPr>
            <a:normAutofit fontScale="92500" lnSpcReduction="10000"/>
          </a:bodyPr>
          <a:lstStyle/>
          <a:p>
            <a:r>
              <a:rPr lang="en-US" dirty="0"/>
              <a:t>This is the list of the most commonly used syntax in active directory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Along with the syntax, it is also possible to define minimum or maximum values. If the minimum and maximum values are not defined, it will take the default values of Active Directory.</a:t>
            </a:r>
          </a:p>
          <a:p>
            <a:pPr marL="45720" indent="0">
              <a:buNone/>
            </a:pPr>
            <a:endParaRPr lang="en-US" dirty="0"/>
          </a:p>
        </p:txBody>
      </p:sp>
      <p:sp>
        <p:nvSpPr>
          <p:cNvPr id="3" name="Title 2"/>
          <p:cNvSpPr>
            <a:spLocks noGrp="1"/>
          </p:cNvSpPr>
          <p:nvPr>
            <p:ph type="title"/>
          </p:nvPr>
        </p:nvSpPr>
        <p:spPr/>
        <p:txBody>
          <a:bodyPr/>
          <a:lstStyle/>
          <a:p>
            <a:r>
              <a:rPr lang="en-US" dirty="0"/>
              <a:t>Custom Attributes : Syntax</a:t>
            </a:r>
          </a:p>
        </p:txBody>
      </p:sp>
      <p:graphicFrame>
        <p:nvGraphicFramePr>
          <p:cNvPr id="4" name="Table 3">
            <a:extLst>
              <a:ext uri="{FF2B5EF4-FFF2-40B4-BE49-F238E27FC236}">
                <a16:creationId xmlns:a16="http://schemas.microsoft.com/office/drawing/2014/main" id="{F0AC26F0-2B5A-4B04-8450-95A16B3F786A}"/>
              </a:ext>
            </a:extLst>
          </p:cNvPr>
          <p:cNvGraphicFramePr>
            <a:graphicFrameLocks noGrp="1"/>
          </p:cNvGraphicFramePr>
          <p:nvPr>
            <p:extLst>
              <p:ext uri="{D42A27DB-BD31-4B8C-83A1-F6EECF244321}">
                <p14:modId xmlns:p14="http://schemas.microsoft.com/office/powerpoint/2010/main" val="3099652908"/>
              </p:ext>
            </p:extLst>
          </p:nvPr>
        </p:nvGraphicFramePr>
        <p:xfrm>
          <a:off x="1146624" y="2165095"/>
          <a:ext cx="6873970" cy="2926080"/>
        </p:xfrm>
        <a:graphic>
          <a:graphicData uri="http://schemas.openxmlformats.org/drawingml/2006/table">
            <a:tbl>
              <a:tblPr firstRow="1" bandRow="1">
                <a:tableStyleId>{BDBED569-4797-4DF1-A0F4-6AAB3CD982D8}</a:tableStyleId>
              </a:tblPr>
              <a:tblGrid>
                <a:gridCol w="2238259">
                  <a:extLst>
                    <a:ext uri="{9D8B030D-6E8A-4147-A177-3AD203B41FA5}">
                      <a16:colId xmlns:a16="http://schemas.microsoft.com/office/drawing/2014/main" val="2913253320"/>
                    </a:ext>
                  </a:extLst>
                </a:gridCol>
                <a:gridCol w="4635711">
                  <a:extLst>
                    <a:ext uri="{9D8B030D-6E8A-4147-A177-3AD203B41FA5}">
                      <a16:colId xmlns:a16="http://schemas.microsoft.com/office/drawing/2014/main" val="119567770"/>
                    </a:ext>
                  </a:extLst>
                </a:gridCol>
              </a:tblGrid>
              <a:tr h="268108">
                <a:tc>
                  <a:txBody>
                    <a:bodyPr/>
                    <a:lstStyle/>
                    <a:p>
                      <a:r>
                        <a:rPr lang="en-US" dirty="0"/>
                        <a:t>Syntax</a:t>
                      </a:r>
                    </a:p>
                  </a:txBody>
                  <a:tcPr/>
                </a:tc>
                <a:tc>
                  <a:txBody>
                    <a:bodyPr/>
                    <a:lstStyle/>
                    <a:p>
                      <a:r>
                        <a:rPr lang="en-US" dirty="0"/>
                        <a:t>Description</a:t>
                      </a:r>
                    </a:p>
                  </a:txBody>
                  <a:tcPr/>
                </a:tc>
                <a:extLst>
                  <a:ext uri="{0D108BD9-81ED-4DB2-BD59-A6C34878D82A}">
                    <a16:rowId xmlns:a16="http://schemas.microsoft.com/office/drawing/2014/main" val="3531678742"/>
                  </a:ext>
                </a:extLst>
              </a:tr>
              <a:tr h="268108">
                <a:tc>
                  <a:txBody>
                    <a:bodyPr/>
                    <a:lstStyle/>
                    <a:p>
                      <a:r>
                        <a:rPr lang="en-US" dirty="0"/>
                        <a:t>Boolean</a:t>
                      </a:r>
                    </a:p>
                  </a:txBody>
                  <a:tcPr/>
                </a:tc>
                <a:tc>
                  <a:txBody>
                    <a:bodyPr/>
                    <a:lstStyle/>
                    <a:p>
                      <a:r>
                        <a:rPr lang="en-US" dirty="0"/>
                        <a:t>True or False</a:t>
                      </a:r>
                    </a:p>
                  </a:txBody>
                  <a:tcPr/>
                </a:tc>
                <a:extLst>
                  <a:ext uri="{0D108BD9-81ED-4DB2-BD59-A6C34878D82A}">
                    <a16:rowId xmlns:a16="http://schemas.microsoft.com/office/drawing/2014/main" val="384128926"/>
                  </a:ext>
                </a:extLst>
              </a:tr>
              <a:tr h="268108">
                <a:tc>
                  <a:txBody>
                    <a:bodyPr/>
                    <a:lstStyle/>
                    <a:p>
                      <a:r>
                        <a:rPr lang="en-US" dirty="0"/>
                        <a:t>Unicode String</a:t>
                      </a:r>
                    </a:p>
                  </a:txBody>
                  <a:tcPr/>
                </a:tc>
                <a:tc>
                  <a:txBody>
                    <a:bodyPr/>
                    <a:lstStyle/>
                    <a:p>
                      <a:r>
                        <a:rPr lang="en-US" dirty="0"/>
                        <a:t>A large String</a:t>
                      </a:r>
                    </a:p>
                  </a:txBody>
                  <a:tcPr/>
                </a:tc>
                <a:extLst>
                  <a:ext uri="{0D108BD9-81ED-4DB2-BD59-A6C34878D82A}">
                    <a16:rowId xmlns:a16="http://schemas.microsoft.com/office/drawing/2014/main" val="2919419828"/>
                  </a:ext>
                </a:extLst>
              </a:tr>
              <a:tr h="268108">
                <a:tc>
                  <a:txBody>
                    <a:bodyPr/>
                    <a:lstStyle/>
                    <a:p>
                      <a:r>
                        <a:rPr lang="en-US" dirty="0"/>
                        <a:t>Numeric String</a:t>
                      </a:r>
                    </a:p>
                  </a:txBody>
                  <a:tcPr/>
                </a:tc>
                <a:tc>
                  <a:txBody>
                    <a:bodyPr/>
                    <a:lstStyle/>
                    <a:p>
                      <a:r>
                        <a:rPr lang="en-US" dirty="0"/>
                        <a:t>String of digits</a:t>
                      </a:r>
                    </a:p>
                  </a:txBody>
                  <a:tcPr/>
                </a:tc>
                <a:extLst>
                  <a:ext uri="{0D108BD9-81ED-4DB2-BD59-A6C34878D82A}">
                    <a16:rowId xmlns:a16="http://schemas.microsoft.com/office/drawing/2014/main" val="519823347"/>
                  </a:ext>
                </a:extLst>
              </a:tr>
              <a:tr h="268108">
                <a:tc>
                  <a:txBody>
                    <a:bodyPr/>
                    <a:lstStyle/>
                    <a:p>
                      <a:r>
                        <a:rPr lang="en-US" dirty="0"/>
                        <a:t>Integer</a:t>
                      </a:r>
                    </a:p>
                  </a:txBody>
                  <a:tcPr/>
                </a:tc>
                <a:tc>
                  <a:txBody>
                    <a:bodyPr/>
                    <a:lstStyle/>
                    <a:p>
                      <a:r>
                        <a:rPr lang="en-US" dirty="0"/>
                        <a:t>32-Bit numeric value</a:t>
                      </a:r>
                    </a:p>
                  </a:txBody>
                  <a:tcPr/>
                </a:tc>
                <a:extLst>
                  <a:ext uri="{0D108BD9-81ED-4DB2-BD59-A6C34878D82A}">
                    <a16:rowId xmlns:a16="http://schemas.microsoft.com/office/drawing/2014/main" val="2085172432"/>
                  </a:ext>
                </a:extLst>
              </a:tr>
              <a:tr h="268108">
                <a:tc>
                  <a:txBody>
                    <a:bodyPr/>
                    <a:lstStyle/>
                    <a:p>
                      <a:r>
                        <a:rPr lang="en-US" dirty="0"/>
                        <a:t>Large Integer</a:t>
                      </a:r>
                    </a:p>
                  </a:txBody>
                  <a:tcPr/>
                </a:tc>
                <a:tc>
                  <a:txBody>
                    <a:bodyPr/>
                    <a:lstStyle/>
                    <a:p>
                      <a:r>
                        <a:rPr lang="en-US" dirty="0"/>
                        <a:t>64-Bit numeric value</a:t>
                      </a:r>
                    </a:p>
                  </a:txBody>
                  <a:tcPr/>
                </a:tc>
                <a:extLst>
                  <a:ext uri="{0D108BD9-81ED-4DB2-BD59-A6C34878D82A}">
                    <a16:rowId xmlns:a16="http://schemas.microsoft.com/office/drawing/2014/main" val="3165696800"/>
                  </a:ext>
                </a:extLst>
              </a:tr>
              <a:tr h="268108">
                <a:tc>
                  <a:txBody>
                    <a:bodyPr/>
                    <a:lstStyle/>
                    <a:p>
                      <a:r>
                        <a:rPr lang="en-US" dirty="0"/>
                        <a:t>SID</a:t>
                      </a:r>
                    </a:p>
                  </a:txBody>
                  <a:tcPr/>
                </a:tc>
                <a:tc>
                  <a:txBody>
                    <a:bodyPr/>
                    <a:lstStyle/>
                    <a:p>
                      <a:r>
                        <a:rPr lang="en-US" dirty="0"/>
                        <a:t>Security identifier value</a:t>
                      </a:r>
                    </a:p>
                  </a:txBody>
                  <a:tcPr/>
                </a:tc>
                <a:extLst>
                  <a:ext uri="{0D108BD9-81ED-4DB2-BD59-A6C34878D82A}">
                    <a16:rowId xmlns:a16="http://schemas.microsoft.com/office/drawing/2014/main" val="3375466425"/>
                  </a:ext>
                </a:extLst>
              </a:tr>
              <a:tr h="308078">
                <a:tc>
                  <a:txBody>
                    <a:bodyPr/>
                    <a:lstStyle/>
                    <a:p>
                      <a:r>
                        <a:rPr lang="en-US" dirty="0"/>
                        <a:t>Distinguished name</a:t>
                      </a:r>
                    </a:p>
                  </a:txBody>
                  <a:tcPr/>
                </a:tc>
                <a:tc>
                  <a:txBody>
                    <a:bodyPr/>
                    <a:lstStyle/>
                    <a:p>
                      <a:r>
                        <a:rPr lang="en-US" dirty="0"/>
                        <a:t>String value to uniquely identify object</a:t>
                      </a:r>
                    </a:p>
                  </a:txBody>
                  <a:tcPr/>
                </a:tc>
                <a:extLst>
                  <a:ext uri="{0D108BD9-81ED-4DB2-BD59-A6C34878D82A}">
                    <a16:rowId xmlns:a16="http://schemas.microsoft.com/office/drawing/2014/main" val="1129011791"/>
                  </a:ext>
                </a:extLst>
              </a:tr>
            </a:tbl>
          </a:graphicData>
        </a:graphic>
      </p:graphicFrame>
    </p:spTree>
    <p:extLst>
      <p:ext uri="{BB962C8B-B14F-4D97-AF65-F5344CB8AC3E}">
        <p14:creationId xmlns:p14="http://schemas.microsoft.com/office/powerpoint/2010/main" val="3414856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Francis, </a:t>
            </a:r>
            <a:r>
              <a:rPr lang="en-US" dirty="0" err="1"/>
              <a:t>Dishan</a:t>
            </a:r>
            <a:r>
              <a:rPr lang="en-US" dirty="0"/>
              <a:t>. </a:t>
            </a:r>
            <a:r>
              <a:rPr lang="en-US" i="1" dirty="0"/>
              <a:t>Mastering Active Directory: Automate Tasks by Leveraging PowerShell for Active Directory Domain Services 2016</a:t>
            </a:r>
            <a:r>
              <a:rPr lang="en-US" dirty="0"/>
              <a:t>. Birmingham: </a:t>
            </a:r>
            <a:r>
              <a:rPr lang="en-US" dirty="0" err="1"/>
              <a:t>Packt</a:t>
            </a:r>
            <a:r>
              <a:rPr lang="en-US" dirty="0"/>
              <a:t> Pub</a:t>
            </a:r>
            <a:r>
              <a:rPr lang="en-US"/>
              <a:t>. 2017</a:t>
            </a:r>
            <a:r>
              <a:rPr lang="en-US" dirty="0"/>
              <a:t>.</a:t>
            </a:r>
          </a:p>
        </p:txBody>
      </p:sp>
      <p:sp>
        <p:nvSpPr>
          <p:cNvPr id="3" name="Title 2"/>
          <p:cNvSpPr>
            <a:spLocks noGrp="1"/>
          </p:cNvSpPr>
          <p:nvPr>
            <p:ph type="title"/>
          </p:nvPr>
        </p:nvSpPr>
        <p:spPr/>
        <p:txBody>
          <a:bodyPr/>
          <a:lstStyle/>
          <a:p>
            <a:r>
              <a:rPr lang="en-US" dirty="0"/>
              <a:t>References</a:t>
            </a:r>
          </a:p>
        </p:txBody>
      </p:sp>
    </p:spTree>
    <p:extLst>
      <p:ext uri="{BB962C8B-B14F-4D97-AF65-F5344CB8AC3E}">
        <p14:creationId xmlns:p14="http://schemas.microsoft.com/office/powerpoint/2010/main" val="712577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Java Green">
  <a:themeElements>
    <a:clrScheme name="Custom 1">
      <a:dk1>
        <a:sysClr val="windowText" lastClr="000000"/>
      </a:dk1>
      <a:lt1>
        <a:sysClr val="window" lastClr="FFFFFF"/>
      </a:lt1>
      <a:dk2>
        <a:srgbClr val="403B81"/>
      </a:dk2>
      <a:lt2>
        <a:srgbClr val="DDE6F7"/>
      </a:lt2>
      <a:accent1>
        <a:srgbClr val="C00000"/>
      </a:accent1>
      <a:accent2>
        <a:srgbClr val="0070C0"/>
      </a:accent2>
      <a:accent3>
        <a:srgbClr val="92278F"/>
      </a:accent3>
      <a:accent4>
        <a:srgbClr val="993300"/>
      </a:accent4>
      <a:accent5>
        <a:srgbClr val="45A5ED"/>
      </a:accent5>
      <a:accent6>
        <a:srgbClr val="5982DB"/>
      </a:accent6>
      <a:hlink>
        <a:srgbClr val="0066FF"/>
      </a:hlink>
      <a:folHlink>
        <a:srgbClr val="666699"/>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txDef>
      <a:spPr>
        <a:noFill/>
      </a:spPr>
      <a:bodyPr wrap="square" rtlCol="0">
        <a:spAutoFit/>
      </a:bodyPr>
      <a:lstStyle>
        <a:defPPr algn="ctr">
          <a:lnSpc>
            <a:spcPts val="1800"/>
          </a:lnSpc>
          <a:defRPr sz="1800" b="0" dirty="0" err="1" smtClean="0">
            <a:latin typeface="+mn-lt"/>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77146</TotalTime>
  <Words>529</Words>
  <Application>Microsoft Office PowerPoint</Application>
  <PresentationFormat>On-screen Show (4:3)</PresentationFormat>
  <Paragraphs>96</Paragraphs>
  <Slides>9</Slides>
  <Notes>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9</vt:i4>
      </vt:variant>
    </vt:vector>
  </HeadingPairs>
  <TitlesOfParts>
    <vt:vector size="20" baseType="lpstr">
      <vt:lpstr>Arial</vt:lpstr>
      <vt:lpstr>Arial Narrow</vt:lpstr>
      <vt:lpstr>Calibri</vt:lpstr>
      <vt:lpstr>Franklin Gothic Medium</vt:lpstr>
      <vt:lpstr>Noto Sans Symbols</vt:lpstr>
      <vt:lpstr>Source Sans Pro</vt:lpstr>
      <vt:lpstr>Times</vt:lpstr>
      <vt:lpstr>Times New Roman</vt:lpstr>
      <vt:lpstr>Wingdings</vt:lpstr>
      <vt:lpstr>Wingdings 2</vt:lpstr>
      <vt:lpstr>Java Green</vt:lpstr>
      <vt:lpstr>  Concepts of  Computing  Technologies   Object Attributes  </vt:lpstr>
      <vt:lpstr>Objectives</vt:lpstr>
      <vt:lpstr>Object Attributes</vt:lpstr>
      <vt:lpstr>Object Attributes</vt:lpstr>
      <vt:lpstr>Custom attributes</vt:lpstr>
      <vt:lpstr>Custom Attributes : Create</vt:lpstr>
      <vt:lpstr>Custom Attributes : Create</vt:lpstr>
      <vt:lpstr>Custom Attributes : Syntax</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Object-Oriented Programming and Data Abstraction  Lesson 1: Review</dc:title>
  <dc:creator>Jack Myers</dc:creator>
  <cp:lastModifiedBy>jack faolan myers</cp:lastModifiedBy>
  <cp:revision>635</cp:revision>
  <dcterms:created xsi:type="dcterms:W3CDTF">2013-12-20T15:33:26Z</dcterms:created>
  <dcterms:modified xsi:type="dcterms:W3CDTF">2018-08-14T18:12:07Z</dcterms:modified>
</cp:coreProperties>
</file>