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6"/>
  </p:notesMasterIdLst>
  <p:sldIdLst>
    <p:sldId id="280" r:id="rId2"/>
    <p:sldId id="258" r:id="rId3"/>
    <p:sldId id="266" r:id="rId4"/>
    <p:sldId id="277" r:id="rId5"/>
    <p:sldId id="267" r:id="rId6"/>
    <p:sldId id="268" r:id="rId7"/>
    <p:sldId id="270" r:id="rId8"/>
    <p:sldId id="272" r:id="rId9"/>
    <p:sldId id="273" r:id="rId10"/>
    <p:sldId id="278" r:id="rId11"/>
    <p:sldId id="274" r:id="rId12"/>
    <p:sldId id="275" r:id="rId13"/>
    <p:sldId id="279"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4C9A73"/>
    <a:srgbClr val="3A7658"/>
    <a:srgbClr val="54AC7F"/>
    <a:srgbClr val="F9FEDE"/>
    <a:srgbClr val="DDDDDD"/>
    <a:srgbClr val="AFA1E9"/>
    <a:srgbClr val="AFAADA"/>
    <a:srgbClr val="663300"/>
    <a:srgbClr val="D6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5" autoAdjust="0"/>
    <p:restoredTop sz="82898"/>
  </p:normalViewPr>
  <p:slideViewPr>
    <p:cSldViewPr snapToGrid="0">
      <p:cViewPr>
        <p:scale>
          <a:sx n="70" d="100"/>
          <a:sy n="70" d="100"/>
        </p:scale>
        <p:origin x="784" y="-299"/>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9BAC5-AAC3-41B1-80A3-A98604D7601C}" type="datetimeFigureOut">
              <a:rPr lang="en-US" smtClean="0"/>
              <a:t>8/14/2018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63B7B-8D39-4D0A-9EEA-56F291D347AD}" type="slidenum">
              <a:rPr lang="en-US" smtClean="0"/>
              <a:t>‹#›</a:t>
            </a:fld>
            <a:endParaRPr lang="en-US"/>
          </a:p>
        </p:txBody>
      </p:sp>
    </p:spTree>
    <p:extLst>
      <p:ext uri="{BB962C8B-B14F-4D97-AF65-F5344CB8AC3E}">
        <p14:creationId xmlns:p14="http://schemas.microsoft.com/office/powerpoint/2010/main" val="207862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owan.blackboard.com/webapps/blackboard/execute/launcher?type=Course&amp;id=_26538_1&amp;ur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ringelb8@students.rowan.ed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i="0" u="none" strike="noStrike" cap="none">
                <a:solidFill>
                  <a:schemeClr val="dk1"/>
                </a:solidFill>
                <a:latin typeface="Times"/>
                <a:ea typeface="Times"/>
                <a:cs typeface="Times"/>
                <a:sym typeface="Times"/>
              </a:rPr>
              <a:t>Objects First with Java</a:t>
            </a:r>
            <a:endParaRPr/>
          </a:p>
        </p:txBody>
      </p:sp>
      <p:sp>
        <p:nvSpPr>
          <p:cNvPr id="100" name="Shape 100"/>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GB" sz="1200" b="1" i="0" u="none" strike="noStrike" cap="none">
                <a:solidFill>
                  <a:schemeClr val="dk1"/>
                </a:solidFill>
                <a:latin typeface="Times"/>
                <a:ea typeface="Times"/>
                <a:cs typeface="Times"/>
                <a:sym typeface="Times"/>
              </a:rPr>
              <a:t>© David J. Barnes and Michael Kölling</a:t>
            </a:r>
            <a:endParaRPr sz="1200" b="1" i="0" u="none" strike="noStrike" cap="none">
              <a:solidFill>
                <a:schemeClr val="dk1"/>
              </a:solidFill>
              <a:latin typeface="Times"/>
              <a:ea typeface="Times"/>
              <a:cs typeface="Times"/>
              <a:sym typeface="Times"/>
            </a:endParaRPr>
          </a:p>
        </p:txBody>
      </p:sp>
      <p:sp>
        <p:nvSpPr>
          <p:cNvPr id="101" name="Shape 10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1" i="0" u="none" strike="noStrike" cap="none">
                <a:solidFill>
                  <a:schemeClr val="dk1"/>
                </a:solidFill>
                <a:latin typeface="Times"/>
                <a:ea typeface="Times"/>
                <a:cs typeface="Times"/>
                <a:sym typeface="Times"/>
              </a:rPr>
              <a:t>1</a:t>
            </a:fld>
            <a:endParaRPr sz="1200" b="1" i="0" u="none" strike="noStrike" cap="none">
              <a:solidFill>
                <a:schemeClr val="dk1"/>
              </a:solidFill>
              <a:latin typeface="Times"/>
              <a:ea typeface="Times"/>
              <a:cs typeface="Times"/>
              <a:sym typeface="Times"/>
            </a:endParaRPr>
          </a:p>
        </p:txBody>
      </p:sp>
      <p:sp>
        <p:nvSpPr>
          <p:cNvPr id="102" name="Shape 102"/>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3" name="Shape 10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Font typeface="Arial"/>
              <a:buNone/>
            </a:pPr>
            <a:r>
              <a:rPr lang="en-GB" sz="950" b="1" u="sng">
                <a:solidFill>
                  <a:srgbClr val="4B5A79"/>
                </a:solidFill>
                <a:highlight>
                  <a:schemeClr val="lt1"/>
                </a:highlight>
                <a:latin typeface="Arial"/>
                <a:ea typeface="Arial"/>
                <a:cs typeface="Arial"/>
                <a:sym typeface="Arial"/>
                <a:hlinkClick r:id="rId3"/>
              </a:rPr>
              <a:t>201820-CS99310 - ADV LEARN ASST SEMINAR COM SCI (Section 1)</a:t>
            </a:r>
            <a:r>
              <a:rPr lang="en-GB"/>
              <a:t> - Spring 2018</a:t>
            </a:r>
            <a:endParaRPr/>
          </a:p>
          <a:p>
            <a:pPr marL="0" lvl="0" indent="0" rtl="0">
              <a:spcBef>
                <a:spcPts val="0"/>
              </a:spcBef>
              <a:spcAft>
                <a:spcPts val="0"/>
              </a:spcAft>
              <a:buClr>
                <a:schemeClr val="dk1"/>
              </a:buClr>
              <a:buFont typeface="Arial"/>
              <a:buNone/>
            </a:pPr>
            <a:r>
              <a:rPr lang="en-GB"/>
              <a:t>Brennan Ringel</a:t>
            </a:r>
            <a:endParaRPr/>
          </a:p>
          <a:p>
            <a:pPr marL="0" lvl="0" indent="0" rtl="0">
              <a:spcBef>
                <a:spcPts val="0"/>
              </a:spcBef>
              <a:spcAft>
                <a:spcPts val="0"/>
              </a:spcAft>
              <a:buClr>
                <a:schemeClr val="dk1"/>
              </a:buClr>
              <a:buFont typeface="Arial"/>
              <a:buNone/>
            </a:pPr>
            <a:r>
              <a:rPr lang="en-GB"/>
              <a:t>Email: </a:t>
            </a:r>
            <a:r>
              <a:rPr lang="en-GB" u="sng">
                <a:solidFill>
                  <a:schemeClr val="hlink"/>
                </a:solidFill>
                <a:hlinkClick r:id="rId4"/>
              </a:rPr>
              <a:t>ringelb8@students.rowan.edu</a:t>
            </a:r>
            <a:endParaRPr/>
          </a:p>
          <a:p>
            <a:pPr marL="0" lvl="0" indent="0" rtl="0">
              <a:spcBef>
                <a:spcPts val="0"/>
              </a:spcBef>
              <a:spcAft>
                <a:spcPts val="0"/>
              </a:spcAft>
              <a:buClr>
                <a:schemeClr val="dk1"/>
              </a:buClr>
              <a:buFont typeface="Arial"/>
              <a:buNone/>
            </a:pPr>
            <a:r>
              <a:rPr lang="en-GB"/>
              <a:t>Email2:brennanringel@gmail.com</a:t>
            </a:r>
            <a:endParaRPr/>
          </a:p>
          <a:p>
            <a:pPr marL="0" lvl="0" indent="0" rtl="0">
              <a:spcBef>
                <a:spcPts val="0"/>
              </a:spcBef>
              <a:spcAft>
                <a:spcPts val="0"/>
              </a:spcAft>
              <a:buClr>
                <a:schemeClr val="dk1"/>
              </a:buClr>
              <a:buFont typeface="Arial"/>
              <a:buNone/>
            </a:pPr>
            <a:endParaRPr/>
          </a:p>
          <a:p>
            <a:pPr marL="0" marR="0" lvl="0" indent="0" algn="l" rtl="0">
              <a:spcBef>
                <a:spcPts val="0"/>
              </a:spcBef>
              <a:spcAft>
                <a:spcPts val="0"/>
              </a:spcAft>
              <a:buNone/>
            </a:pPr>
            <a:endParaRPr/>
          </a:p>
        </p:txBody>
      </p:sp>
    </p:spTree>
    <p:extLst>
      <p:ext uri="{BB962C8B-B14F-4D97-AF65-F5344CB8AC3E}">
        <p14:creationId xmlns:p14="http://schemas.microsoft.com/office/powerpoint/2010/main" val="2478775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PTR record stands for pointer resource record and are used to map IP addresses to domain names. They can be thought of doing the opposite of what the A record does and are sometimes referred to as reverse DNS records. Each PTR record should have a corresponding A record. They are used so it is possible to perform a reverse DNS lookup and find the domain names that point to a specific IP address.</a:t>
            </a:r>
          </a:p>
        </p:txBody>
      </p:sp>
      <p:sp>
        <p:nvSpPr>
          <p:cNvPr id="4" name="Slide Number Placeholder 3"/>
          <p:cNvSpPr>
            <a:spLocks noGrp="1"/>
          </p:cNvSpPr>
          <p:nvPr>
            <p:ph type="sldNum" sz="quarter" idx="10"/>
          </p:nvPr>
        </p:nvSpPr>
        <p:spPr/>
        <p:txBody>
          <a:bodyPr/>
          <a:lstStyle/>
          <a:p>
            <a:fld id="{29C63B7B-8D39-4D0A-9EEA-56F291D347AD}" type="slidenum">
              <a:rPr lang="en-US" smtClean="0"/>
              <a:t>11</a:t>
            </a:fld>
            <a:endParaRPr lang="en-US"/>
          </a:p>
        </p:txBody>
      </p:sp>
    </p:spTree>
    <p:extLst>
      <p:ext uri="{BB962C8B-B14F-4D97-AF65-F5344CB8AC3E}">
        <p14:creationId xmlns:p14="http://schemas.microsoft.com/office/powerpoint/2010/main" val="3485649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SRV records, or service records, are used to specify the location of a service inside an infrastructure. For example, if you have a web server in an infrastructure, you can specify the protocol, service, domain name, and define the service location using an SRV record. In an Active Directory environment, SRV records are particularly important as they are used to locate the domain controllers in the infrastructure.</a:t>
            </a:r>
          </a:p>
        </p:txBody>
      </p:sp>
      <p:sp>
        <p:nvSpPr>
          <p:cNvPr id="4" name="Slide Number Placeholder 3"/>
          <p:cNvSpPr>
            <a:spLocks noGrp="1"/>
          </p:cNvSpPr>
          <p:nvPr>
            <p:ph type="sldNum" sz="quarter" idx="10"/>
          </p:nvPr>
        </p:nvSpPr>
        <p:spPr/>
        <p:txBody>
          <a:bodyPr/>
          <a:lstStyle/>
          <a:p>
            <a:fld id="{29C63B7B-8D39-4D0A-9EEA-56F291D347AD}" type="slidenum">
              <a:rPr lang="en-US" smtClean="0"/>
              <a:t>12</a:t>
            </a:fld>
            <a:endParaRPr lang="en-US"/>
          </a:p>
        </p:txBody>
      </p:sp>
    </p:spTree>
    <p:extLst>
      <p:ext uri="{BB962C8B-B14F-4D97-AF65-F5344CB8AC3E}">
        <p14:creationId xmlns:p14="http://schemas.microsoft.com/office/powerpoint/2010/main" val="4014383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C63B7B-8D39-4D0A-9EEA-56F291D347AD}" type="slidenum">
              <a:rPr lang="en-US" smtClean="0"/>
              <a:t>13</a:t>
            </a:fld>
            <a:endParaRPr lang="en-US"/>
          </a:p>
        </p:txBody>
      </p:sp>
    </p:spTree>
    <p:extLst>
      <p:ext uri="{BB962C8B-B14F-4D97-AF65-F5344CB8AC3E}">
        <p14:creationId xmlns:p14="http://schemas.microsoft.com/office/powerpoint/2010/main" val="97777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lesson, you should be able to understand what the main DNS records are and what their purposes are.</a:t>
            </a:r>
          </a:p>
        </p:txBody>
      </p:sp>
      <p:sp>
        <p:nvSpPr>
          <p:cNvPr id="4" name="Slide Number Placeholder 3"/>
          <p:cNvSpPr>
            <a:spLocks noGrp="1"/>
          </p:cNvSpPr>
          <p:nvPr>
            <p:ph type="sldNum" sz="quarter" idx="10"/>
          </p:nvPr>
        </p:nvSpPr>
        <p:spPr/>
        <p:txBody>
          <a:bodyPr/>
          <a:lstStyle/>
          <a:p>
            <a:fld id="{29C63B7B-8D39-4D0A-9EEA-56F291D347AD}" type="slidenum">
              <a:rPr lang="en-US" smtClean="0"/>
              <a:t>2</a:t>
            </a:fld>
            <a:endParaRPr lang="en-US"/>
          </a:p>
        </p:txBody>
      </p:sp>
    </p:spTree>
    <p:extLst>
      <p:ext uri="{BB962C8B-B14F-4D97-AF65-F5344CB8AC3E}">
        <p14:creationId xmlns:p14="http://schemas.microsoft.com/office/powerpoint/2010/main" val="121186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DNS database that lives on a DNS server holds various different types of resource records that provide different information about a domain. In an active directory environment, these records are often created automatically when adding resources to the domain, changing settings in the domain, or install/removing domain controllers, but these resources can all be changed manually. Other resources have to be added to the DNS server based on infrastructure requirements.</a:t>
            </a:r>
          </a:p>
        </p:txBody>
      </p:sp>
      <p:sp>
        <p:nvSpPr>
          <p:cNvPr id="4" name="Slide Number Placeholder 3"/>
          <p:cNvSpPr>
            <a:spLocks noGrp="1"/>
          </p:cNvSpPr>
          <p:nvPr>
            <p:ph type="sldNum" sz="quarter" idx="10"/>
          </p:nvPr>
        </p:nvSpPr>
        <p:spPr/>
        <p:txBody>
          <a:bodyPr/>
          <a:lstStyle/>
          <a:p>
            <a:fld id="{29C63B7B-8D39-4D0A-9EEA-56F291D347AD}" type="slidenum">
              <a:rPr lang="en-US" smtClean="0"/>
              <a:t>3</a:t>
            </a:fld>
            <a:endParaRPr lang="en-US"/>
          </a:p>
        </p:txBody>
      </p:sp>
    </p:spTree>
    <p:extLst>
      <p:ext uri="{BB962C8B-B14F-4D97-AF65-F5344CB8AC3E}">
        <p14:creationId xmlns:p14="http://schemas.microsoft.com/office/powerpoint/2010/main" val="269959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 and AAAA records and referred to as the host record. The host record is the main record that links the domain name to a physical IP address. This is what allows domain names to eventually be resolved to external servers that return data, like a server hosting a website. When a DNS query comes into a DNS server looking to resolve a domain name to an IP address, this is the resource that will eventually be accessed. The A record is used for IPv4 address while the AAAA record is used for IPv6 addresses.</a:t>
            </a:r>
          </a:p>
        </p:txBody>
      </p:sp>
      <p:sp>
        <p:nvSpPr>
          <p:cNvPr id="4" name="Slide Number Placeholder 3"/>
          <p:cNvSpPr>
            <a:spLocks noGrp="1"/>
          </p:cNvSpPr>
          <p:nvPr>
            <p:ph type="sldNum" sz="quarter" idx="10"/>
          </p:nvPr>
        </p:nvSpPr>
        <p:spPr/>
        <p:txBody>
          <a:bodyPr/>
          <a:lstStyle/>
          <a:p>
            <a:fld id="{29C63B7B-8D39-4D0A-9EEA-56F291D347AD}" type="slidenum">
              <a:rPr lang="en-US" smtClean="0"/>
              <a:t>5</a:t>
            </a:fld>
            <a:endParaRPr lang="en-US"/>
          </a:p>
        </p:txBody>
      </p:sp>
    </p:spTree>
    <p:extLst>
      <p:ext uri="{BB962C8B-B14F-4D97-AF65-F5344CB8AC3E}">
        <p14:creationId xmlns:p14="http://schemas.microsoft.com/office/powerpoint/2010/main" val="332148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 or AAAA records of any domain name that is public to the internet are available for anyone to read and observe. Following that logic, the domain google.com should have a public A record that points to a specific IP address, which would be a web server at Google. By performing a DNS lookup, the A record of google.com has the IP address of 172.217.10.78. The A record that returns that specific IP address is what allows the google.com domain to function the way it is intended, to connect you to some server at google.com.</a:t>
            </a:r>
          </a:p>
        </p:txBody>
      </p:sp>
      <p:sp>
        <p:nvSpPr>
          <p:cNvPr id="4" name="Slide Number Placeholder 3"/>
          <p:cNvSpPr>
            <a:spLocks noGrp="1"/>
          </p:cNvSpPr>
          <p:nvPr>
            <p:ph type="sldNum" sz="quarter" idx="10"/>
          </p:nvPr>
        </p:nvSpPr>
        <p:spPr/>
        <p:txBody>
          <a:bodyPr/>
          <a:lstStyle/>
          <a:p>
            <a:fld id="{29C63B7B-8D39-4D0A-9EEA-56F291D347AD}" type="slidenum">
              <a:rPr lang="en-US" smtClean="0"/>
              <a:t>6</a:t>
            </a:fld>
            <a:endParaRPr lang="en-US"/>
          </a:p>
        </p:txBody>
      </p:sp>
    </p:spTree>
    <p:extLst>
      <p:ext uri="{BB962C8B-B14F-4D97-AF65-F5344CB8AC3E}">
        <p14:creationId xmlns:p14="http://schemas.microsoft.com/office/powerpoint/2010/main" val="324455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MX record stands for mail exchange record. MX records specify the mail exchange server for the domain, and most point to a domain name, not an IP address. A domain can have multiple MX records, each with a mail server priority number. The mail server priority number specifies which servers to attempt to use first. The lowest number will get the highest priority.</a:t>
            </a:r>
          </a:p>
        </p:txBody>
      </p:sp>
      <p:sp>
        <p:nvSpPr>
          <p:cNvPr id="4" name="Slide Number Placeholder 3"/>
          <p:cNvSpPr>
            <a:spLocks noGrp="1"/>
          </p:cNvSpPr>
          <p:nvPr>
            <p:ph type="sldNum" sz="quarter" idx="10"/>
          </p:nvPr>
        </p:nvSpPr>
        <p:spPr/>
        <p:txBody>
          <a:bodyPr/>
          <a:lstStyle/>
          <a:p>
            <a:fld id="{29C63B7B-8D39-4D0A-9EEA-56F291D347AD}" type="slidenum">
              <a:rPr lang="en-US" smtClean="0"/>
              <a:t>7</a:t>
            </a:fld>
            <a:endParaRPr lang="en-US"/>
          </a:p>
        </p:txBody>
      </p:sp>
    </p:spTree>
    <p:extLst>
      <p:ext uri="{BB962C8B-B14F-4D97-AF65-F5344CB8AC3E}">
        <p14:creationId xmlns:p14="http://schemas.microsoft.com/office/powerpoint/2010/main" val="44389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Canonical name records, or CNAME records, allows you to point one domain or subdomain to another domain name. They simply redirect the request to the domain specified on the CNAME record. CNAME records allow you to direct many domains or subdomains to one specific domain that points to a specific IP address. This means you can have every domain always point to that IP address, and you can change that address by only updating one host record.</a:t>
            </a:r>
          </a:p>
        </p:txBody>
      </p:sp>
      <p:sp>
        <p:nvSpPr>
          <p:cNvPr id="4" name="Slide Number Placeholder 3"/>
          <p:cNvSpPr>
            <a:spLocks noGrp="1"/>
          </p:cNvSpPr>
          <p:nvPr>
            <p:ph type="sldNum" sz="quarter" idx="10"/>
          </p:nvPr>
        </p:nvSpPr>
        <p:spPr/>
        <p:txBody>
          <a:bodyPr/>
          <a:lstStyle/>
          <a:p>
            <a:fld id="{29C63B7B-8D39-4D0A-9EEA-56F291D347AD}" type="slidenum">
              <a:rPr lang="en-US" smtClean="0"/>
              <a:t>8</a:t>
            </a:fld>
            <a:endParaRPr lang="en-US"/>
          </a:p>
        </p:txBody>
      </p:sp>
    </p:spTree>
    <p:extLst>
      <p:ext uri="{BB962C8B-B14F-4D97-AF65-F5344CB8AC3E}">
        <p14:creationId xmlns:p14="http://schemas.microsoft.com/office/powerpoint/2010/main" val="375822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say that Google wants to change a domain from </a:t>
            </a:r>
            <a:r>
              <a:rPr lang="en-US" dirty="0" err="1"/>
              <a:t>maps.google.com</a:t>
            </a:r>
            <a:r>
              <a:rPr lang="en-US" dirty="0"/>
              <a:t> to map.google.com. They first would create a new A record for map.google.com that points to the correct IP address and remove the A record from </a:t>
            </a:r>
            <a:r>
              <a:rPr lang="en-US" dirty="0" err="1"/>
              <a:t>maps.google.com</a:t>
            </a:r>
            <a:r>
              <a:rPr lang="en-US" dirty="0"/>
              <a:t>. But now what happens when old users use the old domain? Google can setup a CNAME record to point </a:t>
            </a:r>
            <a:r>
              <a:rPr lang="en-US" dirty="0" err="1"/>
              <a:t>maps.google.com</a:t>
            </a:r>
            <a:r>
              <a:rPr lang="en-US" dirty="0"/>
              <a:t> to map.google.com, so the old users still get directed to the domain that points to the correct IP address.</a:t>
            </a:r>
          </a:p>
        </p:txBody>
      </p:sp>
      <p:sp>
        <p:nvSpPr>
          <p:cNvPr id="4" name="Slide Number Placeholder 3"/>
          <p:cNvSpPr>
            <a:spLocks noGrp="1"/>
          </p:cNvSpPr>
          <p:nvPr>
            <p:ph type="sldNum" sz="quarter" idx="10"/>
          </p:nvPr>
        </p:nvSpPr>
        <p:spPr/>
        <p:txBody>
          <a:bodyPr/>
          <a:lstStyle/>
          <a:p>
            <a:fld id="{29C63B7B-8D39-4D0A-9EEA-56F291D347AD}" type="slidenum">
              <a:rPr lang="en-US" smtClean="0"/>
              <a:t>9</a:t>
            </a:fld>
            <a:endParaRPr lang="en-US"/>
          </a:p>
        </p:txBody>
      </p:sp>
    </p:spTree>
    <p:extLst>
      <p:ext uri="{BB962C8B-B14F-4D97-AF65-F5344CB8AC3E}">
        <p14:creationId xmlns:p14="http://schemas.microsoft.com/office/powerpoint/2010/main" val="5809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C63B7B-8D39-4D0A-9EEA-56F291D347AD}" type="slidenum">
              <a:rPr lang="en-US" smtClean="0"/>
              <a:t>10</a:t>
            </a:fld>
            <a:endParaRPr lang="en-US"/>
          </a:p>
        </p:txBody>
      </p:sp>
    </p:spTree>
    <p:extLst>
      <p:ext uri="{BB962C8B-B14F-4D97-AF65-F5344CB8AC3E}">
        <p14:creationId xmlns:p14="http://schemas.microsoft.com/office/powerpoint/2010/main" val="233665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8/14/2018</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0747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8/14/2018</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9382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8/14/2018</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6521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8/14/2018</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79933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8/14/2018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7481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8/14/2018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8084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8/14/2018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06085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8/14/2018</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6323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8/14/2018</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0167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8/14/2018</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20523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8/14/2018</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9476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8/14/2018</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07118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8/14/2018</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8934285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7" r:id="rId4"/>
    <p:sldLayoutId id="2147483679" r:id="rId5"/>
    <p:sldLayoutId id="2147483688" r:id="rId6"/>
    <p:sldLayoutId id="2147483680" r:id="rId7"/>
    <p:sldLayoutId id="2147483681" r:id="rId8"/>
    <p:sldLayoutId id="2147483689"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e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106" name="Shape 106"/>
          <p:cNvSpPr txBox="1">
            <a:spLocks noGrp="1"/>
          </p:cNvSpPr>
          <p:nvPr>
            <p:ph type="title"/>
          </p:nvPr>
        </p:nvSpPr>
        <p:spPr/>
        <p:txBody>
          <a:bodyPr/>
          <a:lstStyle/>
          <a:p>
            <a:pPr lvl="0"/>
            <a:endParaRPr lang="en-US" dirty="0"/>
          </a:p>
          <a:p>
            <a:pPr lvl="0"/>
            <a:endParaRPr lang="en-US" dirty="0"/>
          </a:p>
          <a:p>
            <a:pPr lvl="0"/>
            <a:r>
              <a:rPr lang="en-US" sz="3200" dirty="0">
                <a:solidFill>
                  <a:schemeClr val="accent3">
                    <a:lumMod val="20000"/>
                    <a:lumOff val="80000"/>
                  </a:schemeClr>
                </a:solidFill>
                <a:sym typeface="Source Sans Pro"/>
              </a:rPr>
              <a:t>Concepts of </a:t>
            </a:r>
            <a:br>
              <a:rPr lang="en-US" sz="3200" dirty="0">
                <a:solidFill>
                  <a:schemeClr val="accent3">
                    <a:lumMod val="20000"/>
                    <a:lumOff val="80000"/>
                  </a:schemeClr>
                </a:solidFill>
                <a:sym typeface="Source Sans Pro"/>
              </a:rPr>
            </a:br>
            <a:r>
              <a:rPr lang="en-US" sz="3200" dirty="0">
                <a:solidFill>
                  <a:schemeClr val="accent3">
                    <a:lumMod val="20000"/>
                    <a:lumOff val="80000"/>
                  </a:schemeClr>
                </a:solidFill>
                <a:sym typeface="Source Sans Pro"/>
              </a:rPr>
              <a:t>Computing </a:t>
            </a:r>
            <a:br>
              <a:rPr lang="en-US" sz="3200" dirty="0">
                <a:solidFill>
                  <a:schemeClr val="accent3">
                    <a:lumMod val="20000"/>
                    <a:lumOff val="80000"/>
                  </a:schemeClr>
                </a:solidFill>
                <a:sym typeface="Source Sans Pro"/>
              </a:rPr>
            </a:br>
            <a:r>
              <a:rPr lang="en-US" sz="3200" dirty="0">
                <a:solidFill>
                  <a:schemeClr val="accent3">
                    <a:lumMod val="20000"/>
                    <a:lumOff val="80000"/>
                  </a:schemeClr>
                </a:solidFill>
                <a:sym typeface="Source Sans Pro"/>
              </a:rPr>
              <a:t>Technologies</a:t>
            </a:r>
            <a:br>
              <a:rPr lang="en-US" dirty="0">
                <a:sym typeface="Source Sans Pro"/>
              </a:rPr>
            </a:br>
            <a:br>
              <a:rPr lang="en-US" dirty="0">
                <a:sym typeface="Source Sans Pro"/>
              </a:rPr>
            </a:br>
            <a:br>
              <a:rPr lang="en-US" dirty="0">
                <a:sym typeface="Source Sans Pro"/>
              </a:rPr>
            </a:br>
            <a:r>
              <a:rPr lang="en-US" dirty="0">
                <a:sym typeface="Source Sans Pro"/>
              </a:rPr>
              <a:t>DNS Records</a:t>
            </a:r>
            <a:br>
              <a:rPr lang="en-US" dirty="0">
                <a:sym typeface="Source Sans Pro"/>
              </a:rPr>
            </a:br>
            <a:br>
              <a:rPr lang="en-US" dirty="0">
                <a:sym typeface="Source Sans Pro"/>
              </a:rPr>
            </a:br>
            <a:endParaRPr lang="en-US" dirty="0">
              <a:sym typeface="Source Sans Pro"/>
            </a:endParaRPr>
          </a:p>
        </p:txBody>
      </p:sp>
      <p:sp>
        <p:nvSpPr>
          <p:cNvPr id="107" name="Shape 107"/>
          <p:cNvSpPr txBox="1"/>
          <p:nvPr/>
        </p:nvSpPr>
        <p:spPr>
          <a:xfrm>
            <a:off x="7162799" y="2892277"/>
            <a:ext cx="1600201" cy="16459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1"/>
              </a:buClr>
              <a:buSzPts val="1400"/>
              <a:buFont typeface="Noto Sans Symbols"/>
              <a:buNone/>
            </a:pPr>
            <a:r>
              <a:rPr lang="en-GB" sz="1400" b="0" i="0" u="none" strike="noStrike" cap="none">
                <a:solidFill>
                  <a:schemeClr val="dk1"/>
                </a:solidFill>
                <a:latin typeface="Source Sans Pro"/>
                <a:ea typeface="Source Sans Pro"/>
                <a:cs typeface="Source Sans Pro"/>
                <a:sym typeface="Source Sans Pro"/>
              </a:rPr>
              <a:t> </a:t>
            </a:r>
            <a:endParaRPr/>
          </a:p>
        </p:txBody>
      </p:sp>
    </p:spTree>
    <p:extLst>
      <p:ext uri="{BB962C8B-B14F-4D97-AF65-F5344CB8AC3E}">
        <p14:creationId xmlns:p14="http://schemas.microsoft.com/office/powerpoint/2010/main" val="11794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3BCB49-26AB-48D7-96F5-C1CB21B31455}"/>
              </a:ext>
            </a:extLst>
          </p:cNvPr>
          <p:cNvSpPr>
            <a:spLocks noGrp="1"/>
          </p:cNvSpPr>
          <p:nvPr>
            <p:ph idx="1"/>
          </p:nvPr>
        </p:nvSpPr>
        <p:spPr/>
        <p:txBody>
          <a:bodyPr/>
          <a:lstStyle/>
          <a:p>
            <a:r>
              <a:rPr lang="en-US" dirty="0"/>
              <a:t>Here is some information from domain jackmyers.info</a:t>
            </a:r>
          </a:p>
        </p:txBody>
      </p:sp>
      <p:sp>
        <p:nvSpPr>
          <p:cNvPr id="3" name="Title 2">
            <a:extLst>
              <a:ext uri="{FF2B5EF4-FFF2-40B4-BE49-F238E27FC236}">
                <a16:creationId xmlns:a16="http://schemas.microsoft.com/office/drawing/2014/main" id="{2D4A074F-024B-4E5D-8510-5265E4FCD4CE}"/>
              </a:ext>
            </a:extLst>
          </p:cNvPr>
          <p:cNvSpPr>
            <a:spLocks noGrp="1"/>
          </p:cNvSpPr>
          <p:nvPr>
            <p:ph type="title"/>
          </p:nvPr>
        </p:nvSpPr>
        <p:spPr/>
        <p:txBody>
          <a:bodyPr/>
          <a:lstStyle/>
          <a:p>
            <a:r>
              <a:rPr lang="en-US" dirty="0"/>
              <a:t>Another CNAME example</a:t>
            </a:r>
          </a:p>
        </p:txBody>
      </p:sp>
      <p:pic>
        <p:nvPicPr>
          <p:cNvPr id="4" name="Picture 3">
            <a:extLst>
              <a:ext uri="{FF2B5EF4-FFF2-40B4-BE49-F238E27FC236}">
                <a16:creationId xmlns:a16="http://schemas.microsoft.com/office/drawing/2014/main" id="{009E94D5-E81E-462E-9F32-F72E991AEE7E}"/>
              </a:ext>
            </a:extLst>
          </p:cNvPr>
          <p:cNvPicPr>
            <a:picLocks noChangeAspect="1"/>
          </p:cNvPicPr>
          <p:nvPr/>
        </p:nvPicPr>
        <p:blipFill>
          <a:blip r:embed="rId3"/>
          <a:stretch>
            <a:fillRect/>
          </a:stretch>
        </p:blipFill>
        <p:spPr>
          <a:xfrm>
            <a:off x="20167" y="1091297"/>
            <a:ext cx="9144000" cy="1353980"/>
          </a:xfrm>
          <a:prstGeom prst="rect">
            <a:avLst/>
          </a:prstGeom>
        </p:spPr>
      </p:pic>
      <p:pic>
        <p:nvPicPr>
          <p:cNvPr id="5" name="Picture 4">
            <a:extLst>
              <a:ext uri="{FF2B5EF4-FFF2-40B4-BE49-F238E27FC236}">
                <a16:creationId xmlns:a16="http://schemas.microsoft.com/office/drawing/2014/main" id="{2F92C2ED-AF79-411F-8FED-5E1E603A8CE9}"/>
              </a:ext>
            </a:extLst>
          </p:cNvPr>
          <p:cNvPicPr>
            <a:picLocks noChangeAspect="1"/>
          </p:cNvPicPr>
          <p:nvPr/>
        </p:nvPicPr>
        <p:blipFill>
          <a:blip r:embed="rId4"/>
          <a:stretch>
            <a:fillRect/>
          </a:stretch>
        </p:blipFill>
        <p:spPr>
          <a:xfrm>
            <a:off x="0" y="4013954"/>
            <a:ext cx="4558553" cy="2925738"/>
          </a:xfrm>
          <a:prstGeom prst="rect">
            <a:avLst/>
          </a:prstGeom>
        </p:spPr>
      </p:pic>
      <p:pic>
        <p:nvPicPr>
          <p:cNvPr id="6" name="Picture 5">
            <a:extLst>
              <a:ext uri="{FF2B5EF4-FFF2-40B4-BE49-F238E27FC236}">
                <a16:creationId xmlns:a16="http://schemas.microsoft.com/office/drawing/2014/main" id="{A80E4129-E6BE-4179-9743-EC9FAAF362C9}"/>
              </a:ext>
            </a:extLst>
          </p:cNvPr>
          <p:cNvPicPr>
            <a:picLocks noChangeAspect="1"/>
          </p:cNvPicPr>
          <p:nvPr/>
        </p:nvPicPr>
        <p:blipFill>
          <a:blip r:embed="rId5"/>
          <a:stretch>
            <a:fillRect/>
          </a:stretch>
        </p:blipFill>
        <p:spPr>
          <a:xfrm>
            <a:off x="4518208" y="4013954"/>
            <a:ext cx="4645959" cy="2981836"/>
          </a:xfrm>
          <a:prstGeom prst="rect">
            <a:avLst/>
          </a:prstGeom>
        </p:spPr>
      </p:pic>
      <p:sp>
        <p:nvSpPr>
          <p:cNvPr id="8" name="TextBox 7">
            <a:extLst>
              <a:ext uri="{FF2B5EF4-FFF2-40B4-BE49-F238E27FC236}">
                <a16:creationId xmlns:a16="http://schemas.microsoft.com/office/drawing/2014/main" id="{54DE6B63-436D-4392-ADF9-754BB2794F59}"/>
              </a:ext>
            </a:extLst>
          </p:cNvPr>
          <p:cNvSpPr txBox="1"/>
          <p:nvPr/>
        </p:nvSpPr>
        <p:spPr>
          <a:xfrm flipH="1">
            <a:off x="173420" y="2663709"/>
            <a:ext cx="4004963" cy="784830"/>
          </a:xfrm>
          <a:prstGeom prst="rect">
            <a:avLst/>
          </a:prstGeom>
          <a:noFill/>
        </p:spPr>
        <p:txBody>
          <a:bodyPr wrap="square" rtlCol="0">
            <a:spAutoFit/>
          </a:bodyPr>
          <a:lstStyle/>
          <a:p>
            <a:pPr algn="ctr">
              <a:lnSpc>
                <a:spcPts val="1800"/>
              </a:lnSpc>
            </a:pPr>
            <a:r>
              <a:rPr lang="en-US" sz="1600" b="0" dirty="0">
                <a:solidFill>
                  <a:srgbClr val="4C9A73"/>
                </a:solidFill>
                <a:latin typeface="+mn-lt"/>
              </a:rPr>
              <a:t>Typing in </a:t>
            </a:r>
            <a:r>
              <a:rPr lang="en-US" sz="1600" b="0" dirty="0">
                <a:solidFill>
                  <a:srgbClr val="4C9A73"/>
                </a:solidFill>
                <a:latin typeface="Consolas" panose="020B0609020204030204" pitchFamily="49" charset="0"/>
              </a:rPr>
              <a:t>e.jackmyers.info </a:t>
            </a:r>
            <a:r>
              <a:rPr lang="en-US" sz="1600" b="0" dirty="0">
                <a:solidFill>
                  <a:srgbClr val="4C9A73"/>
                </a:solidFill>
                <a:latin typeface="+mn-lt"/>
              </a:rPr>
              <a:t>sends me </a:t>
            </a:r>
            <a:r>
              <a:rPr lang="en-US" sz="1600" dirty="0">
                <a:solidFill>
                  <a:srgbClr val="4C9A73"/>
                </a:solidFill>
              </a:rPr>
              <a:t>to  https://sso.godaddy.com/login?app=email&amp;realm=pass</a:t>
            </a:r>
            <a:endParaRPr lang="en-US" sz="1600" b="0" dirty="0">
              <a:solidFill>
                <a:srgbClr val="4C9A73"/>
              </a:solidFill>
            </a:endParaRPr>
          </a:p>
        </p:txBody>
      </p:sp>
      <p:sp>
        <p:nvSpPr>
          <p:cNvPr id="10" name="TextBox 9">
            <a:extLst>
              <a:ext uri="{FF2B5EF4-FFF2-40B4-BE49-F238E27FC236}">
                <a16:creationId xmlns:a16="http://schemas.microsoft.com/office/drawing/2014/main" id="{2E458E92-336C-4F1F-8AD0-7CFDB7718593}"/>
              </a:ext>
            </a:extLst>
          </p:cNvPr>
          <p:cNvSpPr txBox="1"/>
          <p:nvPr/>
        </p:nvSpPr>
        <p:spPr>
          <a:xfrm flipH="1">
            <a:off x="4445535" y="2663709"/>
            <a:ext cx="4625792" cy="784830"/>
          </a:xfrm>
          <a:prstGeom prst="rect">
            <a:avLst/>
          </a:prstGeom>
          <a:noFill/>
        </p:spPr>
        <p:txBody>
          <a:bodyPr wrap="square" rtlCol="0">
            <a:spAutoFit/>
          </a:bodyPr>
          <a:lstStyle/>
          <a:p>
            <a:pPr algn="ctr">
              <a:lnSpc>
                <a:spcPts val="1800"/>
              </a:lnSpc>
            </a:pPr>
            <a:r>
              <a:rPr lang="en-US" sz="1600" b="0" dirty="0">
                <a:solidFill>
                  <a:srgbClr val="0066CC"/>
                </a:solidFill>
                <a:latin typeface="+mn-lt"/>
              </a:rPr>
              <a:t>Typing in </a:t>
            </a:r>
            <a:r>
              <a:rPr lang="en-US" sz="1600" b="0" dirty="0">
                <a:solidFill>
                  <a:srgbClr val="0066CC"/>
                </a:solidFill>
                <a:latin typeface="Consolas" panose="020B0609020204030204" pitchFamily="49" charset="0"/>
              </a:rPr>
              <a:t>email.secureserver.net </a:t>
            </a:r>
            <a:r>
              <a:rPr lang="en-US" sz="1600" b="0" dirty="0">
                <a:solidFill>
                  <a:srgbClr val="0066CC"/>
                </a:solidFill>
                <a:latin typeface="+mn-lt"/>
              </a:rPr>
              <a:t>sends me </a:t>
            </a:r>
            <a:r>
              <a:rPr lang="en-US" sz="1600" dirty="0">
                <a:solidFill>
                  <a:srgbClr val="0066CC"/>
                </a:solidFill>
              </a:rPr>
              <a:t>to  https://sso.secureserver.net/login?app=email&amp;realm=pass</a:t>
            </a:r>
            <a:endParaRPr lang="en-US" sz="1600" b="0" dirty="0">
              <a:solidFill>
                <a:srgbClr val="0066CC"/>
              </a:solidFill>
            </a:endParaRPr>
          </a:p>
        </p:txBody>
      </p:sp>
      <p:sp>
        <p:nvSpPr>
          <p:cNvPr id="11" name="Arrow: Right 10">
            <a:extLst>
              <a:ext uri="{FF2B5EF4-FFF2-40B4-BE49-F238E27FC236}">
                <a16:creationId xmlns:a16="http://schemas.microsoft.com/office/drawing/2014/main" id="{C5C75445-0228-4E92-B842-F10A121471AF}"/>
              </a:ext>
            </a:extLst>
          </p:cNvPr>
          <p:cNvSpPr/>
          <p:nvPr/>
        </p:nvSpPr>
        <p:spPr>
          <a:xfrm rot="5400000">
            <a:off x="1647131" y="3613948"/>
            <a:ext cx="896233" cy="565415"/>
          </a:xfrm>
          <a:prstGeom prst="rightArrow">
            <a:avLst/>
          </a:prstGeom>
          <a:solidFill>
            <a:srgbClr val="4C9A7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C1ABE5DB-6B2E-4AE4-969F-F2F4F9436E96}"/>
              </a:ext>
            </a:extLst>
          </p:cNvPr>
          <p:cNvSpPr/>
          <p:nvPr/>
        </p:nvSpPr>
        <p:spPr>
          <a:xfrm rot="5400000">
            <a:off x="6254958" y="3600487"/>
            <a:ext cx="896233" cy="565415"/>
          </a:xfrm>
          <a:prstGeom prst="rightArrow">
            <a:avLst/>
          </a:prstGeom>
          <a:solidFill>
            <a:srgbClr val="0066CC"/>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200BA1C-4160-415E-85CB-D5191A0F077C}"/>
              </a:ext>
            </a:extLst>
          </p:cNvPr>
          <p:cNvSpPr/>
          <p:nvPr/>
        </p:nvSpPr>
        <p:spPr>
          <a:xfrm>
            <a:off x="2470697" y="5504567"/>
            <a:ext cx="1519963" cy="4299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16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7F8CCC-BB65-EE4B-A8B0-F32BB9B171F4}"/>
              </a:ext>
            </a:extLst>
          </p:cNvPr>
          <p:cNvSpPr>
            <a:spLocks noGrp="1"/>
          </p:cNvSpPr>
          <p:nvPr>
            <p:ph idx="1"/>
          </p:nvPr>
        </p:nvSpPr>
        <p:spPr/>
        <p:txBody>
          <a:bodyPr/>
          <a:lstStyle/>
          <a:p>
            <a:r>
              <a:rPr lang="en-US" dirty="0"/>
              <a:t>PTR record stands for pointer resource record and are used to map IP addresses to domain names</a:t>
            </a:r>
          </a:p>
          <a:p>
            <a:r>
              <a:rPr lang="en-US" dirty="0"/>
              <a:t>They can be thought of doing the opposite of what the A record does and are sometimes referred to as reverse DNS records</a:t>
            </a:r>
          </a:p>
          <a:p>
            <a:r>
              <a:rPr lang="en-US" dirty="0"/>
              <a:t>Each PTR record should have a corresponding A record</a:t>
            </a:r>
          </a:p>
          <a:p>
            <a:r>
              <a:rPr lang="en-US" dirty="0"/>
              <a:t>They are used so it is possible to perform a reverse DNS lookup and find the domain names that point to a specific IP address</a:t>
            </a:r>
          </a:p>
        </p:txBody>
      </p:sp>
      <p:sp>
        <p:nvSpPr>
          <p:cNvPr id="3" name="Title 2">
            <a:extLst>
              <a:ext uri="{FF2B5EF4-FFF2-40B4-BE49-F238E27FC236}">
                <a16:creationId xmlns:a16="http://schemas.microsoft.com/office/drawing/2014/main" id="{38D8B4B6-1826-6C4C-93BF-DAF14FF771DE}"/>
              </a:ext>
            </a:extLst>
          </p:cNvPr>
          <p:cNvSpPr>
            <a:spLocks noGrp="1"/>
          </p:cNvSpPr>
          <p:nvPr>
            <p:ph type="title"/>
          </p:nvPr>
        </p:nvSpPr>
        <p:spPr/>
        <p:txBody>
          <a:bodyPr/>
          <a:lstStyle/>
          <a:p>
            <a:r>
              <a:rPr lang="en-US" dirty="0"/>
              <a:t>PTR Records</a:t>
            </a:r>
          </a:p>
        </p:txBody>
      </p:sp>
    </p:spTree>
    <p:extLst>
      <p:ext uri="{BB962C8B-B14F-4D97-AF65-F5344CB8AC3E}">
        <p14:creationId xmlns:p14="http://schemas.microsoft.com/office/powerpoint/2010/main" val="42175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4F6050-CB8B-C34E-A39B-85C68E0E94B9}"/>
              </a:ext>
            </a:extLst>
          </p:cNvPr>
          <p:cNvSpPr>
            <a:spLocks noGrp="1"/>
          </p:cNvSpPr>
          <p:nvPr>
            <p:ph sz="half" idx="1"/>
          </p:nvPr>
        </p:nvSpPr>
        <p:spPr>
          <a:xfrm>
            <a:off x="273132" y="1719071"/>
            <a:ext cx="3790195" cy="4912233"/>
          </a:xfrm>
        </p:spPr>
        <p:txBody>
          <a:bodyPr>
            <a:normAutofit/>
          </a:bodyPr>
          <a:lstStyle/>
          <a:p>
            <a:r>
              <a:rPr lang="en-US" sz="1800" dirty="0"/>
              <a:t>SRV records, or service records, are used to specify the location of a service inside an infrastructure</a:t>
            </a:r>
          </a:p>
          <a:p>
            <a:r>
              <a:rPr lang="en-US" sz="1800" dirty="0"/>
              <a:t>For example, if you have a web server in an infrastructure, you can specify the protocol, service, domain name, and define the service location using an SRV record</a:t>
            </a:r>
          </a:p>
          <a:p>
            <a:r>
              <a:rPr lang="en-US" sz="1800" dirty="0"/>
              <a:t>In an AD environment, SRV records are particularly important as they are used to locate the domain controllers in the infrastructure</a:t>
            </a:r>
          </a:p>
        </p:txBody>
      </p:sp>
      <p:sp>
        <p:nvSpPr>
          <p:cNvPr id="4" name="Content Placeholder 3">
            <a:extLst>
              <a:ext uri="{FF2B5EF4-FFF2-40B4-BE49-F238E27FC236}">
                <a16:creationId xmlns:a16="http://schemas.microsoft.com/office/drawing/2014/main" id="{574EF5FE-4C08-4EA0-B7D9-BD7E8F0725B3}"/>
              </a:ext>
            </a:extLst>
          </p:cNvPr>
          <p:cNvSpPr>
            <a:spLocks noGrp="1"/>
          </p:cNvSpPr>
          <p:nvPr>
            <p:ph sz="half" idx="2"/>
          </p:nvPr>
        </p:nvSpPr>
        <p:spPr>
          <a:xfrm>
            <a:off x="4063327" y="1719071"/>
            <a:ext cx="4843167" cy="4912233"/>
          </a:xfrm>
        </p:spPr>
        <p:txBody>
          <a:bodyPr/>
          <a:lstStyle/>
          <a:p>
            <a:r>
              <a:rPr lang="en-US" sz="1800" dirty="0"/>
              <a:t>The following information can be specified in an SRV record</a:t>
            </a:r>
          </a:p>
          <a:p>
            <a:pPr lvl="1"/>
            <a:r>
              <a:rPr lang="en-US" sz="1600" dirty="0"/>
              <a:t>Service: This will define the service this SRV record is assigned to</a:t>
            </a:r>
          </a:p>
          <a:p>
            <a:pPr lvl="1"/>
            <a:r>
              <a:rPr lang="en-US" sz="1600" dirty="0"/>
              <a:t>Protocol: This will define the protocol it will use (TCP or UDP)</a:t>
            </a:r>
          </a:p>
          <a:p>
            <a:pPr lvl="1"/>
            <a:r>
              <a:rPr lang="en-US" sz="1600" dirty="0"/>
              <a:t>Priority: This will define the service priority (if the service supports that functionality)</a:t>
            </a:r>
          </a:p>
          <a:p>
            <a:pPr lvl="1"/>
            <a:r>
              <a:rPr lang="en-US" sz="1600" dirty="0"/>
              <a:t>Weight: This will define the order it should serve along with the similar type of records</a:t>
            </a:r>
          </a:p>
          <a:p>
            <a:pPr lvl="1"/>
            <a:r>
              <a:rPr lang="en-US" sz="1600" dirty="0"/>
              <a:t>Port number: This will define the service port number</a:t>
            </a:r>
          </a:p>
          <a:p>
            <a:pPr lvl="1"/>
            <a:r>
              <a:rPr lang="en-US" sz="1600" dirty="0"/>
              <a:t>Host offering this service: This will define the server offering this particular service (the domain name of the server)</a:t>
            </a:r>
          </a:p>
          <a:p>
            <a:endParaRPr lang="en-US" sz="1800" dirty="0"/>
          </a:p>
        </p:txBody>
      </p:sp>
      <p:sp>
        <p:nvSpPr>
          <p:cNvPr id="3" name="Title 2">
            <a:extLst>
              <a:ext uri="{FF2B5EF4-FFF2-40B4-BE49-F238E27FC236}">
                <a16:creationId xmlns:a16="http://schemas.microsoft.com/office/drawing/2014/main" id="{6641E740-0DE5-E048-BE70-1F56678D46FE}"/>
              </a:ext>
            </a:extLst>
          </p:cNvPr>
          <p:cNvSpPr>
            <a:spLocks noGrp="1"/>
          </p:cNvSpPr>
          <p:nvPr>
            <p:ph type="title"/>
          </p:nvPr>
        </p:nvSpPr>
        <p:spPr/>
        <p:txBody>
          <a:bodyPr/>
          <a:lstStyle/>
          <a:p>
            <a:r>
              <a:rPr lang="en-US" dirty="0"/>
              <a:t>SRV Records</a:t>
            </a:r>
          </a:p>
        </p:txBody>
      </p:sp>
    </p:spTree>
    <p:extLst>
      <p:ext uri="{BB962C8B-B14F-4D97-AF65-F5344CB8AC3E}">
        <p14:creationId xmlns:p14="http://schemas.microsoft.com/office/powerpoint/2010/main" val="3335677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1FCF767-03D4-49FE-A0F9-AF8148C148F7}"/>
              </a:ext>
            </a:extLst>
          </p:cNvPr>
          <p:cNvPicPr>
            <a:picLocks noGrp="1" noChangeAspect="1"/>
          </p:cNvPicPr>
          <p:nvPr>
            <p:ph idx="1"/>
          </p:nvPr>
        </p:nvPicPr>
        <p:blipFill rotWithShape="1">
          <a:blip r:embed="rId3"/>
          <a:srcRect b="37465"/>
          <a:stretch/>
        </p:blipFill>
        <p:spPr>
          <a:xfrm>
            <a:off x="448073" y="1719263"/>
            <a:ext cx="8273253" cy="2755847"/>
          </a:xfrm>
          <a:prstGeom prst="rect">
            <a:avLst/>
          </a:prstGeom>
        </p:spPr>
      </p:pic>
      <p:sp>
        <p:nvSpPr>
          <p:cNvPr id="3" name="Title 2">
            <a:extLst>
              <a:ext uri="{FF2B5EF4-FFF2-40B4-BE49-F238E27FC236}">
                <a16:creationId xmlns:a16="http://schemas.microsoft.com/office/drawing/2014/main" id="{6F568310-A8ED-459D-92F3-D682BCC5F888}"/>
              </a:ext>
            </a:extLst>
          </p:cNvPr>
          <p:cNvSpPr>
            <a:spLocks noGrp="1"/>
          </p:cNvSpPr>
          <p:nvPr>
            <p:ph type="title"/>
          </p:nvPr>
        </p:nvSpPr>
        <p:spPr/>
        <p:txBody>
          <a:bodyPr/>
          <a:lstStyle/>
          <a:p>
            <a:r>
              <a:rPr lang="en-US" dirty="0"/>
              <a:t>Sample DNS record</a:t>
            </a:r>
          </a:p>
        </p:txBody>
      </p:sp>
      <p:sp>
        <p:nvSpPr>
          <p:cNvPr id="5" name="Content Placeholder 1">
            <a:extLst>
              <a:ext uri="{FF2B5EF4-FFF2-40B4-BE49-F238E27FC236}">
                <a16:creationId xmlns:a16="http://schemas.microsoft.com/office/drawing/2014/main" id="{45976E08-E60A-430D-A5F5-E597545FAD09}"/>
              </a:ext>
            </a:extLst>
          </p:cNvPr>
          <p:cNvSpPr txBox="1">
            <a:spLocks/>
          </p:cNvSpPr>
          <p:nvPr/>
        </p:nvSpPr>
        <p:spPr>
          <a:xfrm>
            <a:off x="380999" y="4711279"/>
            <a:ext cx="8407893" cy="141520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spcAft>
                <a:spcPts val="600"/>
              </a:spcAft>
              <a:buClr>
                <a:schemeClr val="accent1"/>
              </a:buClr>
              <a:buFont typeface="Wingdings 2" pitchFamily="18" charset="2"/>
              <a:buChar char=""/>
              <a:defRPr sz="2000" kern="1200" spc="0" baseline="0">
                <a:solidFill>
                  <a:schemeClr val="tx1"/>
                </a:solidFill>
                <a:latin typeface="+mn-lt"/>
                <a:ea typeface="+mn-ea"/>
                <a:cs typeface="+mn-cs"/>
              </a:defRPr>
            </a:lvl1pPr>
            <a:lvl2pPr marL="548640" indent="-182880" algn="l" defTabSz="914400" rtl="0" eaLnBrk="1" latinLnBrk="0" hangingPunct="1">
              <a:spcBef>
                <a:spcPct val="20000"/>
              </a:spcBef>
              <a:spcAft>
                <a:spcPts val="600"/>
              </a:spcAft>
              <a:buClr>
                <a:schemeClr val="accent2"/>
              </a:buClr>
              <a:buFont typeface="Wingdings" pitchFamily="2" charset="2"/>
              <a:buChar char="§"/>
              <a:defRPr sz="1800" kern="1200" spc="0" baseline="0">
                <a:solidFill>
                  <a:schemeClr val="tx1"/>
                </a:solidFill>
                <a:latin typeface="+mn-lt"/>
                <a:ea typeface="+mn-ea"/>
                <a:cs typeface="+mn-cs"/>
              </a:defRPr>
            </a:lvl2pPr>
            <a:lvl3pPr marL="822960" indent="-182880" algn="l" defTabSz="914400" rtl="0" eaLnBrk="1" latinLnBrk="0" hangingPunct="1">
              <a:spcBef>
                <a:spcPct val="20000"/>
              </a:spcBef>
              <a:spcAft>
                <a:spcPts val="600"/>
              </a:spcAft>
              <a:buClr>
                <a:schemeClr val="accent3"/>
              </a:buClr>
              <a:buFont typeface="Wingdings" pitchFamily="2" charset="2"/>
              <a:buChar char="§"/>
              <a:defRPr sz="1600" kern="1200" spc="0" baseline="0">
                <a:solidFill>
                  <a:schemeClr val="tx1"/>
                </a:solidFill>
                <a:latin typeface="+mn-lt"/>
                <a:ea typeface="+mn-ea"/>
                <a:cs typeface="+mn-cs"/>
              </a:defRPr>
            </a:lvl3pPr>
            <a:lvl4pPr marL="1097280" indent="-182880" algn="l" defTabSz="914400" rtl="0" eaLnBrk="1" latinLnBrk="0" hangingPunct="1">
              <a:spcBef>
                <a:spcPct val="20000"/>
              </a:spcBef>
              <a:spcAft>
                <a:spcPts val="600"/>
              </a:spcAft>
              <a:buClr>
                <a:schemeClr val="accent4"/>
              </a:buClr>
              <a:buFont typeface="Wingdings" pitchFamily="2" charset="2"/>
              <a:buChar char="§"/>
              <a:defRPr sz="1400" kern="1200">
                <a:solidFill>
                  <a:schemeClr val="tx1"/>
                </a:solidFill>
                <a:latin typeface="+mn-lt"/>
                <a:ea typeface="+mn-ea"/>
                <a:cs typeface="+mn-cs"/>
              </a:defRPr>
            </a:lvl4pPr>
            <a:lvl5pPr marL="1280160" indent="-182880" algn="l" defTabSz="914400" rtl="0" eaLnBrk="1" latinLnBrk="0" hangingPunct="1">
              <a:spcBef>
                <a:spcPct val="20000"/>
              </a:spcBef>
              <a:spcAft>
                <a:spcPts val="600"/>
              </a:spcAft>
              <a:buClr>
                <a:schemeClr val="accent6"/>
              </a:buClr>
              <a:buFont typeface="Wingdings" pitchFamily="2" charset="2"/>
              <a:buChar char="§"/>
              <a:defRPr sz="1300" kern="1200" spc="100" baseline="0">
                <a:solidFill>
                  <a:schemeClr val="tx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a:t>A Start of Authority (SOA) resource record indicates which domain name server (DNS) is the best source of information for the specified domain. Every domain must have an SOA record.</a:t>
            </a:r>
          </a:p>
        </p:txBody>
      </p:sp>
    </p:spTree>
    <p:extLst>
      <p:ext uri="{BB962C8B-B14F-4D97-AF65-F5344CB8AC3E}">
        <p14:creationId xmlns:p14="http://schemas.microsoft.com/office/powerpoint/2010/main" val="148200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063567"/>
          </a:xfrm>
        </p:spPr>
        <p:txBody>
          <a:bodyPr>
            <a:normAutofit/>
          </a:bodyPr>
          <a:lstStyle/>
          <a:p>
            <a:r>
              <a:rPr lang="en-US" dirty="0"/>
              <a:t>EMC Education Services. 2012. </a:t>
            </a:r>
            <a:r>
              <a:rPr lang="en-US" i="1" dirty="0"/>
              <a:t>Information storage and management: storing, managing, and protecting digital information</a:t>
            </a:r>
            <a:r>
              <a:rPr lang="en-US" dirty="0"/>
              <a:t> 2nd ed., Hoboken, NJ: Wiley.</a:t>
            </a:r>
          </a:p>
          <a:p>
            <a:r>
              <a:rPr lang="en-US" dirty="0"/>
              <a:t>D. Francis, Mastering Active Directory. Birmingham: </a:t>
            </a:r>
            <a:r>
              <a:rPr lang="en-US" dirty="0" err="1"/>
              <a:t>Packt</a:t>
            </a:r>
            <a:r>
              <a:rPr lang="en-US" dirty="0"/>
              <a:t>, 2017.</a:t>
            </a:r>
          </a:p>
          <a:p>
            <a:r>
              <a:rPr lang="en-US" dirty="0" err="1"/>
              <a:t>Ntchosting.com</a:t>
            </a:r>
            <a:r>
              <a:rPr lang="en-US" dirty="0"/>
              <a:t>. (2018). </a:t>
            </a:r>
            <a:r>
              <a:rPr lang="en-US" i="1" dirty="0"/>
              <a:t>DNS Host (also known as an A record or a host record)</a:t>
            </a:r>
            <a:r>
              <a:rPr lang="en-US" dirty="0"/>
              <a:t>. [online] Available at: https://</a:t>
            </a:r>
            <a:r>
              <a:rPr lang="en-US" dirty="0" err="1"/>
              <a:t>www.ntchosting.com</a:t>
            </a:r>
            <a:r>
              <a:rPr lang="en-US" dirty="0"/>
              <a:t>/encyclopedia/</a:t>
            </a:r>
            <a:r>
              <a:rPr lang="en-US" dirty="0" err="1"/>
              <a:t>dns</a:t>
            </a:r>
            <a:r>
              <a:rPr lang="en-US" dirty="0"/>
              <a:t>/host/ [Accessed 6 Apr. 2018].</a:t>
            </a:r>
          </a:p>
          <a:p>
            <a:r>
              <a:rPr lang="en-US" dirty="0" err="1"/>
              <a:t>My.bluehost.com</a:t>
            </a:r>
            <a:r>
              <a:rPr lang="en-US" dirty="0"/>
              <a:t>. (2018). </a:t>
            </a:r>
            <a:r>
              <a:rPr lang="en-US" i="1" dirty="0"/>
              <a:t>DNS Records Explained</a:t>
            </a:r>
            <a:r>
              <a:rPr lang="en-US" dirty="0"/>
              <a:t>. [online] Available at: https://</a:t>
            </a:r>
            <a:r>
              <a:rPr lang="en-US" dirty="0" err="1"/>
              <a:t>my.bluehost.com</a:t>
            </a:r>
            <a:r>
              <a:rPr lang="en-US" dirty="0"/>
              <a:t>/hosting/help/508 [Accessed 6 Apr. 2018].</a:t>
            </a:r>
          </a:p>
          <a:p>
            <a:r>
              <a:rPr lang="en-US" dirty="0" err="1"/>
              <a:t>slashroot.in</a:t>
            </a:r>
            <a:r>
              <a:rPr lang="en-US" dirty="0"/>
              <a:t>. (2018). </a:t>
            </a:r>
            <a:r>
              <a:rPr lang="en-US" i="1" dirty="0"/>
              <a:t>MX Record in DNS Explained with Example Configurations</a:t>
            </a:r>
            <a:r>
              <a:rPr lang="en-US" dirty="0"/>
              <a:t>. [online] Available at: https://</a:t>
            </a:r>
            <a:r>
              <a:rPr lang="en-US" dirty="0" err="1"/>
              <a:t>www.slashroot.in</a:t>
            </a:r>
            <a:r>
              <a:rPr lang="en-US" dirty="0"/>
              <a:t>/mx-record-</a:t>
            </a:r>
            <a:r>
              <a:rPr lang="en-US" dirty="0" err="1"/>
              <a:t>dns</a:t>
            </a:r>
            <a:r>
              <a:rPr lang="en-US" dirty="0"/>
              <a:t>-explained-example-configurations [Accessed 6 Apr. 2018].</a:t>
            </a:r>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7125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t>By the end of this lesson, you should be able to:</a:t>
            </a:r>
          </a:p>
          <a:p>
            <a:r>
              <a:rPr lang="en-US" dirty="0"/>
              <a:t>Understand what the main DNS records are and what their purposes are</a:t>
            </a:r>
          </a:p>
          <a:p>
            <a:pPr marL="45720" indent="0">
              <a:buNone/>
            </a:pPr>
            <a:endParaRPr lang="en-US" dirty="0"/>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1053929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B907A3-2DDE-2440-920D-B16EBB42E2D3}"/>
              </a:ext>
            </a:extLst>
          </p:cNvPr>
          <p:cNvSpPr>
            <a:spLocks noGrp="1"/>
          </p:cNvSpPr>
          <p:nvPr>
            <p:ph idx="1"/>
          </p:nvPr>
        </p:nvSpPr>
        <p:spPr/>
        <p:txBody>
          <a:bodyPr/>
          <a:lstStyle/>
          <a:p>
            <a:r>
              <a:rPr lang="en-US" dirty="0"/>
              <a:t>The DNS database that lives on a DNS server holds various different types of resource records that provide different information about a domain</a:t>
            </a:r>
          </a:p>
          <a:p>
            <a:r>
              <a:rPr lang="en-US" dirty="0"/>
              <a:t>In an active directory environment, these records are often created automatically when adding resources to the domain, changing settings in the domain, or install/removing domain controllers</a:t>
            </a:r>
          </a:p>
          <a:p>
            <a:pPr lvl="1"/>
            <a:r>
              <a:rPr lang="en-US" dirty="0"/>
              <a:t>These resources can all be changed manually</a:t>
            </a:r>
          </a:p>
          <a:p>
            <a:r>
              <a:rPr lang="en-US" dirty="0"/>
              <a:t>Other resources have to be added to the DNS server based on infrastructure requirements</a:t>
            </a:r>
          </a:p>
        </p:txBody>
      </p:sp>
      <p:sp>
        <p:nvSpPr>
          <p:cNvPr id="3" name="Title 2">
            <a:extLst>
              <a:ext uri="{FF2B5EF4-FFF2-40B4-BE49-F238E27FC236}">
                <a16:creationId xmlns:a16="http://schemas.microsoft.com/office/drawing/2014/main" id="{88A612BB-435F-FF48-BE0A-8030AB089E3B}"/>
              </a:ext>
            </a:extLst>
          </p:cNvPr>
          <p:cNvSpPr>
            <a:spLocks noGrp="1"/>
          </p:cNvSpPr>
          <p:nvPr>
            <p:ph type="title"/>
          </p:nvPr>
        </p:nvSpPr>
        <p:spPr/>
        <p:txBody>
          <a:bodyPr/>
          <a:lstStyle/>
          <a:p>
            <a:r>
              <a:rPr lang="en-US" dirty="0"/>
              <a:t>DNS Records</a:t>
            </a:r>
          </a:p>
        </p:txBody>
      </p:sp>
    </p:spTree>
    <p:extLst>
      <p:ext uri="{BB962C8B-B14F-4D97-AF65-F5344CB8AC3E}">
        <p14:creationId xmlns:p14="http://schemas.microsoft.com/office/powerpoint/2010/main" val="357478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1FCF767-03D4-49FE-A0F9-AF8148C148F7}"/>
              </a:ext>
            </a:extLst>
          </p:cNvPr>
          <p:cNvPicPr>
            <a:picLocks noGrp="1" noChangeAspect="1"/>
          </p:cNvPicPr>
          <p:nvPr>
            <p:ph idx="1"/>
          </p:nvPr>
        </p:nvPicPr>
        <p:blipFill>
          <a:blip r:embed="rId2"/>
          <a:stretch>
            <a:fillRect/>
          </a:stretch>
        </p:blipFill>
        <p:spPr>
          <a:xfrm>
            <a:off x="448073" y="1719263"/>
            <a:ext cx="8273253" cy="4406900"/>
          </a:xfrm>
          <a:prstGeom prst="rect">
            <a:avLst/>
          </a:prstGeom>
        </p:spPr>
      </p:pic>
      <p:sp>
        <p:nvSpPr>
          <p:cNvPr id="3" name="Title 2">
            <a:extLst>
              <a:ext uri="{FF2B5EF4-FFF2-40B4-BE49-F238E27FC236}">
                <a16:creationId xmlns:a16="http://schemas.microsoft.com/office/drawing/2014/main" id="{6F568310-A8ED-459D-92F3-D682BCC5F888}"/>
              </a:ext>
            </a:extLst>
          </p:cNvPr>
          <p:cNvSpPr>
            <a:spLocks noGrp="1"/>
          </p:cNvSpPr>
          <p:nvPr>
            <p:ph type="title"/>
          </p:nvPr>
        </p:nvSpPr>
        <p:spPr/>
        <p:txBody>
          <a:bodyPr/>
          <a:lstStyle/>
          <a:p>
            <a:r>
              <a:rPr lang="en-US" dirty="0"/>
              <a:t>Sample DNS record</a:t>
            </a:r>
          </a:p>
        </p:txBody>
      </p:sp>
    </p:spTree>
    <p:extLst>
      <p:ext uri="{BB962C8B-B14F-4D97-AF65-F5344CB8AC3E}">
        <p14:creationId xmlns:p14="http://schemas.microsoft.com/office/powerpoint/2010/main" val="360447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501A84-C391-B542-9EBE-75A82C7D1722}"/>
              </a:ext>
            </a:extLst>
          </p:cNvPr>
          <p:cNvSpPr>
            <a:spLocks noGrp="1"/>
          </p:cNvSpPr>
          <p:nvPr>
            <p:ph sz="half" idx="1"/>
          </p:nvPr>
        </p:nvSpPr>
        <p:spPr>
          <a:xfrm>
            <a:off x="98321" y="1719071"/>
            <a:ext cx="4877096" cy="4912233"/>
          </a:xfrm>
        </p:spPr>
        <p:txBody>
          <a:bodyPr>
            <a:noAutofit/>
          </a:bodyPr>
          <a:lstStyle/>
          <a:p>
            <a:r>
              <a:rPr lang="en-US" sz="1800" dirty="0"/>
              <a:t>The A and AAAA records are referred to as the host record</a:t>
            </a:r>
          </a:p>
          <a:p>
            <a:r>
              <a:rPr lang="en-US" sz="1800" dirty="0"/>
              <a:t>An A record maps a domain name to </a:t>
            </a:r>
            <a:br>
              <a:rPr lang="en-US" sz="1800" dirty="0"/>
            </a:br>
            <a:r>
              <a:rPr lang="en-US" sz="1800" dirty="0"/>
              <a:t>the IP address (IPv4) of the </a:t>
            </a:r>
            <a:r>
              <a:rPr lang="en-US" sz="1800" dirty="0">
                <a:solidFill>
                  <a:srgbClr val="C00000"/>
                </a:solidFill>
              </a:rPr>
              <a:t>computer hosting the domain</a:t>
            </a:r>
            <a:r>
              <a:rPr lang="en-US" sz="1800" dirty="0"/>
              <a:t>.</a:t>
            </a:r>
          </a:p>
          <a:p>
            <a:r>
              <a:rPr lang="en-US" sz="1800" dirty="0"/>
              <a:t>The host record is the main record that links the domain name to a physical IP address</a:t>
            </a:r>
          </a:p>
          <a:p>
            <a:r>
              <a:rPr lang="en-US" sz="1800" dirty="0"/>
              <a:t>This is what allows domain names to eventually be resolved to external servers that return data, like a server hosting a website</a:t>
            </a:r>
          </a:p>
          <a:p>
            <a:r>
              <a:rPr lang="en-US" sz="1800" dirty="0"/>
              <a:t>When a DNS query comes into a DNS server looking to resolve a domain name to an IP address, this is the resource that will eventually be accessed</a:t>
            </a:r>
          </a:p>
          <a:p>
            <a:r>
              <a:rPr lang="en-US" sz="1800" dirty="0"/>
              <a:t>The A record is used for IPv4 address while the AAAA record is used for IPv6 addresses</a:t>
            </a:r>
          </a:p>
        </p:txBody>
      </p:sp>
      <p:pic>
        <p:nvPicPr>
          <p:cNvPr id="6" name="Content Placeholder 5">
            <a:extLst>
              <a:ext uri="{FF2B5EF4-FFF2-40B4-BE49-F238E27FC236}">
                <a16:creationId xmlns:a16="http://schemas.microsoft.com/office/drawing/2014/main" id="{EF492291-75A6-41E3-AB35-9C914D503B83}"/>
              </a:ext>
            </a:extLst>
          </p:cNvPr>
          <p:cNvPicPr>
            <a:picLocks noGrp="1" noChangeAspect="1"/>
          </p:cNvPicPr>
          <p:nvPr>
            <p:ph sz="half" idx="2"/>
          </p:nvPr>
        </p:nvPicPr>
        <p:blipFill>
          <a:blip r:embed="rId3"/>
          <a:stretch>
            <a:fillRect/>
          </a:stretch>
        </p:blipFill>
        <p:spPr>
          <a:xfrm>
            <a:off x="4975417" y="3472537"/>
            <a:ext cx="4257675" cy="3827329"/>
          </a:xfrm>
          <a:prstGeom prst="rect">
            <a:avLst/>
          </a:prstGeom>
        </p:spPr>
      </p:pic>
      <p:sp>
        <p:nvSpPr>
          <p:cNvPr id="3" name="Title 2">
            <a:extLst>
              <a:ext uri="{FF2B5EF4-FFF2-40B4-BE49-F238E27FC236}">
                <a16:creationId xmlns:a16="http://schemas.microsoft.com/office/drawing/2014/main" id="{4BBD0FB3-A099-0E47-8796-92538D30E970}"/>
              </a:ext>
            </a:extLst>
          </p:cNvPr>
          <p:cNvSpPr>
            <a:spLocks noGrp="1"/>
          </p:cNvSpPr>
          <p:nvPr>
            <p:ph type="title"/>
          </p:nvPr>
        </p:nvSpPr>
        <p:spPr/>
        <p:txBody>
          <a:bodyPr/>
          <a:lstStyle/>
          <a:p>
            <a:r>
              <a:rPr lang="en-US" dirty="0"/>
              <a:t>A and AAAA records</a:t>
            </a:r>
          </a:p>
        </p:txBody>
      </p:sp>
      <p:pic>
        <p:nvPicPr>
          <p:cNvPr id="5" name="Picture 4">
            <a:extLst>
              <a:ext uri="{FF2B5EF4-FFF2-40B4-BE49-F238E27FC236}">
                <a16:creationId xmlns:a16="http://schemas.microsoft.com/office/drawing/2014/main" id="{0D41AB50-F197-4ABB-A0E5-6688330578B6}"/>
              </a:ext>
            </a:extLst>
          </p:cNvPr>
          <p:cNvPicPr>
            <a:picLocks noChangeAspect="1"/>
          </p:cNvPicPr>
          <p:nvPr/>
        </p:nvPicPr>
        <p:blipFill rotWithShape="1">
          <a:blip r:embed="rId4"/>
          <a:srcRect r="64779" b="86718"/>
          <a:stretch/>
        </p:blipFill>
        <p:spPr>
          <a:xfrm>
            <a:off x="5150227" y="1598759"/>
            <a:ext cx="3220571" cy="646900"/>
          </a:xfrm>
          <a:prstGeom prst="rect">
            <a:avLst/>
          </a:prstGeom>
        </p:spPr>
      </p:pic>
      <p:pic>
        <p:nvPicPr>
          <p:cNvPr id="8" name="Picture 7">
            <a:extLst>
              <a:ext uri="{FF2B5EF4-FFF2-40B4-BE49-F238E27FC236}">
                <a16:creationId xmlns:a16="http://schemas.microsoft.com/office/drawing/2014/main" id="{3EF66E1F-398F-4FB1-A62F-22A8FB736FDD}"/>
              </a:ext>
            </a:extLst>
          </p:cNvPr>
          <p:cNvPicPr>
            <a:picLocks noChangeAspect="1"/>
          </p:cNvPicPr>
          <p:nvPr/>
        </p:nvPicPr>
        <p:blipFill>
          <a:blip r:embed="rId5"/>
          <a:stretch>
            <a:fillRect/>
          </a:stretch>
        </p:blipFill>
        <p:spPr>
          <a:xfrm>
            <a:off x="4257675" y="2434177"/>
            <a:ext cx="4886325" cy="709342"/>
          </a:xfrm>
          <a:prstGeom prst="rect">
            <a:avLst/>
          </a:prstGeom>
        </p:spPr>
      </p:pic>
    </p:spTree>
    <p:extLst>
      <p:ext uri="{BB962C8B-B14F-4D97-AF65-F5344CB8AC3E}">
        <p14:creationId xmlns:p14="http://schemas.microsoft.com/office/powerpoint/2010/main" val="3186963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28E9A8-1A58-4B48-A443-377DCAD5FB27}"/>
              </a:ext>
            </a:extLst>
          </p:cNvPr>
          <p:cNvSpPr>
            <a:spLocks noGrp="1"/>
          </p:cNvSpPr>
          <p:nvPr>
            <p:ph idx="1"/>
          </p:nvPr>
        </p:nvSpPr>
        <p:spPr/>
        <p:txBody>
          <a:bodyPr/>
          <a:lstStyle/>
          <a:p>
            <a:r>
              <a:rPr lang="en-US" dirty="0"/>
              <a:t>The A or AAAA records of any domain name that is public to the internet are available for anyone to read and observe</a:t>
            </a:r>
          </a:p>
          <a:p>
            <a:r>
              <a:rPr lang="en-US" dirty="0"/>
              <a:t>Following that logic, the domain google.com should have a public A record that points to a specific IP address (a server at Google)</a:t>
            </a:r>
          </a:p>
          <a:p>
            <a:r>
              <a:rPr lang="en-US" dirty="0"/>
              <a:t>By performing a DNS lookup, the A record of google.com has the IP address of 172.217.10.78</a:t>
            </a:r>
          </a:p>
          <a:p>
            <a:r>
              <a:rPr lang="en-US" dirty="0"/>
              <a:t>The A record that returns that specific IP address is what allows the google.com domain to function the way it is intended, to connect you to some server at google.com</a:t>
            </a:r>
          </a:p>
          <a:p>
            <a:r>
              <a:rPr lang="en-US" dirty="0"/>
              <a:t>When active directory is integrated with DNS, every device will have either a </a:t>
            </a:r>
            <a:r>
              <a:rPr lang="en-US" dirty="0" err="1"/>
              <a:t>A</a:t>
            </a:r>
            <a:r>
              <a:rPr lang="en-US" dirty="0"/>
              <a:t> or AAAA record when it is added to the domain</a:t>
            </a:r>
          </a:p>
          <a:p>
            <a:r>
              <a:rPr lang="en-US" dirty="0"/>
              <a:t>If the IP address of the device gets changed, the active directory infrastructure will automatically update it’s A or AAAA record to match the new IP address</a:t>
            </a:r>
          </a:p>
          <a:p>
            <a:endParaRPr lang="en-US" dirty="0"/>
          </a:p>
        </p:txBody>
      </p:sp>
      <p:sp>
        <p:nvSpPr>
          <p:cNvPr id="3" name="Title 2">
            <a:extLst>
              <a:ext uri="{FF2B5EF4-FFF2-40B4-BE49-F238E27FC236}">
                <a16:creationId xmlns:a16="http://schemas.microsoft.com/office/drawing/2014/main" id="{AC3A30ED-ABC6-924E-A400-802CBC0357D5}"/>
              </a:ext>
            </a:extLst>
          </p:cNvPr>
          <p:cNvSpPr>
            <a:spLocks noGrp="1"/>
          </p:cNvSpPr>
          <p:nvPr>
            <p:ph type="title"/>
          </p:nvPr>
        </p:nvSpPr>
        <p:spPr/>
        <p:txBody>
          <a:bodyPr/>
          <a:lstStyle/>
          <a:p>
            <a:r>
              <a:rPr lang="en-US" dirty="0"/>
              <a:t>Host Record Example</a:t>
            </a:r>
          </a:p>
        </p:txBody>
      </p:sp>
    </p:spTree>
    <p:extLst>
      <p:ext uri="{BB962C8B-B14F-4D97-AF65-F5344CB8AC3E}">
        <p14:creationId xmlns:p14="http://schemas.microsoft.com/office/powerpoint/2010/main" val="368506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2CC704-53C1-AD4F-8F24-3932726E83E4}"/>
              </a:ext>
            </a:extLst>
          </p:cNvPr>
          <p:cNvSpPr>
            <a:spLocks noGrp="1"/>
          </p:cNvSpPr>
          <p:nvPr>
            <p:ph idx="1"/>
          </p:nvPr>
        </p:nvSpPr>
        <p:spPr/>
        <p:txBody>
          <a:bodyPr/>
          <a:lstStyle/>
          <a:p>
            <a:r>
              <a:rPr lang="en-US" dirty="0"/>
              <a:t>MX record stands for mail exchange record</a:t>
            </a:r>
          </a:p>
          <a:p>
            <a:r>
              <a:rPr lang="en-US" dirty="0"/>
              <a:t>MX records specify the mail exchange server for the domain</a:t>
            </a:r>
          </a:p>
          <a:p>
            <a:r>
              <a:rPr lang="en-US" dirty="0"/>
              <a:t>MX records must point to a domain name, not an IP address</a:t>
            </a:r>
          </a:p>
          <a:p>
            <a:r>
              <a:rPr lang="en-US" dirty="0"/>
              <a:t>A domain can have multiple MX records, each with a mail server priority number</a:t>
            </a:r>
          </a:p>
          <a:p>
            <a:pPr lvl="1"/>
            <a:r>
              <a:rPr lang="en-US" dirty="0"/>
              <a:t>The mail server priority number specifies which servers to attempt to use first</a:t>
            </a:r>
          </a:p>
          <a:p>
            <a:pPr lvl="1"/>
            <a:r>
              <a:rPr lang="en-US" dirty="0"/>
              <a:t>The lowest number will get the highest priority</a:t>
            </a:r>
          </a:p>
        </p:txBody>
      </p:sp>
      <p:sp>
        <p:nvSpPr>
          <p:cNvPr id="3" name="Title 2">
            <a:extLst>
              <a:ext uri="{FF2B5EF4-FFF2-40B4-BE49-F238E27FC236}">
                <a16:creationId xmlns:a16="http://schemas.microsoft.com/office/drawing/2014/main" id="{3EC3EF83-D9E3-2844-A37B-B843C1E82877}"/>
              </a:ext>
            </a:extLst>
          </p:cNvPr>
          <p:cNvSpPr>
            <a:spLocks noGrp="1"/>
          </p:cNvSpPr>
          <p:nvPr>
            <p:ph type="title"/>
          </p:nvPr>
        </p:nvSpPr>
        <p:spPr/>
        <p:txBody>
          <a:bodyPr/>
          <a:lstStyle/>
          <a:p>
            <a:r>
              <a:rPr lang="en-US" dirty="0"/>
              <a:t>MX Records</a:t>
            </a:r>
          </a:p>
        </p:txBody>
      </p:sp>
      <p:pic>
        <p:nvPicPr>
          <p:cNvPr id="4" name="Content Placeholder 3">
            <a:extLst>
              <a:ext uri="{FF2B5EF4-FFF2-40B4-BE49-F238E27FC236}">
                <a16:creationId xmlns:a16="http://schemas.microsoft.com/office/drawing/2014/main" id="{8772ED58-41F7-46E8-9D11-1943DD9EEFDB}"/>
              </a:ext>
            </a:extLst>
          </p:cNvPr>
          <p:cNvPicPr>
            <a:picLocks noChangeAspect="1"/>
          </p:cNvPicPr>
          <p:nvPr/>
        </p:nvPicPr>
        <p:blipFill rotWithShape="1">
          <a:blip r:embed="rId3"/>
          <a:srcRect t="61377" r="42758" b="12228"/>
          <a:stretch/>
        </p:blipFill>
        <p:spPr>
          <a:xfrm>
            <a:off x="206027" y="5015751"/>
            <a:ext cx="6460360" cy="1586755"/>
          </a:xfrm>
          <a:prstGeom prst="rect">
            <a:avLst/>
          </a:prstGeom>
        </p:spPr>
      </p:pic>
      <p:sp>
        <p:nvSpPr>
          <p:cNvPr id="7" name="Rectangle 2">
            <a:extLst>
              <a:ext uri="{FF2B5EF4-FFF2-40B4-BE49-F238E27FC236}">
                <a16:creationId xmlns:a16="http://schemas.microsoft.com/office/drawing/2014/main" id="{FCA0B5E8-B42B-4B85-975B-C95605F67B7B}"/>
              </a:ext>
            </a:extLst>
          </p:cNvPr>
          <p:cNvSpPr>
            <a:spLocks noChangeArrowheads="1"/>
          </p:cNvSpPr>
          <p:nvPr/>
        </p:nvSpPr>
        <p:spPr bwMode="auto">
          <a:xfrm>
            <a:off x="6343080" y="4477142"/>
            <a:ext cx="2419180" cy="1077218"/>
          </a:xfrm>
          <a:prstGeom prst="rect">
            <a:avLst/>
          </a:prstGeom>
          <a:solidFill>
            <a:srgbClr val="EFF0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242729"/>
                </a:solidFill>
                <a:effectLst/>
                <a:latin typeface="Arial" panose="020B0604020202020204" pitchFamily="34" charset="0"/>
                <a:cs typeface="Arial" panose="020B0604020202020204" pitchFamily="34" charset="0"/>
              </a:rPr>
              <a:t>Godaddy</a:t>
            </a:r>
            <a:r>
              <a:rPr kumimoji="0" lang="en-US" altLang="en-US" sz="1400" b="0" i="0" u="none" strike="noStrike" cap="none" normalizeH="0" baseline="0" dirty="0">
                <a:ln>
                  <a:noFill/>
                </a:ln>
                <a:solidFill>
                  <a:srgbClr val="242729"/>
                </a:solidFill>
                <a:effectLst/>
                <a:latin typeface="Arial" panose="020B0604020202020204" pitchFamily="34" charset="0"/>
                <a:cs typeface="Arial" panose="020B0604020202020204" pitchFamily="34" charset="0"/>
              </a:rPr>
              <a:t>-hosted email (if you choose to host your email through </a:t>
            </a:r>
            <a:r>
              <a:rPr kumimoji="0" lang="en-US" altLang="en-US" sz="1400" b="0" i="0" u="none" strike="noStrike" cap="none" normalizeH="0" baseline="0" dirty="0" err="1">
                <a:ln>
                  <a:noFill/>
                </a:ln>
                <a:solidFill>
                  <a:srgbClr val="242729"/>
                </a:solidFill>
                <a:effectLst/>
                <a:latin typeface="Arial" panose="020B0604020202020204" pitchFamily="34" charset="0"/>
                <a:cs typeface="Arial" panose="020B0604020202020204" pitchFamily="34" charset="0"/>
              </a:rPr>
              <a:t>godaddy</a:t>
            </a:r>
            <a:r>
              <a:rPr kumimoji="0" lang="en-US" altLang="en-US" sz="1400" b="0" i="0" u="none" strike="noStrike" cap="none" normalizeH="0" baseline="0" dirty="0">
                <a:ln>
                  <a:noFill/>
                </a:ln>
                <a:solidFill>
                  <a:srgbClr val="242729"/>
                </a:solidFill>
                <a:effectLst/>
                <a:latin typeface="Arial" panose="020B0604020202020204" pitchFamily="34" charset="0"/>
                <a:cs typeface="Arial" panose="020B0604020202020204" pitchFamily="34" charset="0"/>
              </a:rPr>
              <a:t>) is hosted under the "secureserver.net" domain..</a:t>
            </a:r>
            <a:r>
              <a:rPr kumimoji="0" lang="en-US" altLang="en-US" sz="1400" b="0" i="0" u="none" strike="noStrike" cap="none" normalizeH="0" baseline="0" dirty="0">
                <a:ln>
                  <a:noFill/>
                </a:ln>
                <a:solidFill>
                  <a:schemeClr val="tx1"/>
                </a:solidFill>
                <a:effectLst/>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8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6C59BB-0DB2-5C4D-99B6-3A2B863616F8}"/>
              </a:ext>
            </a:extLst>
          </p:cNvPr>
          <p:cNvSpPr>
            <a:spLocks noGrp="1"/>
          </p:cNvSpPr>
          <p:nvPr>
            <p:ph idx="1"/>
          </p:nvPr>
        </p:nvSpPr>
        <p:spPr/>
        <p:txBody>
          <a:bodyPr/>
          <a:lstStyle/>
          <a:p>
            <a:r>
              <a:rPr lang="en-US" dirty="0"/>
              <a:t>Canonical name records, or CNAME records, allows you to point one domain or subdomain to another domain name</a:t>
            </a:r>
          </a:p>
          <a:p>
            <a:r>
              <a:rPr lang="en-US" dirty="0"/>
              <a:t>They simply redirect the request to the domain specified on the CNAME record</a:t>
            </a:r>
          </a:p>
          <a:p>
            <a:r>
              <a:rPr lang="en-US" dirty="0"/>
              <a:t>CNAME records allow you to direct many domains or subdomains to one specific domain that points to a specific IP address</a:t>
            </a:r>
          </a:p>
          <a:p>
            <a:pPr lvl="1"/>
            <a:r>
              <a:rPr lang="en-US" dirty="0"/>
              <a:t>This means you can have every domain always point to that IP address, and you can change that address by only updating one A record (host record)</a:t>
            </a:r>
          </a:p>
        </p:txBody>
      </p:sp>
      <p:sp>
        <p:nvSpPr>
          <p:cNvPr id="3" name="Title 2">
            <a:extLst>
              <a:ext uri="{FF2B5EF4-FFF2-40B4-BE49-F238E27FC236}">
                <a16:creationId xmlns:a16="http://schemas.microsoft.com/office/drawing/2014/main" id="{7BC29FF1-92C2-4E47-8BB3-244E1118919D}"/>
              </a:ext>
            </a:extLst>
          </p:cNvPr>
          <p:cNvSpPr>
            <a:spLocks noGrp="1"/>
          </p:cNvSpPr>
          <p:nvPr>
            <p:ph type="title"/>
          </p:nvPr>
        </p:nvSpPr>
        <p:spPr/>
        <p:txBody>
          <a:bodyPr/>
          <a:lstStyle/>
          <a:p>
            <a:r>
              <a:rPr lang="en-US" dirty="0"/>
              <a:t>Canonical Name Records</a:t>
            </a:r>
          </a:p>
        </p:txBody>
      </p:sp>
    </p:spTree>
    <p:extLst>
      <p:ext uri="{BB962C8B-B14F-4D97-AF65-F5344CB8AC3E}">
        <p14:creationId xmlns:p14="http://schemas.microsoft.com/office/powerpoint/2010/main" val="110736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9C83D-F993-1D44-94F5-9A70AD0708F1}"/>
              </a:ext>
            </a:extLst>
          </p:cNvPr>
          <p:cNvSpPr>
            <a:spLocks noGrp="1"/>
          </p:cNvSpPr>
          <p:nvPr>
            <p:ph idx="1"/>
          </p:nvPr>
        </p:nvSpPr>
        <p:spPr/>
        <p:txBody>
          <a:bodyPr/>
          <a:lstStyle/>
          <a:p>
            <a:r>
              <a:rPr lang="en-US" dirty="0"/>
              <a:t>Lets say that Google wants to change a domain from maps.google.com to map.google.com</a:t>
            </a:r>
          </a:p>
          <a:p>
            <a:r>
              <a:rPr lang="en-US" dirty="0"/>
              <a:t>They first would create a new A record for map.google.com that points to the correct IP address and remove the A record from maps.google.com</a:t>
            </a:r>
          </a:p>
          <a:p>
            <a:r>
              <a:rPr lang="en-US" dirty="0"/>
              <a:t>But now what happens when old users use the old domain?</a:t>
            </a:r>
          </a:p>
          <a:p>
            <a:r>
              <a:rPr lang="en-US" dirty="0"/>
              <a:t>Google can setup a CNAME record to point maps.google.com to map.google.com, so the old users still get directed to the domain that points to the correct IP address</a:t>
            </a:r>
          </a:p>
        </p:txBody>
      </p:sp>
      <p:sp>
        <p:nvSpPr>
          <p:cNvPr id="3" name="Title 2">
            <a:extLst>
              <a:ext uri="{FF2B5EF4-FFF2-40B4-BE49-F238E27FC236}">
                <a16:creationId xmlns:a16="http://schemas.microsoft.com/office/drawing/2014/main" id="{37C81590-8C14-A546-84E3-2DA2266A9E0C}"/>
              </a:ext>
            </a:extLst>
          </p:cNvPr>
          <p:cNvSpPr>
            <a:spLocks noGrp="1"/>
          </p:cNvSpPr>
          <p:nvPr>
            <p:ph type="title"/>
          </p:nvPr>
        </p:nvSpPr>
        <p:spPr/>
        <p:txBody>
          <a:bodyPr/>
          <a:lstStyle/>
          <a:p>
            <a:r>
              <a:rPr lang="en-US" dirty="0"/>
              <a:t>CNAME Example</a:t>
            </a:r>
          </a:p>
        </p:txBody>
      </p:sp>
    </p:spTree>
    <p:extLst>
      <p:ext uri="{BB962C8B-B14F-4D97-AF65-F5344CB8AC3E}">
        <p14:creationId xmlns:p14="http://schemas.microsoft.com/office/powerpoint/2010/main" val="13576645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Custom 1">
      <a:dk1>
        <a:sysClr val="windowText" lastClr="000000"/>
      </a:dk1>
      <a:lt1>
        <a:sysClr val="window" lastClr="FFFFFF"/>
      </a:lt1>
      <a:dk2>
        <a:srgbClr val="403B81"/>
      </a:dk2>
      <a:lt2>
        <a:srgbClr val="DDE6F7"/>
      </a:lt2>
      <a:accent1>
        <a:srgbClr val="C00000"/>
      </a:accent1>
      <a:accent2>
        <a:srgbClr val="0070C0"/>
      </a:accent2>
      <a:accent3>
        <a:srgbClr val="92278F"/>
      </a:accent3>
      <a:accent4>
        <a:srgbClr val="993300"/>
      </a:accent4>
      <a:accent5>
        <a:srgbClr val="45A5ED"/>
      </a:accent5>
      <a:accent6>
        <a:srgbClr val="5982DB"/>
      </a:accent6>
      <a:hlink>
        <a:srgbClr val="0066FF"/>
      </a:hlink>
      <a:folHlink>
        <a:srgbClr val="666699"/>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77421</TotalTime>
  <Words>1731</Words>
  <Application>Microsoft Office PowerPoint</Application>
  <PresentationFormat>On-screen Show (4:3)</PresentationFormat>
  <Paragraphs>100</Paragraphs>
  <Slides>14</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Arial Narrow</vt:lpstr>
      <vt:lpstr>Calibri</vt:lpstr>
      <vt:lpstr>Consolas</vt:lpstr>
      <vt:lpstr>Franklin Gothic Medium</vt:lpstr>
      <vt:lpstr>Noto Sans Symbols</vt:lpstr>
      <vt:lpstr>Source Sans Pro</vt:lpstr>
      <vt:lpstr>Times</vt:lpstr>
      <vt:lpstr>Wingdings</vt:lpstr>
      <vt:lpstr>Wingdings 2</vt:lpstr>
      <vt:lpstr>Java Green</vt:lpstr>
      <vt:lpstr>  Concepts of  Computing  Technologies   DNS Records  </vt:lpstr>
      <vt:lpstr>Objectives</vt:lpstr>
      <vt:lpstr>DNS Records</vt:lpstr>
      <vt:lpstr>Sample DNS record</vt:lpstr>
      <vt:lpstr>A and AAAA records</vt:lpstr>
      <vt:lpstr>Host Record Example</vt:lpstr>
      <vt:lpstr>MX Records</vt:lpstr>
      <vt:lpstr>Canonical Name Records</vt:lpstr>
      <vt:lpstr>CNAME Example</vt:lpstr>
      <vt:lpstr>Another CNAME example</vt:lpstr>
      <vt:lpstr>PTR Records</vt:lpstr>
      <vt:lpstr>SRV Records</vt:lpstr>
      <vt:lpstr>Sample DNS record</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Programming and Data Abstraction  Lesson 1: Review</dc:title>
  <dc:creator>Jack Myers</dc:creator>
  <cp:lastModifiedBy>jack faolan myers</cp:lastModifiedBy>
  <cp:revision>662</cp:revision>
  <dcterms:created xsi:type="dcterms:W3CDTF">2013-12-20T15:33:26Z</dcterms:created>
  <dcterms:modified xsi:type="dcterms:W3CDTF">2018-08-14T17:21:59Z</dcterms:modified>
</cp:coreProperties>
</file>