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Default Extension="jpg" ContentType="image/p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5" r:id="rId1"/>
  </p:sldMasterIdLst>
  <p:notesMasterIdLst>
    <p:notesMasterId r:id="rId11"/>
  </p:notesMasterIdLst>
  <p:sldIdLst>
    <p:sldId id="280" r:id="rId2"/>
    <p:sldId id="258" r:id="rId3"/>
    <p:sldId id="271" r:id="rId4"/>
    <p:sldId id="266" r:id="rId5"/>
    <p:sldId id="267" r:id="rId6"/>
    <p:sldId id="268" r:id="rId7"/>
    <p:sldId id="269" r:id="rId8"/>
    <p:sldId id="270" r:id="rId9"/>
    <p:sldId id="265" r:id="rId10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9FEDE"/>
    <a:srgbClr val="DDDDDD"/>
    <a:srgbClr val="AFA1E9"/>
    <a:srgbClr val="AFAADA"/>
    <a:srgbClr val="663300"/>
    <a:srgbClr val="D67F00"/>
    <a:srgbClr val="0066CC"/>
    <a:srgbClr val="0A0A0A"/>
    <a:srgbClr val="EAEAE6"/>
    <a:srgbClr val="54AC7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18603FDC-E32A-4AB5-989C-0864C3EAD2B8}" styleName="Themed Style 2 - Accent 2">
    <a:tblBg>
      <a:fillRef idx="3">
        <a:schemeClr val="accent2"/>
      </a:fillRef>
      <a:effectRef idx="3">
        <a:schemeClr val="accent2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2">
                <a:tint val="50000"/>
              </a:schemeClr>
            </a:lnRef>
          </a:left>
          <a:right>
            <a:lnRef idx="1">
              <a:schemeClr val="accent2">
                <a:tint val="50000"/>
              </a:schemeClr>
            </a:lnRef>
          </a:right>
          <a:top>
            <a:lnRef idx="1">
              <a:schemeClr val="accent2">
                <a:tint val="50000"/>
              </a:schemeClr>
            </a:lnRef>
          </a:top>
          <a:bottom>
            <a:lnRef idx="1">
              <a:schemeClr val="accent2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D113A9D2-9D6B-4929-AA2D-F23B5EE8CBE7}" styleName="Themed Style 2 - Accent 1">
    <a:tblBg>
      <a:fillRef idx="3">
        <a:schemeClr val="accent1"/>
      </a:fillRef>
      <a:effectRef idx="3">
        <a:schemeClr val="accent1"/>
      </a:effectRef>
    </a:tblBg>
    <a:wholeTbl>
      <a:tcTxStyle>
        <a:fontRef idx="minor">
          <a:scrgbClr r="0" g="0" b="0"/>
        </a:fontRef>
        <a:schemeClr val="lt1"/>
      </a:tcTxStyle>
      <a:tcStyle>
        <a:tcBdr>
          <a:left>
            <a:lnRef idx="1">
              <a:schemeClr val="accent1">
                <a:tint val="50000"/>
              </a:schemeClr>
            </a:lnRef>
          </a:left>
          <a:right>
            <a:lnRef idx="1">
              <a:schemeClr val="accent1">
                <a:tint val="50000"/>
              </a:schemeClr>
            </a:lnRef>
          </a:right>
          <a:top>
            <a:lnRef idx="1">
              <a:schemeClr val="accent1">
                <a:tint val="50000"/>
              </a:schemeClr>
            </a:lnRef>
          </a:top>
          <a:bottom>
            <a:lnRef idx="1">
              <a:schemeClr val="accent1">
                <a:tint val="50000"/>
              </a:schemeClr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lt1">
              <a:alpha val="20000"/>
            </a:schemeClr>
          </a:solidFill>
        </a:fill>
      </a:tcStyle>
    </a:band1H>
    <a:band1V>
      <a:tcStyle>
        <a:tcBdr/>
        <a:fill>
          <a:solidFill>
            <a:schemeClr val="lt1">
              <a:alpha val="20000"/>
            </a:schemeClr>
          </a:solidFill>
        </a:fill>
      </a:tcStyle>
    </a:band1V>
    <a:lastCol>
      <a:tcTxStyle b="on"/>
      <a:tcStyle>
        <a:tcBdr>
          <a:left>
            <a:lnRef idx="2">
              <a:schemeClr val="lt1"/>
            </a:lnRef>
          </a:left>
        </a:tcBdr>
      </a:tcStyle>
    </a:lastCol>
    <a:firstCol>
      <a:tcTxStyle b="on"/>
      <a:tcStyle>
        <a:tcBdr>
          <a:right>
            <a:lnRef idx="2">
              <a:schemeClr val="lt1"/>
            </a:lnRef>
          </a:right>
        </a:tcBdr>
      </a:tcStyle>
    </a:firstCol>
    <a:lastRow>
      <a:tcTxStyle b="on"/>
      <a:tcStyle>
        <a:tcBdr>
          <a:top>
            <a:lnRef idx="2">
              <a:schemeClr val="lt1"/>
            </a:lnRef>
          </a:top>
        </a:tcBdr>
        <a:fill>
          <a:noFill/>
        </a:fill>
      </a:tcStyle>
    </a:lastRow>
    <a:seCell>
      <a:tcStyle>
        <a:tcBdr>
          <a:left>
            <a:ln>
              <a:noFill/>
            </a:ln>
          </a:left>
          <a:top>
            <a:ln>
              <a:noFill/>
            </a:ln>
          </a:top>
        </a:tcBdr>
      </a:tcStyle>
    </a:seCell>
    <a:swCell>
      <a:tcStyle>
        <a:tcBdr>
          <a:right>
            <a:ln>
              <a:noFill/>
            </a:ln>
          </a:right>
          <a:top>
            <a:ln>
              <a:noFill/>
            </a:ln>
          </a:top>
        </a:tcBdr>
      </a:tcStyle>
    </a:swCell>
    <a:firstRow>
      <a:tcTxStyle b="on"/>
      <a:tcStyle>
        <a:tcBdr>
          <a:bottom>
            <a:lnRef idx="3">
              <a:schemeClr val="lt1"/>
            </a:lnRef>
          </a:bottom>
        </a:tcBdr>
        <a:fill>
          <a:noFill/>
        </a:fill>
      </a:tcStyle>
    </a:firstRow>
    <a:neCell>
      <a:tcStyle>
        <a:tcBdr>
          <a:bottom>
            <a:ln>
              <a:noFill/>
            </a:ln>
          </a:bottom>
        </a:tcBdr>
      </a:tcStyle>
    </a:neCell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0505E3EF-67EA-436B-97B2-0124C06EBD24}" styleName="Medium Style 4 - Accent 3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3"/>
              </a:solidFill>
            </a:ln>
          </a:left>
          <a:right>
            <a:ln w="12700" cmpd="sng">
              <a:solidFill>
                <a:schemeClr val="accent3"/>
              </a:solidFill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 w="12700" cmpd="sng">
              <a:solidFill>
                <a:schemeClr val="accent3"/>
              </a:solidFill>
            </a:ln>
          </a:insideH>
          <a:insideV>
            <a:ln w="12700" cmpd="sng">
              <a:solidFill>
                <a:schemeClr val="accent3"/>
              </a:solidFill>
            </a:ln>
          </a:insideV>
        </a:tcBdr>
        <a:fill>
          <a:solidFill>
            <a:schemeClr val="accent3">
              <a:tint val="20000"/>
            </a:schemeClr>
          </a:solidFill>
        </a:fill>
      </a:tcStyle>
    </a:wholeTbl>
    <a:band1H>
      <a:tcStyle>
        <a:tcBdr/>
        <a:fill>
          <a:solidFill>
            <a:schemeClr val="accent3">
              <a:tint val="40000"/>
            </a:schemeClr>
          </a:solidFill>
        </a:fill>
      </a:tcStyle>
    </a:band1H>
    <a:band1V>
      <a:tcStyle>
        <a:tcBdr/>
        <a:fill>
          <a:solidFill>
            <a:schemeClr val="accent3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3"/>
              </a:solidFill>
            </a:ln>
          </a:top>
        </a:tcBdr>
        <a:fill>
          <a:solidFill>
            <a:schemeClr val="accent3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3">
              <a:tint val="20000"/>
            </a:schemeClr>
          </a:solidFill>
        </a:fill>
      </a:tcStyle>
    </a:firstRow>
  </a:tblStyle>
  <a:tblStyle styleId="{16D9F66E-5EB9-4882-86FB-DCBF35E3C3E4}" styleName="Medium Style 4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 w="12700" cmpd="sng">
              <a:solidFill>
                <a:schemeClr val="accent6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6"/>
              </a:solidFill>
            </a:ln>
          </a:top>
        </a:tcBdr>
        <a:fill>
          <a:solidFill>
            <a:schemeClr val="accent6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6">
              <a:tint val="20000"/>
            </a:schemeClr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793D81CF-94F2-401A-BA57-92F5A7B2D0C5}" styleName="Medium Styl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23669" autoAdjust="0"/>
    <p:restoredTop sz="88007" autoAdjust="0"/>
  </p:normalViewPr>
  <p:slideViewPr>
    <p:cSldViewPr snapToGrid="0">
      <p:cViewPr>
        <p:scale>
          <a:sx n="67" d="100"/>
          <a:sy n="67" d="100"/>
        </p:scale>
        <p:origin x="747" y="19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5/10/relationships/revisionInfo" Target="revisionInfo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C99BAC5-AAC3-41B1-80A3-A98604D7601C}" type="datetimeFigureOut">
              <a:rPr lang="en-US" smtClean="0"/>
              <a:t>8/13/2018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9C63B7B-8D39-4D0A-9EEA-56F291D347A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86267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" pitchFamily="-32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pitchFamily="-32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9pPr>
          </a:lstStyle>
          <a:p>
            <a:r>
              <a:rPr lang="en-GB" altLang="en-US" sz="1200" dirty="0"/>
              <a:t>Objects First with Java</a:t>
            </a:r>
          </a:p>
        </p:txBody>
      </p:sp>
      <p:sp>
        <p:nvSpPr>
          <p:cNvPr id="15363" name="Rectangle 6"/>
          <p:cNvSpPr>
            <a:spLocks noGrp="1" noChangeArrowheads="1"/>
          </p:cNvSpPr>
          <p:nvPr>
            <p:ph type="ftr" sz="quarter" idx="4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" pitchFamily="-32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pitchFamily="-32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9pPr>
          </a:lstStyle>
          <a:p>
            <a:r>
              <a:rPr lang="en-GB" altLang="en-US" sz="1200" dirty="0"/>
              <a:t>© David J. Barnes and Michael </a:t>
            </a:r>
            <a:r>
              <a:rPr lang="en-GB" altLang="en-US" sz="1200" dirty="0" err="1"/>
              <a:t>Kölling</a:t>
            </a:r>
            <a:endParaRPr lang="en-GB" altLang="en-US" sz="1200"/>
          </a:p>
        </p:txBody>
      </p:sp>
      <p:sp>
        <p:nvSpPr>
          <p:cNvPr id="1536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 sz="2400" b="1">
                <a:solidFill>
                  <a:schemeClr val="tx1"/>
                </a:solidFill>
                <a:latin typeface="Times" pitchFamily="-32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Times" pitchFamily="-32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Times" pitchFamily="-32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Times" pitchFamily="-32" charset="0"/>
              </a:defRPr>
            </a:lvl9pPr>
          </a:lstStyle>
          <a:p>
            <a:fld id="{03152B4E-4FD2-45FC-9CDE-05DF5F3AE35C}" type="slidenum">
              <a:rPr lang="en-GB" altLang="en-US" sz="1200"/>
              <a:pPr/>
              <a:t>1</a:t>
            </a:fld>
            <a:endParaRPr lang="en-GB" altLang="en-US" sz="1200"/>
          </a:p>
        </p:txBody>
      </p:sp>
      <p:sp>
        <p:nvSpPr>
          <p:cNvPr id="1536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5366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altLang="en-US" dirty="0"/>
              <a:t>Advanced Learning Assistant Seminar, Spring 2018, Patrick Richeal, richealp7@students.rowan.edu</a:t>
            </a:r>
          </a:p>
        </p:txBody>
      </p:sp>
    </p:spTree>
    <p:extLst>
      <p:ext uri="{BB962C8B-B14F-4D97-AF65-F5344CB8AC3E}">
        <p14:creationId xmlns:p14="http://schemas.microsoft.com/office/powerpoint/2010/main" val="417015162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9C63B7B-8D39-4D0A-9EEA-56F291D347AD}" type="slidenum">
              <a:rPr lang="en-US" smtClean="0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62182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rgbClr val="DDDD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black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chemeClr val="tx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>
          <a:xfrm>
            <a:off x="370888" y="6645106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B01D2C00-4051-494E-A977-137197B29FE8}" type="datetime1">
              <a:rPr lang="en-US" smtClean="0"/>
              <a:pPr/>
              <a:t>8/13/2018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>
          <a:xfrm>
            <a:off x="3048000" y="6645106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 hasCustomPrompt="1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000" spc="150" baseline="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747602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 spc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 spc="0"/>
            </a:lvl1pPr>
            <a:lvl2pPr>
              <a:defRPr sz="2000" spc="0"/>
            </a:lvl2pPr>
            <a:lvl3pPr>
              <a:defRPr sz="1800" spc="0"/>
            </a:lvl3pPr>
            <a:lvl4pPr>
              <a:defRPr sz="1600" spc="0"/>
            </a:lvl4pPr>
            <a:lvl5pPr>
              <a:defRPr sz="1600" spc="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3DD63199-ED02-43C5-98B2-403BD5B5424D}" type="datetime1">
              <a:rPr lang="en-US" smtClean="0"/>
              <a:pPr/>
              <a:t>8/13/2018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938297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58F7003A-EE07-45D0-8EDE-BE72C64253B7}" type="datetime1">
              <a:rPr lang="en-US" smtClean="0"/>
              <a:pPr/>
              <a:t>8/13/2018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7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6521994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>
          <a:xfrm>
            <a:off x="370888" y="66294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E6F30DDD-5613-420D-BFAE-9FDA909A81F5}" type="datetime1">
              <a:rPr lang="en-US" smtClean="0"/>
              <a:pPr/>
              <a:t>8/13/2018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6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993362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spcAft>
                <a:spcPts val="600"/>
              </a:spcAft>
              <a:defRPr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8/13/2018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48167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1pPr>
            <a:lvl2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18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6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4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8/13/2018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808466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 (lar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>
            <a:lvl1pPr marL="344488" indent="-300038">
              <a:spcAft>
                <a:spcPts val="600"/>
              </a:spcAft>
              <a:defRPr sz="2800" spc="0">
                <a:solidFill>
                  <a:schemeClr val="tx1"/>
                </a:solidFill>
              </a:defRPr>
            </a:lvl1pPr>
            <a:lvl2pPr marL="623888" indent="-258763">
              <a:spcAft>
                <a:spcPts val="600"/>
              </a:spcAft>
              <a:defRPr sz="2400" spc="0">
                <a:solidFill>
                  <a:schemeClr val="tx1"/>
                </a:solidFill>
              </a:defRPr>
            </a:lvl2pPr>
            <a:lvl3pPr>
              <a:spcAft>
                <a:spcPts val="600"/>
              </a:spcAft>
              <a:defRPr sz="2000" spc="0">
                <a:solidFill>
                  <a:schemeClr val="tx1"/>
                </a:solidFill>
              </a:defRPr>
            </a:lvl3pPr>
            <a:lvl4pPr>
              <a:spcAft>
                <a:spcPts val="600"/>
              </a:spcAft>
              <a:defRPr sz="1800">
                <a:solidFill>
                  <a:schemeClr val="tx1"/>
                </a:solidFill>
              </a:defRPr>
            </a:lvl4pPr>
            <a:lvl5pPr>
              <a:spcAft>
                <a:spcPts val="600"/>
              </a:spcAft>
              <a:defRPr sz="160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61760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8/13/2018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61760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 cap="none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608566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small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000" spc="0">
                <a:solidFill>
                  <a:schemeClr val="tx1"/>
                </a:solidFill>
              </a:defRPr>
            </a:lvl1pPr>
            <a:lvl2pPr>
              <a:defRPr sz="1800" spc="0">
                <a:solidFill>
                  <a:schemeClr val="tx1"/>
                </a:solidFill>
              </a:defRPr>
            </a:lvl2pPr>
            <a:lvl3pPr>
              <a:defRPr sz="1600" spc="0">
                <a:solidFill>
                  <a:schemeClr val="tx1"/>
                </a:solidFill>
              </a:defRPr>
            </a:lvl3pPr>
            <a:lvl4pPr>
              <a:defRPr sz="1400" spc="0">
                <a:solidFill>
                  <a:schemeClr val="tx1"/>
                </a:solidFill>
              </a:defRPr>
            </a:lvl4pPr>
            <a:lvl5pPr>
              <a:defRPr sz="14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8/13/2018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3237971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 (medium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4222668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258294" cy="4912233"/>
          </a:xfrm>
        </p:spPr>
        <p:txBody>
          <a:bodyPr>
            <a:normAutofit/>
          </a:bodyPr>
          <a:lstStyle>
            <a:lvl1pPr>
              <a:defRPr sz="2400" spc="0">
                <a:solidFill>
                  <a:schemeClr val="tx1"/>
                </a:solidFill>
              </a:defRPr>
            </a:lvl1pPr>
            <a:lvl2pPr>
              <a:defRPr sz="2000" spc="0">
                <a:solidFill>
                  <a:schemeClr val="tx1"/>
                </a:solidFill>
              </a:defRPr>
            </a:lvl2pPr>
            <a:lvl3pPr>
              <a:defRPr sz="1800" spc="0">
                <a:solidFill>
                  <a:schemeClr val="tx1"/>
                </a:solidFill>
              </a:defRPr>
            </a:lvl3pPr>
            <a:lvl4pPr>
              <a:defRPr sz="1600" spc="0">
                <a:solidFill>
                  <a:schemeClr val="tx1"/>
                </a:solidFill>
              </a:defRPr>
            </a:lvl4pPr>
            <a:lvl5pPr>
              <a:defRPr sz="1600" spc="0">
                <a:solidFill>
                  <a:schemeClr val="tx1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381521" y="663011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715CDA6-468B-4914-9119-2CA166CC068C}" type="datetime1">
              <a:rPr lang="en-US" smtClean="0"/>
              <a:pPr/>
              <a:t>8/13/2018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048000" y="66294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167714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0999" y="685800"/>
            <a:ext cx="8407893" cy="5440679"/>
          </a:xfrm>
        </p:spPr>
        <p:txBody>
          <a:bodyPr/>
          <a:lstStyle>
            <a:lvl1pPr marL="4572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1pPr>
            <a:lvl2pPr marL="36576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2pPr>
            <a:lvl3pPr marL="640080" indent="0">
              <a:spcBef>
                <a:spcPts val="0"/>
              </a:spcBef>
              <a:spcAft>
                <a:spcPts val="0"/>
              </a:spcAft>
              <a:buNone/>
              <a:defRPr b="0" spc="0">
                <a:solidFill>
                  <a:schemeClr val="tx1"/>
                </a:solidFill>
              </a:defRPr>
            </a:lvl3pPr>
            <a:lvl4pPr marL="91440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4pPr>
            <a:lvl5pPr marL="1097280" indent="0">
              <a:spcBef>
                <a:spcPts val="0"/>
              </a:spcBef>
              <a:spcAft>
                <a:spcPts val="0"/>
              </a:spcAft>
              <a:buNone/>
              <a:defRPr b="0">
                <a:solidFill>
                  <a:schemeClr val="tx1"/>
                </a:solidFill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70888" y="6581975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7AB79BEF-7C7E-4EC3-A0A2-7AB0F4F51B73}" type="datetime1">
              <a:rPr lang="en-US" smtClean="0"/>
              <a:pPr/>
              <a:t>8/13/2018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48000" y="6581975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 hasCustomPrompt="1"/>
          </p:nvPr>
        </p:nvSpPr>
        <p:spPr>
          <a:xfrm>
            <a:off x="381000" y="152400"/>
            <a:ext cx="8381260" cy="406153"/>
          </a:xfrm>
        </p:spPr>
        <p:txBody>
          <a:bodyPr/>
          <a:lstStyle>
            <a:lvl1pPr>
              <a:defRPr sz="2000" u="sng" cap="none" spc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8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prstClr val="black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prstClr val="black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prstClr val="black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052341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rgbClr val="DDDDDD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8/13/2018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476092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ubs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>
          <a:xfrm>
            <a:off x="370888" y="6641350"/>
            <a:ext cx="21336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fld id="{C434DD70-68F0-4DEF-81F9-71079D2F1371}" type="datetime1">
              <a:rPr lang="en-US" smtClean="0"/>
              <a:pPr/>
              <a:t>8/13/2018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>
          <a:xfrm>
            <a:off x="3048000" y="6641350"/>
            <a:ext cx="3352800" cy="274320"/>
          </a:xfrm>
        </p:spPr>
        <p:txBody>
          <a:bodyPr/>
          <a:lstStyle>
            <a:lvl1pPr>
              <a:defRPr sz="900">
                <a:solidFill>
                  <a:schemeClr val="tx1"/>
                </a:solidFill>
                <a:latin typeface="Arial Narrow" panose="020B0606020202030204" pitchFamily="34" charset="0"/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3" name="Slide Number Placeholder 3"/>
          <p:cNvSpPr txBox="1">
            <a:spLocks/>
          </p:cNvSpPr>
          <p:nvPr userDrawn="1"/>
        </p:nvSpPr>
        <p:spPr>
          <a:xfrm>
            <a:off x="8234680" y="6631305"/>
            <a:ext cx="582966" cy="274320"/>
          </a:xfrm>
          <a:prstGeom prst="rect">
            <a:avLst/>
          </a:prstGeom>
          <a:noFill/>
          <a:ln w="19050"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5146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9718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4290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886200" indent="-228600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pPr algn="r" fontAlgn="auto">
              <a:spcBef>
                <a:spcPts val="0"/>
              </a:spcBef>
              <a:spcAft>
                <a:spcPts val="0"/>
              </a:spcAft>
            </a:pPr>
            <a:r>
              <a:rPr lang="en-US" sz="900" b="0">
                <a:solidFill>
                  <a:schemeClr val="tx1"/>
                </a:solidFill>
                <a:latin typeface="Arial Narrow" pitchFamily="34" charset="0"/>
              </a:rPr>
              <a:t>Slide </a:t>
            </a:r>
            <a:fld id="{91D1C02B-4EAB-4E15-8698-97615A35039E}" type="slidenum">
              <a:rPr lang="en-US" sz="900" b="0" smtClean="0">
                <a:solidFill>
                  <a:schemeClr val="tx1"/>
                </a:solidFill>
                <a:latin typeface="Arial Narrow" pitchFamily="34" charset="0"/>
              </a:rPr>
              <a:pPr algn="r" fontAlgn="auto">
                <a:spcBef>
                  <a:spcPts val="0"/>
                </a:spcBef>
                <a:spcAft>
                  <a:spcPts val="0"/>
                </a:spcAft>
              </a:pPr>
              <a:t>‹#›</a:t>
            </a:fld>
            <a:endParaRPr lang="en-US" sz="900" b="0">
              <a:solidFill>
                <a:schemeClr val="tx1"/>
              </a:solidFill>
              <a:latin typeface="Arial Narrow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0711802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sz="1800" b="0">
              <a:solidFill>
                <a:prstClr val="white"/>
              </a:solidFill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fld id="{29D87F41-6843-4E69-8327-FFD93063886E}" type="datetime1">
              <a:rPr lang="en-US" b="0" smtClean="0">
                <a:solidFill>
                  <a:srgbClr val="0D6911"/>
                </a:solidFill>
                <a:latin typeface="Franklin Gothic Medium"/>
              </a:rPr>
              <a:pPr eaLnBrk="1" fontAlgn="auto" hangingPunct="1">
                <a:spcBef>
                  <a:spcPts val="0"/>
                </a:spcBef>
                <a:spcAft>
                  <a:spcPts val="0"/>
                </a:spcAft>
              </a:pPr>
              <a:t>8/13/2018</a:t>
            </a:fld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pPr eaLnBrk="1" fontAlgn="auto" hangingPunct="1">
              <a:spcBef>
                <a:spcPts val="0"/>
              </a:spcBef>
              <a:spcAft>
                <a:spcPts val="0"/>
              </a:spcAft>
            </a:pPr>
            <a:endParaRPr lang="en-US" b="0">
              <a:solidFill>
                <a:srgbClr val="0D6911"/>
              </a:solidFill>
              <a:latin typeface="Franklin Gothic Medium"/>
            </a:endParaRPr>
          </a:p>
        </p:txBody>
      </p:sp>
    </p:spTree>
    <p:extLst>
      <p:ext uri="{BB962C8B-B14F-4D97-AF65-F5344CB8AC3E}">
        <p14:creationId xmlns:p14="http://schemas.microsoft.com/office/powerpoint/2010/main" val="38934285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87" r:id="rId4"/>
    <p:sldLayoutId id="2147483679" r:id="rId5"/>
    <p:sldLayoutId id="2147483688" r:id="rId6"/>
    <p:sldLayoutId id="2147483680" r:id="rId7"/>
    <p:sldLayoutId id="2147483681" r:id="rId8"/>
    <p:sldLayoutId id="2147483689" r:id="rId9"/>
    <p:sldLayoutId id="2147483682" r:id="rId10"/>
    <p:sldLayoutId id="2147483683" r:id="rId11"/>
    <p:sldLayoutId id="2147483684" r:id="rId12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3200" kern="1200" cap="none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3.xml"/><Relationship Id="rId4" Type="http://schemas.openxmlformats.org/officeDocument/2006/relationships/image" Target="../media/image6.emf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https://social.technet.microsoft.com/wiki/contents/articles/3498" TargetMode="External"/><Relationship Id="rId2" Type="http://schemas.openxmlformats.org/officeDocument/2006/relationships/hyperlink" Target="https://docs.microsoft.com/en-us/windows-server/identity/ad-ds/plan/reviewing-the-domain-models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social.technet.microsoft.com/wiki/contents/articles/34981.active-directory-best-practices-for-internal-domain-and-network-names.aspx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21"/>
          <p:cNvSpPr>
            <a:spLocks noGrp="1" noChangeArrowheads="1"/>
          </p:cNvSpPr>
          <p:nvPr>
            <p:ph type="title"/>
          </p:nvPr>
        </p:nvSpPr>
        <p:spPr>
          <a:xfrm>
            <a:off x="404948" y="1197345"/>
            <a:ext cx="6324600" cy="3738240"/>
          </a:xfrm>
        </p:spPr>
        <p:txBody>
          <a:bodyPr/>
          <a:lstStyle/>
          <a:p>
            <a:pPr lvl="0"/>
            <a:r>
              <a:rPr lang="en-US" sz="3200" dirty="0">
                <a:solidFill>
                  <a:schemeClr val="accent3">
                    <a:lumMod val="20000"/>
                    <a:lumOff val="80000"/>
                  </a:schemeClr>
                </a:solidFill>
                <a:sym typeface="Source Sans Pro"/>
              </a:rPr>
              <a:t>Concepts of </a:t>
            </a:r>
            <a:br>
              <a:rPr lang="en-US" sz="3200" dirty="0">
                <a:solidFill>
                  <a:schemeClr val="accent3">
                    <a:lumMod val="20000"/>
                    <a:lumOff val="80000"/>
                  </a:schemeClr>
                </a:solidFill>
                <a:sym typeface="Source Sans Pro"/>
              </a:rPr>
            </a:br>
            <a:r>
              <a:rPr lang="en-US" sz="3200" dirty="0">
                <a:solidFill>
                  <a:schemeClr val="accent3">
                    <a:lumMod val="20000"/>
                    <a:lumOff val="80000"/>
                  </a:schemeClr>
                </a:solidFill>
                <a:sym typeface="Source Sans Pro"/>
              </a:rPr>
              <a:t>Computing </a:t>
            </a:r>
            <a:br>
              <a:rPr lang="en-US" sz="3200" dirty="0">
                <a:solidFill>
                  <a:schemeClr val="accent3">
                    <a:lumMod val="20000"/>
                    <a:lumOff val="80000"/>
                  </a:schemeClr>
                </a:solidFill>
                <a:sym typeface="Source Sans Pro"/>
              </a:rPr>
            </a:br>
            <a:r>
              <a:rPr lang="en-US" sz="3200" dirty="0">
                <a:solidFill>
                  <a:schemeClr val="accent3">
                    <a:lumMod val="20000"/>
                    <a:lumOff val="80000"/>
                  </a:schemeClr>
                </a:solidFill>
                <a:sym typeface="Source Sans Pro"/>
              </a:rPr>
              <a:t>Technologies</a:t>
            </a:r>
            <a:br>
              <a:rPr lang="en-US" sz="3200" dirty="0">
                <a:sym typeface="Source Sans Pro"/>
              </a:rPr>
            </a:br>
            <a:br>
              <a:rPr lang="en-US" sz="3200" dirty="0">
                <a:sym typeface="Source Sans Pro"/>
              </a:rPr>
            </a:br>
            <a:br>
              <a:rPr lang="en-US" sz="3200" dirty="0">
                <a:sym typeface="Source Sans Pro"/>
              </a:rPr>
            </a:br>
            <a:br>
              <a:rPr lang="en-US" sz="3200" dirty="0">
                <a:sym typeface="Source Sans Pro"/>
              </a:rPr>
            </a:br>
            <a:br>
              <a:rPr lang="en-US" sz="3200" dirty="0"/>
            </a:br>
            <a:r>
              <a:rPr lang="en-US" sz="4400" dirty="0"/>
              <a:t>Domains</a:t>
            </a:r>
            <a:endParaRPr lang="en-US" altLang="en-US" dirty="0"/>
          </a:p>
        </p:txBody>
      </p:sp>
      <p:sp>
        <p:nvSpPr>
          <p:cNvPr id="4" name="Text Placeholder 4"/>
          <p:cNvSpPr txBox="1">
            <a:spLocks/>
          </p:cNvSpPr>
          <p:nvPr/>
        </p:nvSpPr>
        <p:spPr>
          <a:xfrm>
            <a:off x="7162799" y="2892277"/>
            <a:ext cx="1600201" cy="164592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 marL="0" indent="0" algn="l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 2" pitchFamily="18" charset="2"/>
              <a:buNone/>
              <a:defRPr sz="1900" kern="1200" spc="150" baseline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  <a:defRPr sz="1800" kern="1200" spc="1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None/>
              <a:defRPr sz="1600" kern="1200" spc="1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spcBef>
                <a:spcPct val="20000"/>
              </a:spcBef>
              <a:buClr>
                <a:schemeClr val="accent4"/>
              </a:buClr>
              <a:buFont typeface="Wingdings" pitchFamily="2" charset="2"/>
              <a:buNone/>
              <a:defRPr sz="1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spcBef>
                <a:spcPct val="20000"/>
              </a:spcBef>
              <a:buClr>
                <a:schemeClr val="accent6"/>
              </a:buClr>
              <a:buFont typeface="Wingdings" pitchFamily="2" charset="2"/>
              <a:buNone/>
              <a:defRPr sz="1300" kern="1200" spc="100" baseline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Clr>
                <a:schemeClr val="accent1"/>
              </a:buClr>
              <a:buFont typeface="Wingdings" pitchFamily="2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Clr>
                <a:schemeClr val="accent2"/>
              </a:buClr>
              <a:buFont typeface="Wingdings" pitchFamily="2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Clr>
                <a:schemeClr val="accent3"/>
              </a:buClr>
              <a:buFont typeface="Wingdings" pitchFamily="2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Clr>
                <a:schemeClr val="accent5"/>
              </a:buClr>
              <a:buFont typeface="Wingdings" pitchFamily="2" charset="2"/>
              <a:buNone/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sz="1400" spc="0" dirty="0"/>
              <a:t> </a:t>
            </a:r>
          </a:p>
        </p:txBody>
      </p:sp>
      <p:sp>
        <p:nvSpPr>
          <p:cNvPr id="5" name="Subtitle 4">
            <a:extLst>
              <a:ext uri="{FF2B5EF4-FFF2-40B4-BE49-F238E27FC236}">
                <a16:creationId xmlns:a16="http://schemas.microsoft.com/office/drawing/2014/main" id="{82077917-D573-4B7D-908A-AD098B1C1A54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269265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45720" indent="0">
              <a:buNone/>
            </a:pPr>
            <a:r>
              <a:rPr lang="en-US" dirty="0"/>
              <a:t>By the end of this lesson, you should be able to:</a:t>
            </a:r>
          </a:p>
          <a:p>
            <a:r>
              <a:rPr lang="en-US" dirty="0"/>
              <a:t>Know the two types of domain models</a:t>
            </a:r>
          </a:p>
          <a:p>
            <a:r>
              <a:rPr lang="en-US" dirty="0"/>
              <a:t>Know the amount of bandwidth required for an amount of users in a domain controller</a:t>
            </a:r>
          </a:p>
          <a:p>
            <a:r>
              <a:rPr lang="en-US" dirty="0"/>
              <a:t>Know how to choose domain names (AD Domains/DNS)</a:t>
            </a:r>
          </a:p>
          <a:p>
            <a:pPr marL="45720" indent="0">
              <a:buNone/>
            </a:pPr>
            <a:endParaRPr lang="en-US" dirty="0"/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Objectives</a:t>
            </a:r>
          </a:p>
        </p:txBody>
      </p:sp>
    </p:spTree>
    <p:extLst>
      <p:ext uri="{BB962C8B-B14F-4D97-AF65-F5344CB8AC3E}">
        <p14:creationId xmlns:p14="http://schemas.microsoft.com/office/powerpoint/2010/main" val="10539298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9DA1DDA1-5A41-45BD-A030-A325521AE6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There are two types of domain models:</a:t>
            </a:r>
          </a:p>
          <a:p>
            <a:pPr lvl="1"/>
            <a:r>
              <a:rPr lang="en-US" dirty="0"/>
              <a:t>Single Domain Model</a:t>
            </a:r>
          </a:p>
          <a:p>
            <a:pPr lvl="1"/>
            <a:r>
              <a:rPr lang="en-US" dirty="0"/>
              <a:t>Regional Domain Model</a:t>
            </a:r>
          </a:p>
          <a:p>
            <a:r>
              <a:rPr lang="en-US" dirty="0"/>
              <a:t>Remember that there can be multiple domain controllers in a domain.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A66E700F-AB56-4989-9C03-D7FC013132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Domain Models</a:t>
            </a:r>
            <a:endParaRPr lang="en-US" dirty="0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22F1BC64-05CF-4790-81A9-116C9EE14D0D}"/>
              </a:ext>
            </a:extLst>
          </p:cNvPr>
          <p:cNvSpPr/>
          <p:nvPr/>
        </p:nvSpPr>
        <p:spPr>
          <a:xfrm>
            <a:off x="947342" y="4025900"/>
            <a:ext cx="6920395" cy="267970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/>
            <a:r>
              <a:rPr lang="en-US" sz="2400" dirty="0"/>
              <a:t>domain controller</a:t>
            </a:r>
            <a:br>
              <a:rPr lang="en-US" sz="2400" dirty="0"/>
            </a:br>
            <a:endParaRPr lang="en-US" dirty="0"/>
          </a:p>
          <a:p>
            <a:pPr lvl="0"/>
            <a:r>
              <a:rPr lang="en-US" dirty="0"/>
              <a:t>A server running Active Directory Domain Services (AD DS) is called a domain controller. It authenticates and authorizes all users and computers in a Windows domain type network — assigning and enforcing security policies for all computers and installing or updating software.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68B51D74-36F4-43CA-AB43-4493AC180E46}"/>
              </a:ext>
            </a:extLst>
          </p:cNvPr>
          <p:cNvSpPr/>
          <p:nvPr/>
        </p:nvSpPr>
        <p:spPr>
          <a:xfrm rot="21346576">
            <a:off x="3667618" y="4072484"/>
            <a:ext cx="4206382" cy="1188738"/>
          </a:xfrm>
          <a:prstGeom prst="rect">
            <a:avLst/>
          </a:prstGeom>
          <a:noFill/>
          <a:ln>
            <a:noFill/>
          </a:ln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en-US" sz="3600" i="1" dirty="0">
                <a:ln w="0"/>
                <a:solidFill>
                  <a:srgbClr val="DDD3A1"/>
                </a:solidFill>
                <a:latin typeface="Book Antiqua" panose="02040602050305030304" pitchFamily="18" charset="0"/>
              </a:rPr>
              <a:t>Key Term</a:t>
            </a:r>
          </a:p>
        </p:txBody>
      </p:sp>
    </p:spTree>
    <p:extLst>
      <p:ext uri="{BB962C8B-B14F-4D97-AF65-F5344CB8AC3E}">
        <p14:creationId xmlns:p14="http://schemas.microsoft.com/office/powerpoint/2010/main" val="38309868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66EC5CC-5217-4F06-9591-82D8FC6A97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/>
              <a:t>The single domain model includes one forest (the root forest domain), which contains:</a:t>
            </a:r>
          </a:p>
          <a:p>
            <a:pPr lvl="1"/>
            <a:r>
              <a:rPr lang="en-US" dirty="0"/>
              <a:t>User Accounts</a:t>
            </a:r>
          </a:p>
          <a:p>
            <a:pPr lvl="1"/>
            <a:r>
              <a:rPr lang="en-US" dirty="0"/>
              <a:t>Group Accounts</a:t>
            </a:r>
          </a:p>
          <a:p>
            <a:r>
              <a:rPr lang="en-US" dirty="0"/>
              <a:t>Easier to administer/manage</a:t>
            </a:r>
          </a:p>
          <a:p>
            <a:r>
              <a:rPr lang="en-US" dirty="0"/>
              <a:t>Costs less to maintain</a:t>
            </a:r>
          </a:p>
          <a:p>
            <a:r>
              <a:rPr lang="en-US" dirty="0"/>
              <a:t>Creates more replication traffic</a:t>
            </a:r>
          </a:p>
          <a:p>
            <a:pPr lvl="1"/>
            <a:r>
              <a:rPr lang="en-US" dirty="0"/>
              <a:t>In a single domain forest, all directory data is replicated to all geographic locations that host domain controllers.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52481E2-DA56-488B-ABA1-EDB2D1744A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Single Domain Model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62AD5DEA-5937-4F60-A593-27785196B47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102970" y="2170549"/>
            <a:ext cx="3321633" cy="274600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4246966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66EC5CC-5217-4F06-9591-82D8FC6A974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273132" y="1719071"/>
            <a:ext cx="3688378" cy="4912233"/>
          </a:xfrm>
        </p:spPr>
        <p:txBody>
          <a:bodyPr>
            <a:normAutofit fontScale="92500"/>
          </a:bodyPr>
          <a:lstStyle/>
          <a:p>
            <a:r>
              <a:rPr lang="en-US" dirty="0"/>
              <a:t>Uses multiple domains (subdomains).</a:t>
            </a:r>
          </a:p>
          <a:p>
            <a:r>
              <a:rPr lang="en-US" dirty="0"/>
              <a:t>All object data </a:t>
            </a:r>
            <a:r>
              <a:rPr lang="en-US" dirty="0">
                <a:solidFill>
                  <a:srgbClr val="C00000"/>
                </a:solidFill>
              </a:rPr>
              <a:t>within a domain </a:t>
            </a:r>
            <a:r>
              <a:rPr lang="en-US" dirty="0"/>
              <a:t>is replicated to all domain controllers </a:t>
            </a:r>
            <a:r>
              <a:rPr lang="en-US" dirty="0">
                <a:solidFill>
                  <a:srgbClr val="C00000"/>
                </a:solidFill>
              </a:rPr>
              <a:t>in that domain</a:t>
            </a:r>
            <a:r>
              <a:rPr lang="en-US" dirty="0"/>
              <a:t>. </a:t>
            </a:r>
          </a:p>
          <a:p>
            <a:r>
              <a:rPr lang="en-US" dirty="0"/>
              <a:t>Regional domains can be geographically categorized.</a:t>
            </a:r>
          </a:p>
          <a:p>
            <a:r>
              <a:rPr lang="en-US" dirty="0"/>
              <a:t>Allows a more stable environment to be maintained over time.</a:t>
            </a:r>
          </a:p>
          <a:p>
            <a:r>
              <a:rPr lang="en-US" dirty="0"/>
              <a:t>Reduces replication traffic over the WAN (Wide Area Network).</a:t>
            </a:r>
          </a:p>
          <a:p>
            <a:r>
              <a:rPr lang="en-US" dirty="0"/>
              <a:t>Consists of:</a:t>
            </a:r>
          </a:p>
          <a:p>
            <a:pPr lvl="1"/>
            <a:r>
              <a:rPr lang="en-US" dirty="0"/>
              <a:t>A forest root domain</a:t>
            </a:r>
          </a:p>
          <a:p>
            <a:pPr lvl="1"/>
            <a:r>
              <a:rPr lang="en-US" dirty="0"/>
              <a:t>One or more regional domains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80E41CA3-ECC0-4114-BF94-46B58DAF5D85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52481E2-DA56-488B-ABA1-EDB2D1744A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Regional Domain Model</a:t>
            </a:r>
          </a:p>
        </p:txBody>
      </p:sp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F3467BC2-CC2B-4E89-BB43-B4F9E216993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83223" y="1635074"/>
            <a:ext cx="4797044" cy="3847876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6507BF16-154E-4E9B-A8AC-333F365B5D86}"/>
              </a:ext>
            </a:extLst>
          </p:cNvPr>
          <p:cNvSpPr txBox="1"/>
          <p:nvPr/>
        </p:nvSpPr>
        <p:spPr>
          <a:xfrm>
            <a:off x="4024472" y="5621564"/>
            <a:ext cx="5103735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800"/>
              </a:lnSpc>
            </a:pPr>
            <a:r>
              <a:rPr lang="en-US" sz="1800" b="0" dirty="0">
                <a:latin typeface="+mn-lt"/>
              </a:rPr>
              <a:t>In this example, there </a:t>
            </a:r>
            <a:r>
              <a:rPr lang="en-US" dirty="0"/>
              <a:t>are three domains nested under the root domain (MyCorp.com), and they are based on the locations of the company.</a:t>
            </a:r>
            <a:endParaRPr lang="en-US" sz="1800" b="0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12611062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66EC5CC-5217-4F06-9591-82D8FC6A974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/>
              <a:t>Each forest starts with one domain.</a:t>
            </a:r>
          </a:p>
          <a:p>
            <a:r>
              <a:rPr lang="en-US" sz="2800" dirty="0"/>
              <a:t>The amount of users that a domain forest can contain depends on the available bandwidth which can be used for replication.</a:t>
            </a:r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52481E2-DA56-488B-ABA1-EDB2D1744A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Number of Domains</a:t>
            </a:r>
          </a:p>
        </p:txBody>
      </p:sp>
    </p:spTree>
    <p:extLst>
      <p:ext uri="{BB962C8B-B14F-4D97-AF65-F5344CB8AC3E}">
        <p14:creationId xmlns:p14="http://schemas.microsoft.com/office/powerpoint/2010/main" val="421243427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Content Placeholder 4">
            <a:extLst>
              <a:ext uri="{FF2B5EF4-FFF2-40B4-BE49-F238E27FC236}">
                <a16:creationId xmlns:a16="http://schemas.microsoft.com/office/drawing/2014/main" id="{6E23D6D0-8B72-4BA6-83E7-F58B3AE1358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95563" y="1719263"/>
            <a:ext cx="5151686" cy="3955905"/>
          </a:xfrm>
        </p:spPr>
      </p:pic>
      <p:sp>
        <p:nvSpPr>
          <p:cNvPr id="3" name="Title 2">
            <a:extLst>
              <a:ext uri="{FF2B5EF4-FFF2-40B4-BE49-F238E27FC236}">
                <a16:creationId xmlns:a16="http://schemas.microsoft.com/office/drawing/2014/main" id="{252481E2-DA56-488B-ABA1-EDB2D1744A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Domain Bandwidth Table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18FC6DCD-ADBB-41E0-91A1-DB3961D5C31A}"/>
              </a:ext>
            </a:extLst>
          </p:cNvPr>
          <p:cNvSpPr txBox="1"/>
          <p:nvPr/>
        </p:nvSpPr>
        <p:spPr>
          <a:xfrm>
            <a:off x="1464312" y="5675168"/>
            <a:ext cx="6214188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ts val="1800"/>
              </a:lnSpc>
            </a:pPr>
            <a:r>
              <a:rPr lang="en-US" sz="1800" b="0" dirty="0">
                <a:latin typeface="+mn-lt"/>
              </a:rPr>
              <a:t>The table above shows estimated bandwidth requirements for different amounts of users on a domain controller. This is based on the bandwidth that would be taken up by replication.</a:t>
            </a:r>
          </a:p>
        </p:txBody>
      </p:sp>
    </p:spTree>
    <p:extLst>
      <p:ext uri="{BB962C8B-B14F-4D97-AF65-F5344CB8AC3E}">
        <p14:creationId xmlns:p14="http://schemas.microsoft.com/office/powerpoint/2010/main" val="4221239083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>
            <a:extLst>
              <a:ext uri="{FF2B5EF4-FFF2-40B4-BE49-F238E27FC236}">
                <a16:creationId xmlns:a16="http://schemas.microsoft.com/office/drawing/2014/main" id="{C66EC5CC-5217-4F06-9591-82D8FC6A974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46051" y="1719071"/>
            <a:ext cx="8642842" cy="4407408"/>
          </a:xfrm>
        </p:spPr>
        <p:txBody>
          <a:bodyPr>
            <a:noAutofit/>
          </a:bodyPr>
          <a:lstStyle/>
          <a:p>
            <a:r>
              <a:rPr lang="en-US" sz="1800" dirty="0"/>
              <a:t>Domains in forests need to </a:t>
            </a:r>
            <a:br>
              <a:rPr lang="en-US" sz="1800" dirty="0"/>
            </a:br>
            <a:r>
              <a:rPr lang="en-US" sz="1800" dirty="0"/>
              <a:t>have unique names.</a:t>
            </a:r>
          </a:p>
          <a:p>
            <a:r>
              <a:rPr lang="en-US" sz="1800" dirty="0"/>
              <a:t>There are two types of </a:t>
            </a:r>
            <a:br>
              <a:rPr lang="en-US" sz="1800" dirty="0"/>
            </a:br>
            <a:r>
              <a:rPr lang="en-US" sz="1800" dirty="0"/>
              <a:t>domain names.</a:t>
            </a:r>
          </a:p>
          <a:p>
            <a:pPr lvl="1"/>
            <a:r>
              <a:rPr lang="en-US" sz="1600" dirty="0"/>
              <a:t>Active Directory Domains</a:t>
            </a:r>
          </a:p>
          <a:p>
            <a:pPr lvl="1"/>
            <a:r>
              <a:rPr lang="en-US" sz="1600" dirty="0"/>
              <a:t>DNS Names</a:t>
            </a:r>
          </a:p>
          <a:p>
            <a:r>
              <a:rPr lang="en-US" sz="1800" dirty="0"/>
              <a:t>An example would be the </a:t>
            </a:r>
            <a:br>
              <a:rPr lang="en-US" sz="1800" dirty="0"/>
            </a:br>
            <a:r>
              <a:rPr lang="en-US" sz="1800" dirty="0"/>
              <a:t>following:</a:t>
            </a:r>
          </a:p>
          <a:p>
            <a:pPr lvl="1"/>
            <a:r>
              <a:rPr lang="en-US" sz="1600" dirty="0"/>
              <a:t>AD Domain: </a:t>
            </a:r>
            <a:r>
              <a:rPr lang="en-US" sz="1600" dirty="0" err="1"/>
              <a:t>rowanads</a:t>
            </a:r>
            <a:endParaRPr lang="en-US" sz="1600" dirty="0"/>
          </a:p>
          <a:p>
            <a:pPr lvl="1"/>
            <a:r>
              <a:rPr lang="en-US" sz="1600" dirty="0"/>
              <a:t>DNS Name: intranet.example.org</a:t>
            </a:r>
          </a:p>
          <a:p>
            <a:endParaRPr lang="en-US" sz="1800" dirty="0"/>
          </a:p>
        </p:txBody>
      </p:sp>
      <p:sp>
        <p:nvSpPr>
          <p:cNvPr id="3" name="Title 2">
            <a:extLst>
              <a:ext uri="{FF2B5EF4-FFF2-40B4-BE49-F238E27FC236}">
                <a16:creationId xmlns:a16="http://schemas.microsoft.com/office/drawing/2014/main" id="{252481E2-DA56-488B-ABA1-EDB2D1744A6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Domain Names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5CA4255-7AA6-4350-9831-E69493A91F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49700" y="1537105"/>
            <a:ext cx="5010150" cy="2609347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37AA881C-2ACF-44C9-BE86-5C758546E2BB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948742" y="4375150"/>
            <a:ext cx="5011107" cy="20601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2670933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EMC Education Services. 2012. </a:t>
            </a:r>
            <a:r>
              <a:rPr lang="en-US" i="1" dirty="0"/>
              <a:t>Information storage and management: storing, managing, and protecting digital information</a:t>
            </a:r>
            <a:r>
              <a:rPr lang="en-US" dirty="0"/>
              <a:t> 2nd ed., Hoboken, NJ: Wiley.</a:t>
            </a:r>
          </a:p>
          <a:p>
            <a:r>
              <a:rPr lang="en-US" dirty="0"/>
              <a:t>Francis, </a:t>
            </a:r>
            <a:r>
              <a:rPr lang="en-US" dirty="0" err="1"/>
              <a:t>Dishan</a:t>
            </a:r>
            <a:r>
              <a:rPr lang="en-US" dirty="0"/>
              <a:t>. Mastering Active Directory: Automate Tasks by Leveraging PowerShell for Active Directory Domain Services 2016. </a:t>
            </a:r>
            <a:r>
              <a:rPr lang="en-US" dirty="0" err="1"/>
              <a:t>Packt</a:t>
            </a:r>
            <a:r>
              <a:rPr lang="en-US" dirty="0"/>
              <a:t> Pub., 2017.</a:t>
            </a:r>
          </a:p>
          <a:p>
            <a:r>
              <a:rPr lang="en-US" dirty="0" err="1"/>
              <a:t>Billmath</a:t>
            </a:r>
            <a:r>
              <a:rPr lang="en-US" dirty="0"/>
              <a:t>. “Reviewing the Domain Models.” Microsoft Docs, Microsoft, 31 May 2017, </a:t>
            </a:r>
            <a:r>
              <a:rPr lang="en-US" dirty="0">
                <a:hlinkClick r:id="rId2"/>
              </a:rPr>
              <a:t>https://docs.microsoft.com/en-us/windows-server/identity/ad-ds/plan/reviewing-the-domain-models</a:t>
            </a:r>
            <a:r>
              <a:rPr lang="en-US" dirty="0"/>
              <a:t>.</a:t>
            </a:r>
          </a:p>
          <a:p>
            <a:r>
              <a:rPr lang="en-US" dirty="0"/>
              <a:t>“Active Directory: Best Practices for Internal Domain and Network Names.” TechNet Articles - United States (English) - TechNet Wiki, Microsoft, </a:t>
            </a:r>
            <a:r>
              <a:rPr lang="en-US" dirty="0">
                <a:hlinkClick r:id="rId3"/>
              </a:rPr>
              <a:t>https://social.technet.microsoft.com/wiki/contents/articles/3498</a:t>
            </a:r>
            <a:r>
              <a:rPr lang="en-US" dirty="0">
                <a:hlinkClick r:id="rId4"/>
              </a:rPr>
              <a:t>1.active-directory-best-practices-for-internal-domain-and-network-names.aspx</a:t>
            </a:r>
            <a:r>
              <a:rPr lang="en-US" dirty="0"/>
              <a:t>.</a:t>
            </a:r>
          </a:p>
        </p:txBody>
      </p:sp>
      <p:sp>
        <p:nvSpPr>
          <p:cNvPr id="3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</p:spTree>
    <p:extLst>
      <p:ext uri="{BB962C8B-B14F-4D97-AF65-F5344CB8AC3E}">
        <p14:creationId xmlns:p14="http://schemas.microsoft.com/office/powerpoint/2010/main" val="71257798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Java Green">
  <a:themeElements>
    <a:clrScheme name="Custom 1">
      <a:dk1>
        <a:sysClr val="windowText" lastClr="000000"/>
      </a:dk1>
      <a:lt1>
        <a:sysClr val="window" lastClr="FFFFFF"/>
      </a:lt1>
      <a:dk2>
        <a:srgbClr val="403B81"/>
      </a:dk2>
      <a:lt2>
        <a:srgbClr val="DDE6F7"/>
      </a:lt2>
      <a:accent1>
        <a:srgbClr val="C00000"/>
      </a:accent1>
      <a:accent2>
        <a:srgbClr val="0070C0"/>
      </a:accent2>
      <a:accent3>
        <a:srgbClr val="92278F"/>
      </a:accent3>
      <a:accent4>
        <a:srgbClr val="993300"/>
      </a:accent4>
      <a:accent5>
        <a:srgbClr val="45A5ED"/>
      </a:accent5>
      <a:accent6>
        <a:srgbClr val="5982DB"/>
      </a:accent6>
      <a:hlink>
        <a:srgbClr val="0066FF"/>
      </a:hlink>
      <a:folHlink>
        <a:srgbClr val="666699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>
    <a:txDef>
      <a:spPr>
        <a:noFill/>
      </a:spPr>
      <a:bodyPr wrap="square" rtlCol="0">
        <a:spAutoFit/>
      </a:bodyPr>
      <a:lstStyle>
        <a:defPPr algn="ctr">
          <a:lnSpc>
            <a:spcPts val="1800"/>
          </a:lnSpc>
          <a:defRPr sz="1800" b="0" dirty="0" err="1" smtClean="0">
            <a:latin typeface="+mn-lt"/>
          </a:defRPr>
        </a:defPPr>
      </a:lstStyle>
    </a:tx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78545</TotalTime>
  <Words>306</Words>
  <Application>Microsoft Office PowerPoint</Application>
  <PresentationFormat>On-screen Show (4:3)</PresentationFormat>
  <Paragraphs>56</Paragraphs>
  <Slides>9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8" baseType="lpstr">
      <vt:lpstr>Arial Narrow</vt:lpstr>
      <vt:lpstr>Book Antiqua</vt:lpstr>
      <vt:lpstr>Calibri</vt:lpstr>
      <vt:lpstr>Franklin Gothic Medium</vt:lpstr>
      <vt:lpstr>Source Sans Pro</vt:lpstr>
      <vt:lpstr>Times</vt:lpstr>
      <vt:lpstr>Wingdings</vt:lpstr>
      <vt:lpstr>Wingdings 2</vt:lpstr>
      <vt:lpstr>Java Green</vt:lpstr>
      <vt:lpstr>Concepts of  Computing  Technologies     Domains</vt:lpstr>
      <vt:lpstr>Objectives</vt:lpstr>
      <vt:lpstr>Domain Models</vt:lpstr>
      <vt:lpstr>Single Domain Model</vt:lpstr>
      <vt:lpstr>Regional Domain Model</vt:lpstr>
      <vt:lpstr>The Number of Domains</vt:lpstr>
      <vt:lpstr>Domain Bandwidth Table</vt:lpstr>
      <vt:lpstr>Domain Names</vt:lpstr>
      <vt:lpstr>References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Object-Oriented Programming and Data Abstraction  Lesson 1: Review</dc:title>
  <dc:creator>Jack Myers</dc:creator>
  <cp:lastModifiedBy>jack faolan myers</cp:lastModifiedBy>
  <cp:revision>694</cp:revision>
  <dcterms:created xsi:type="dcterms:W3CDTF">2013-12-20T15:33:26Z</dcterms:created>
  <dcterms:modified xsi:type="dcterms:W3CDTF">2018-08-14T03:25:27Z</dcterms:modified>
</cp:coreProperties>
</file>