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3"/>
  </p:notesMasterIdLst>
  <p:sldIdLst>
    <p:sldId id="284" r:id="rId2"/>
    <p:sldId id="258" r:id="rId3"/>
    <p:sldId id="267" r:id="rId4"/>
    <p:sldId id="281" r:id="rId5"/>
    <p:sldId id="266" r:id="rId6"/>
    <p:sldId id="268" r:id="rId7"/>
    <p:sldId id="270" r:id="rId8"/>
    <p:sldId id="273" r:id="rId9"/>
    <p:sldId id="283" r:id="rId10"/>
    <p:sldId id="285"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85" autoAdjust="0"/>
    <p:restoredTop sz="79630" autoAdjust="0"/>
  </p:normalViewPr>
  <p:slideViewPr>
    <p:cSldViewPr snapToGrid="0">
      <p:cViewPr varScale="1">
        <p:scale>
          <a:sx n="89" d="100"/>
          <a:sy n="89" d="100"/>
        </p:scale>
        <p:origin x="1944" y="78"/>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8/13/2018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t>Advanced Learning Assistant Seminar, Spring 2018, Patrick Richeal, richealp7@students.rowan.edu</a:t>
            </a:r>
          </a:p>
        </p:txBody>
      </p:sp>
    </p:spTree>
    <p:extLst>
      <p:ext uri="{BB962C8B-B14F-4D97-AF65-F5344CB8AC3E}">
        <p14:creationId xmlns:p14="http://schemas.microsoft.com/office/powerpoint/2010/main" val="4202562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3</a:t>
            </a:fld>
            <a:endParaRPr lang="en-US"/>
          </a:p>
        </p:txBody>
      </p:sp>
    </p:spTree>
    <p:extLst>
      <p:ext uri="{BB962C8B-B14F-4D97-AF65-F5344CB8AC3E}">
        <p14:creationId xmlns:p14="http://schemas.microsoft.com/office/powerpoint/2010/main" val="1958320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5</a:t>
            </a:fld>
            <a:endParaRPr lang="en-US"/>
          </a:p>
        </p:txBody>
      </p:sp>
    </p:spTree>
    <p:extLst>
      <p:ext uri="{BB962C8B-B14F-4D97-AF65-F5344CB8AC3E}">
        <p14:creationId xmlns:p14="http://schemas.microsoft.com/office/powerpoint/2010/main" val="25315584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6</a:t>
            </a:fld>
            <a:endParaRPr lang="en-US"/>
          </a:p>
        </p:txBody>
      </p:sp>
    </p:spTree>
    <p:extLst>
      <p:ext uri="{BB962C8B-B14F-4D97-AF65-F5344CB8AC3E}">
        <p14:creationId xmlns:p14="http://schemas.microsoft.com/office/powerpoint/2010/main" val="503762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forest model can be used in parts of businesses which need to maintain availability to the system.</a:t>
            </a:r>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5021482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9</a:t>
            </a:fld>
            <a:endParaRPr lang="en-US"/>
          </a:p>
        </p:txBody>
      </p:sp>
    </p:spTree>
    <p:extLst>
      <p:ext uri="{BB962C8B-B14F-4D97-AF65-F5344CB8AC3E}">
        <p14:creationId xmlns:p14="http://schemas.microsoft.com/office/powerpoint/2010/main" val="1740034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10</a:t>
            </a:fld>
            <a:endParaRPr lang="en-US"/>
          </a:p>
        </p:txBody>
      </p:sp>
    </p:spTree>
    <p:extLst>
      <p:ext uri="{BB962C8B-B14F-4D97-AF65-F5344CB8AC3E}">
        <p14:creationId xmlns:p14="http://schemas.microsoft.com/office/powerpoint/2010/main" val="20807992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8/13/2018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8/13/2018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8/13/2018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8/13/2018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8/13/2018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8/13/2018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8/13/2018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8/13/2018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8/13/2018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8/13/2018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www.techiebird.com/wintrust.html" TargetMode="External"/><Relationship Id="rId2" Type="http://schemas.openxmlformats.org/officeDocument/2006/relationships/hyperlink" Target="https://docs.microsoft.com/en-us/windows-server/identity/ad-ds/plan/forest-design-model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1"/>
          <p:cNvSpPr>
            <a:spLocks noGrp="1" noChangeArrowheads="1"/>
          </p:cNvSpPr>
          <p:nvPr>
            <p:ph type="title"/>
          </p:nvPr>
        </p:nvSpPr>
        <p:spPr>
          <a:xfrm>
            <a:off x="404948" y="1197345"/>
            <a:ext cx="6324600" cy="3738240"/>
          </a:xfrm>
        </p:spPr>
        <p:txBody>
          <a:bodyPr/>
          <a:lstStyle/>
          <a:p>
            <a:pPr lvl="0"/>
            <a:r>
              <a:rPr lang="en-US" sz="3200" dirty="0">
                <a:solidFill>
                  <a:schemeClr val="accent3">
                    <a:lumMod val="20000"/>
                    <a:lumOff val="80000"/>
                  </a:schemeClr>
                </a:solidFill>
                <a:sym typeface="Source Sans Pro"/>
              </a:rPr>
              <a:t>Concepts of </a:t>
            </a:r>
            <a:br>
              <a:rPr lang="en-US" sz="3200" dirty="0">
                <a:solidFill>
                  <a:schemeClr val="accent3">
                    <a:lumMod val="20000"/>
                    <a:lumOff val="80000"/>
                  </a:schemeClr>
                </a:solidFill>
                <a:sym typeface="Source Sans Pro"/>
              </a:rPr>
            </a:br>
            <a:r>
              <a:rPr lang="en-US" sz="3200" dirty="0">
                <a:solidFill>
                  <a:schemeClr val="accent3">
                    <a:lumMod val="20000"/>
                    <a:lumOff val="80000"/>
                  </a:schemeClr>
                </a:solidFill>
                <a:sym typeface="Source Sans Pro"/>
              </a:rPr>
              <a:t>Computing </a:t>
            </a:r>
            <a:br>
              <a:rPr lang="en-US" sz="3200" dirty="0">
                <a:solidFill>
                  <a:schemeClr val="accent3">
                    <a:lumMod val="20000"/>
                    <a:lumOff val="80000"/>
                  </a:schemeClr>
                </a:solidFill>
                <a:sym typeface="Source Sans Pro"/>
              </a:rPr>
            </a:br>
            <a:r>
              <a:rPr lang="en-US" sz="3200" dirty="0">
                <a:solidFill>
                  <a:schemeClr val="accent3">
                    <a:lumMod val="20000"/>
                    <a:lumOff val="80000"/>
                  </a:schemeClr>
                </a:solidFill>
                <a:sym typeface="Source Sans Pro"/>
              </a:rPr>
              <a:t>Technologies</a:t>
            </a:r>
            <a:r>
              <a:rPr lang="en-US" sz="3200" dirty="0">
                <a:sym typeface="Source Sans Pro"/>
              </a:rPr>
              <a:t/>
            </a:r>
            <a:br>
              <a:rPr lang="en-US" sz="3200" dirty="0">
                <a:sym typeface="Source Sans Pro"/>
              </a:rPr>
            </a:br>
            <a:r>
              <a:rPr lang="en-US" sz="3200" dirty="0">
                <a:sym typeface="Source Sans Pro"/>
              </a:rPr>
              <a:t/>
            </a:r>
            <a:br>
              <a:rPr lang="en-US" sz="3200" dirty="0">
                <a:sym typeface="Source Sans Pro"/>
              </a:rPr>
            </a:br>
            <a:r>
              <a:rPr lang="en-US" sz="3200" dirty="0">
                <a:sym typeface="Source Sans Pro"/>
              </a:rPr>
              <a:t/>
            </a:r>
            <a:br>
              <a:rPr lang="en-US" sz="3200" dirty="0">
                <a:sym typeface="Source Sans Pro"/>
              </a:rPr>
            </a:br>
            <a:r>
              <a:rPr lang="en-US" sz="3200" dirty="0">
                <a:sym typeface="Source Sans Pro"/>
              </a:rPr>
              <a:t/>
            </a:r>
            <a:br>
              <a:rPr lang="en-US" sz="3200" dirty="0">
                <a:sym typeface="Source Sans Pro"/>
              </a:rPr>
            </a:br>
            <a:r>
              <a:rPr lang="en-US" sz="3200" dirty="0"/>
              <a:t/>
            </a:r>
            <a:br>
              <a:rPr lang="en-US" sz="3200" dirty="0"/>
            </a:br>
            <a:r>
              <a:rPr lang="en-US" sz="4400" dirty="0"/>
              <a:t>Forests</a:t>
            </a: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
        <p:nvSpPr>
          <p:cNvPr id="5" name="Subtitle 4">
            <a:extLst>
              <a:ext uri="{FF2B5EF4-FFF2-40B4-BE49-F238E27FC236}">
                <a16:creationId xmlns:a16="http://schemas.microsoft.com/office/drawing/2014/main" id="{82077917-D573-4B7D-908A-AD098B1C1A5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62692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90857" y="1719071"/>
            <a:ext cx="8715637" cy="4912233"/>
          </a:xfrm>
        </p:spPr>
        <p:txBody>
          <a:bodyPr>
            <a:noAutofit/>
          </a:bodyPr>
          <a:lstStyle/>
          <a:p>
            <a:r>
              <a:rPr lang="en-US" sz="1800" dirty="0"/>
              <a:t>Trust Relationships allow you to provide </a:t>
            </a:r>
            <a:r>
              <a:rPr lang="en-US" sz="1800" dirty="0" smtClean="0"/>
              <a:t/>
            </a:r>
            <a:br>
              <a:rPr lang="en-US" sz="1800" dirty="0" smtClean="0"/>
            </a:br>
            <a:r>
              <a:rPr lang="en-US" sz="1800" dirty="0" smtClean="0"/>
              <a:t>security </a:t>
            </a:r>
            <a:r>
              <a:rPr lang="en-US" sz="1800" dirty="0"/>
              <a:t>across multiple domains.</a:t>
            </a:r>
          </a:p>
          <a:p>
            <a:endParaRPr lang="en-US" sz="1800" dirty="0"/>
          </a:p>
        </p:txBody>
      </p:sp>
      <p:sp>
        <p:nvSpPr>
          <p:cNvPr id="3" name="Title 2">
            <a:extLst>
              <a:ext uri="{FF2B5EF4-FFF2-40B4-BE49-F238E27FC236}">
                <a16:creationId xmlns:a16="http://schemas.microsoft.com/office/drawing/2014/main" id="{0352934D-B5BC-44EC-9554-43F1C2ECC6E7}"/>
              </a:ext>
            </a:extLst>
          </p:cNvPr>
          <p:cNvSpPr>
            <a:spLocks noGrp="1"/>
          </p:cNvSpPr>
          <p:nvPr>
            <p:ph type="title"/>
          </p:nvPr>
        </p:nvSpPr>
        <p:spPr>
          <a:xfrm>
            <a:off x="381000" y="355847"/>
            <a:ext cx="8257391" cy="1054394"/>
          </a:xfrm>
        </p:spPr>
        <p:txBody>
          <a:bodyPr/>
          <a:lstStyle/>
          <a:p>
            <a:r>
              <a:rPr lang="en-US" dirty="0" smtClean="0"/>
              <a:t>Types of Trust </a:t>
            </a:r>
            <a:r>
              <a:rPr lang="en-US" dirty="0"/>
              <a:t>Relationships</a:t>
            </a:r>
          </a:p>
        </p:txBody>
      </p:sp>
      <p:sp>
        <p:nvSpPr>
          <p:cNvPr id="5" name="Rectangle 4"/>
          <p:cNvSpPr/>
          <p:nvPr/>
        </p:nvSpPr>
        <p:spPr>
          <a:xfrm>
            <a:off x="4819426" y="1614546"/>
            <a:ext cx="4087068" cy="5262979"/>
          </a:xfrm>
          <a:prstGeom prst="rect">
            <a:avLst/>
          </a:prstGeom>
          <a:solidFill>
            <a:schemeClr val="bg2"/>
          </a:solidFill>
          <a:ln>
            <a:solidFill>
              <a:srgbClr val="C00000"/>
            </a:solidFill>
          </a:ln>
        </p:spPr>
        <p:txBody>
          <a:bodyPr wrap="square">
            <a:spAutoFit/>
          </a:bodyPr>
          <a:lstStyle/>
          <a:p>
            <a:pPr marL="344488" lvl="1" indent="-342900">
              <a:buFont typeface="+mj-lt"/>
              <a:buAutoNum type="arabicPeriod" startAt="4"/>
            </a:pPr>
            <a:r>
              <a:rPr lang="en-US" sz="1600" dirty="0" smtClean="0">
                <a:solidFill>
                  <a:schemeClr val="accent1"/>
                </a:solidFill>
              </a:rPr>
              <a:t>Forest Trust: </a:t>
            </a:r>
            <a:r>
              <a:rPr lang="en-US" sz="1600" dirty="0" smtClean="0"/>
              <a:t>You will be required to create a forest trust if you need to allow resources to be shared between Active Directory forests. Forest trusts are always transitive and the direction can be one-way or two-way.</a:t>
            </a:r>
          </a:p>
          <a:p>
            <a:pPr marL="344488" lvl="1" indent="-342900">
              <a:buFont typeface="+mj-lt"/>
              <a:buAutoNum type="arabicPeriod" startAt="4"/>
            </a:pPr>
            <a:endParaRPr lang="en-US" sz="1600" dirty="0" smtClean="0"/>
          </a:p>
          <a:p>
            <a:pPr marL="344488" lvl="1" indent="-342900">
              <a:buFont typeface="+mj-lt"/>
              <a:buAutoNum type="arabicPeriod" startAt="4"/>
            </a:pPr>
            <a:r>
              <a:rPr lang="en-US" sz="1600" dirty="0" smtClean="0">
                <a:solidFill>
                  <a:schemeClr val="accent1"/>
                </a:solidFill>
              </a:rPr>
              <a:t>External </a:t>
            </a:r>
            <a:r>
              <a:rPr lang="en-US" sz="1600" dirty="0">
                <a:solidFill>
                  <a:schemeClr val="accent1"/>
                </a:solidFill>
              </a:rPr>
              <a:t>Trust</a:t>
            </a:r>
            <a:r>
              <a:rPr lang="en-US" sz="1600" dirty="0"/>
              <a:t>: You will create an external trust only if the resources are located in a different Active Directory </a:t>
            </a:r>
            <a:r>
              <a:rPr lang="en-US" sz="1600" dirty="0" smtClean="0"/>
              <a:t>forest and there is no Forest Trust. </a:t>
            </a:r>
            <a:r>
              <a:rPr lang="en-US" sz="1600" dirty="0"/>
              <a:t>An external trust is always nontransitive and it can be a one-way or two-way trust</a:t>
            </a:r>
            <a:r>
              <a:rPr lang="en-US" sz="1600" dirty="0" smtClean="0"/>
              <a:t>.</a:t>
            </a:r>
            <a:br>
              <a:rPr lang="en-US" sz="1600" dirty="0" smtClean="0"/>
            </a:br>
            <a:endParaRPr lang="en-US" sz="1600" dirty="0"/>
          </a:p>
          <a:p>
            <a:pPr marL="344488" lvl="1" indent="-342900">
              <a:buFont typeface="+mj-lt"/>
              <a:buAutoNum type="arabicPeriod" startAt="4"/>
            </a:pPr>
            <a:r>
              <a:rPr lang="en-US" sz="1600" dirty="0">
                <a:solidFill>
                  <a:schemeClr val="accent1"/>
                </a:solidFill>
              </a:rPr>
              <a:t>Realm Trust</a:t>
            </a:r>
            <a:r>
              <a:rPr lang="en-US" sz="1600" dirty="0"/>
              <a:t>: Realm trusts are always created between the Active Directory forest and a non-Windows Kerberos directory such as </a:t>
            </a:r>
            <a:r>
              <a:rPr lang="en-US" sz="1600" dirty="0" err="1"/>
              <a:t>eDirectory</a:t>
            </a:r>
            <a:r>
              <a:rPr lang="en-US" sz="1600" dirty="0"/>
              <a:t>, Unix Directory, etc. The trust can be transitive and nontransitive and the trust direction can be one-way or two-way. </a:t>
            </a:r>
          </a:p>
        </p:txBody>
      </p:sp>
      <p:pic>
        <p:nvPicPr>
          <p:cNvPr id="2050" name="Picture 2" descr="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0299" y="3125432"/>
            <a:ext cx="5419725" cy="3333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65106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EMC Education Services. 2012. </a:t>
            </a:r>
            <a:r>
              <a:rPr lang="en-US" i="1" dirty="0"/>
              <a:t>Information storage and management: storing, managing, and protecting digital information</a:t>
            </a:r>
            <a:r>
              <a:rPr lang="en-US" dirty="0"/>
              <a:t> 2nd ed., Hoboken, NJ: Wiley.</a:t>
            </a:r>
          </a:p>
          <a:p>
            <a:r>
              <a:rPr lang="en-US" dirty="0"/>
              <a:t>Francis, </a:t>
            </a:r>
            <a:r>
              <a:rPr lang="en-US" dirty="0" err="1"/>
              <a:t>Dishan</a:t>
            </a:r>
            <a:r>
              <a:rPr lang="en-US" dirty="0"/>
              <a:t>. Mastering Active Directory: Automate Tasks by Leveraging PowerShell for Active Directory Domain Services 2016. </a:t>
            </a:r>
            <a:r>
              <a:rPr lang="en-US" dirty="0" err="1"/>
              <a:t>Packt</a:t>
            </a:r>
            <a:r>
              <a:rPr lang="en-US" dirty="0"/>
              <a:t> Pub., 2017.</a:t>
            </a:r>
          </a:p>
          <a:p>
            <a:r>
              <a:rPr lang="en-US" dirty="0" err="1"/>
              <a:t>Billmath</a:t>
            </a:r>
            <a:r>
              <a:rPr lang="en-US" dirty="0"/>
              <a:t>. “Forest Design Models.” </a:t>
            </a:r>
            <a:r>
              <a:rPr lang="en-US" i="1" dirty="0"/>
              <a:t>Microsoft Docs</a:t>
            </a:r>
            <a:r>
              <a:rPr lang="en-US" dirty="0"/>
              <a:t>, Microsoft, 31 May 2017, </a:t>
            </a:r>
            <a:r>
              <a:rPr lang="en-US" dirty="0">
                <a:hlinkClick r:id="rId2"/>
              </a:rPr>
              <a:t>https://docs.microsoft.com/en-us/windows-server/identity/ad-ds/plan/forest-design-models</a:t>
            </a:r>
            <a:r>
              <a:rPr lang="en-US" dirty="0"/>
              <a:t>.</a:t>
            </a:r>
          </a:p>
          <a:p>
            <a:r>
              <a:rPr lang="en-US" dirty="0"/>
              <a:t>“Active Directory Trust Relationships.” Active Directory Trust Relationships, </a:t>
            </a:r>
            <a:r>
              <a:rPr lang="en-US" dirty="0" err="1"/>
              <a:t>TechieBird</a:t>
            </a:r>
            <a:r>
              <a:rPr lang="en-US" dirty="0"/>
              <a:t>, </a:t>
            </a:r>
            <a:r>
              <a:rPr lang="en-US" dirty="0">
                <a:hlinkClick r:id="rId3"/>
              </a:rPr>
              <a:t>http://www.techiebird.com/wintrust.html</a:t>
            </a:r>
            <a:r>
              <a:rPr lang="en-US" dirty="0"/>
              <a:t>.</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Plan the structure of an Active Directory infrastructure</a:t>
            </a:r>
          </a:p>
          <a:p>
            <a:r>
              <a:rPr lang="en-US" dirty="0"/>
              <a:t>Know the two types of forest models</a:t>
            </a:r>
          </a:p>
          <a:p>
            <a:r>
              <a:rPr lang="en-US" dirty="0"/>
              <a:t>Know about two aspects of forest structures</a:t>
            </a:r>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DCA3386-1D33-4518-8166-94EC09057134}"/>
              </a:ext>
            </a:extLst>
          </p:cNvPr>
          <p:cNvSpPr>
            <a:spLocks noGrp="1"/>
          </p:cNvSpPr>
          <p:nvPr>
            <p:ph idx="1"/>
          </p:nvPr>
        </p:nvSpPr>
        <p:spPr/>
        <p:txBody>
          <a:bodyPr>
            <a:noAutofit/>
          </a:bodyPr>
          <a:lstStyle/>
          <a:p>
            <a:r>
              <a:rPr lang="en-US" dirty="0"/>
              <a:t>Before designing the Active Directory infrastructure, you will need to plan out what your business requires from the service.</a:t>
            </a:r>
          </a:p>
          <a:p>
            <a:endParaRPr lang="en-US" dirty="0"/>
          </a:p>
          <a:p>
            <a:r>
              <a:rPr lang="en-US" dirty="0"/>
              <a:t>Forest: A complete instance of Active Directory.</a:t>
            </a:r>
            <a:br>
              <a:rPr lang="en-US" dirty="0"/>
            </a:br>
            <a:endParaRPr lang="en-US" dirty="0"/>
          </a:p>
          <a:p>
            <a:r>
              <a:rPr lang="en-US" dirty="0"/>
              <a:t>Every Active Directory infrastructure has at least one forest.</a:t>
            </a:r>
            <a:br>
              <a:rPr lang="en-US" dirty="0"/>
            </a:br>
            <a:endParaRPr lang="en-US" dirty="0"/>
          </a:p>
          <a:p>
            <a:r>
              <a:rPr lang="en-US" dirty="0"/>
              <a:t>Types of Forest Models</a:t>
            </a:r>
          </a:p>
          <a:p>
            <a:pPr lvl="1">
              <a:spcBef>
                <a:spcPts val="300"/>
              </a:spcBef>
            </a:pPr>
            <a:r>
              <a:rPr lang="en-US" sz="2400" dirty="0"/>
              <a:t>Single Forest</a:t>
            </a:r>
          </a:p>
          <a:p>
            <a:pPr lvl="1">
              <a:spcBef>
                <a:spcPts val="600"/>
              </a:spcBef>
            </a:pPr>
            <a:r>
              <a:rPr lang="en-US" sz="2400" dirty="0"/>
              <a:t>Multiple Forest</a:t>
            </a:r>
          </a:p>
        </p:txBody>
      </p:sp>
      <p:sp>
        <p:nvSpPr>
          <p:cNvPr id="3" name="Title 2">
            <a:extLst>
              <a:ext uri="{FF2B5EF4-FFF2-40B4-BE49-F238E27FC236}">
                <a16:creationId xmlns:a16="http://schemas.microsoft.com/office/drawing/2014/main" id="{C5A455F1-51BA-43A9-B219-97CF05182312}"/>
              </a:ext>
            </a:extLst>
          </p:cNvPr>
          <p:cNvSpPr>
            <a:spLocks noGrp="1"/>
          </p:cNvSpPr>
          <p:nvPr>
            <p:ph type="title"/>
          </p:nvPr>
        </p:nvSpPr>
        <p:spPr/>
        <p:txBody>
          <a:bodyPr/>
          <a:lstStyle/>
          <a:p>
            <a:r>
              <a:rPr lang="en-US" dirty="0"/>
              <a:t>Designing the Forest Structure</a:t>
            </a:r>
          </a:p>
        </p:txBody>
      </p:sp>
      <p:grpSp>
        <p:nvGrpSpPr>
          <p:cNvPr id="4" name="Group 3">
            <a:extLst>
              <a:ext uri="{FF2B5EF4-FFF2-40B4-BE49-F238E27FC236}">
                <a16:creationId xmlns:a16="http://schemas.microsoft.com/office/drawing/2014/main" id="{5ACAAEA6-910E-45DC-BAC6-B42CE3AEDE6F}"/>
              </a:ext>
            </a:extLst>
          </p:cNvPr>
          <p:cNvGrpSpPr/>
          <p:nvPr/>
        </p:nvGrpSpPr>
        <p:grpSpPr>
          <a:xfrm>
            <a:off x="5428079" y="5160013"/>
            <a:ext cx="3484959" cy="1456984"/>
            <a:chOff x="12583738" y="4087669"/>
            <a:chExt cx="6848298" cy="1285550"/>
          </a:xfrm>
        </p:grpSpPr>
        <p:sp>
          <p:nvSpPr>
            <p:cNvPr id="5" name="Rectangle 4">
              <a:extLst>
                <a:ext uri="{FF2B5EF4-FFF2-40B4-BE49-F238E27FC236}">
                  <a16:creationId xmlns:a16="http://schemas.microsoft.com/office/drawing/2014/main" id="{F7070ADC-CB1F-44FF-91FD-993EA4EB60B4}"/>
                </a:ext>
              </a:extLst>
            </p:cNvPr>
            <p:cNvSpPr/>
            <p:nvPr/>
          </p:nvSpPr>
          <p:spPr>
            <a:xfrm>
              <a:off x="12583738" y="4087669"/>
              <a:ext cx="6842106" cy="1285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a:t>forest</a:t>
              </a:r>
              <a:br>
                <a:rPr lang="en-US" sz="2400" dirty="0"/>
              </a:br>
              <a:endParaRPr lang="en-US" dirty="0"/>
            </a:p>
            <a:p>
              <a:pPr lvl="0"/>
              <a:r>
                <a:rPr lang="en-US" dirty="0"/>
                <a:t>collection of domain containers that trust each other</a:t>
              </a:r>
            </a:p>
          </p:txBody>
        </p:sp>
        <p:sp>
          <p:nvSpPr>
            <p:cNvPr id="6" name="Rectangle 5">
              <a:extLst>
                <a:ext uri="{FF2B5EF4-FFF2-40B4-BE49-F238E27FC236}">
                  <a16:creationId xmlns:a16="http://schemas.microsoft.com/office/drawing/2014/main" id="{05A67E84-23D9-4DCA-8921-AA04116B4DE9}"/>
                </a:ext>
              </a:extLst>
            </p:cNvPr>
            <p:cNvSpPr/>
            <p:nvPr/>
          </p:nvSpPr>
          <p:spPr>
            <a:xfrm rot="21346576">
              <a:off x="15273241" y="4110014"/>
              <a:ext cx="4158795" cy="570281"/>
            </a:xfrm>
            <a:prstGeom prst="rect">
              <a:avLst/>
            </a:prstGeom>
            <a:noFill/>
            <a:ln>
              <a:noFill/>
            </a:ln>
          </p:spPr>
          <p:txBody>
            <a:bodyPr wrap="none" lIns="91440" tIns="45720" rIns="91440" bIns="45720">
              <a:spAutoFit/>
            </a:bodyPr>
            <a:lstStyle/>
            <a:p>
              <a:pPr algn="ctr"/>
              <a:r>
                <a:rPr lang="en-US" sz="3600" i="1" dirty="0">
                  <a:ln w="0"/>
                  <a:solidFill>
                    <a:srgbClr val="DDD3A1"/>
                  </a:solidFill>
                  <a:latin typeface="Book Antiqua" panose="02040602050305030304" pitchFamily="18" charset="0"/>
                </a:rPr>
                <a:t>Key Term</a:t>
              </a:r>
            </a:p>
          </p:txBody>
        </p:sp>
      </p:grpSp>
    </p:spTree>
    <p:extLst>
      <p:ext uri="{BB962C8B-B14F-4D97-AF65-F5344CB8AC3E}">
        <p14:creationId xmlns:p14="http://schemas.microsoft.com/office/powerpoint/2010/main" val="4026776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2EDE84-218C-413F-8C3F-AFFC86C1D345}"/>
              </a:ext>
            </a:extLst>
          </p:cNvPr>
          <p:cNvSpPr>
            <a:spLocks noGrp="1"/>
          </p:cNvSpPr>
          <p:nvPr>
            <p:ph sz="half" idx="1"/>
          </p:nvPr>
        </p:nvSpPr>
        <p:spPr/>
        <p:txBody>
          <a:bodyPr/>
          <a:lstStyle/>
          <a:p>
            <a:pPr marL="45720" indent="0">
              <a:buNone/>
            </a:pPr>
            <a:r>
              <a:rPr lang="en-US" sz="2800" dirty="0"/>
              <a:t>Single Forest Model</a:t>
            </a:r>
          </a:p>
          <a:p>
            <a:r>
              <a:rPr lang="en-US" dirty="0"/>
              <a:t>This is the default forest model</a:t>
            </a:r>
          </a:p>
          <a:p>
            <a:r>
              <a:rPr lang="en-US" dirty="0"/>
              <a:t>Most business models fit into this category</a:t>
            </a:r>
          </a:p>
          <a:p>
            <a:r>
              <a:rPr lang="en-US" dirty="0"/>
              <a:t>Less complex than the multiple forest model, which means as a result it costs less</a:t>
            </a:r>
          </a:p>
        </p:txBody>
      </p:sp>
      <p:sp>
        <p:nvSpPr>
          <p:cNvPr id="4" name="Content Placeholder 3">
            <a:extLst>
              <a:ext uri="{FF2B5EF4-FFF2-40B4-BE49-F238E27FC236}">
                <a16:creationId xmlns:a16="http://schemas.microsoft.com/office/drawing/2014/main" id="{99229FC6-F15F-4227-966C-8014C401855B}"/>
              </a:ext>
            </a:extLst>
          </p:cNvPr>
          <p:cNvSpPr>
            <a:spLocks noGrp="1"/>
          </p:cNvSpPr>
          <p:nvPr>
            <p:ph sz="half" idx="2"/>
          </p:nvPr>
        </p:nvSpPr>
        <p:spPr/>
        <p:txBody>
          <a:bodyPr/>
          <a:lstStyle/>
          <a:p>
            <a:pPr marL="45720" indent="0">
              <a:buNone/>
            </a:pPr>
            <a:r>
              <a:rPr lang="en-US" sz="2800" dirty="0"/>
              <a:t>Multiple Forest Model</a:t>
            </a:r>
          </a:p>
          <a:p>
            <a:r>
              <a:rPr lang="en-US" dirty="0"/>
              <a:t>Compared to the single forest model, this model is:</a:t>
            </a:r>
          </a:p>
          <a:p>
            <a:pPr lvl="1"/>
            <a:r>
              <a:rPr lang="en-US" dirty="0"/>
              <a:t>More complex</a:t>
            </a:r>
          </a:p>
          <a:p>
            <a:pPr lvl="1"/>
            <a:r>
              <a:rPr lang="en-US" dirty="0"/>
              <a:t>More costly</a:t>
            </a:r>
          </a:p>
          <a:p>
            <a:pPr lvl="2"/>
            <a:r>
              <a:rPr lang="en-US" dirty="0"/>
              <a:t>Single there are multiple forests, more hardware/software is needed</a:t>
            </a:r>
          </a:p>
          <a:p>
            <a:endParaRPr lang="en-US" dirty="0"/>
          </a:p>
          <a:p>
            <a:r>
              <a:rPr lang="en-US" dirty="0"/>
              <a:t>Use cases:</a:t>
            </a:r>
          </a:p>
          <a:p>
            <a:pPr lvl="1"/>
            <a:r>
              <a:rPr lang="en-US" dirty="0"/>
              <a:t>Businesses with independent groups</a:t>
            </a:r>
          </a:p>
          <a:p>
            <a:pPr lvl="1"/>
            <a:r>
              <a:rPr lang="en-US" dirty="0"/>
              <a:t>Companies which want to share resources</a:t>
            </a:r>
          </a:p>
          <a:p>
            <a:endParaRPr lang="en-US" dirty="0"/>
          </a:p>
        </p:txBody>
      </p:sp>
      <p:sp>
        <p:nvSpPr>
          <p:cNvPr id="3" name="Title 2">
            <a:extLst>
              <a:ext uri="{FF2B5EF4-FFF2-40B4-BE49-F238E27FC236}">
                <a16:creationId xmlns:a16="http://schemas.microsoft.com/office/drawing/2014/main" id="{8FCC7236-9F3F-4D86-A2FE-BD3D8574B03D}"/>
              </a:ext>
            </a:extLst>
          </p:cNvPr>
          <p:cNvSpPr>
            <a:spLocks noGrp="1"/>
          </p:cNvSpPr>
          <p:nvPr>
            <p:ph type="title"/>
          </p:nvPr>
        </p:nvSpPr>
        <p:spPr/>
        <p:txBody>
          <a:bodyPr/>
          <a:lstStyle/>
          <a:p>
            <a:r>
              <a:rPr lang="en-US" dirty="0"/>
              <a:t>Forest Models</a:t>
            </a:r>
          </a:p>
        </p:txBody>
      </p:sp>
    </p:spTree>
    <p:extLst>
      <p:ext uri="{BB962C8B-B14F-4D97-AF65-F5344CB8AC3E}">
        <p14:creationId xmlns:p14="http://schemas.microsoft.com/office/powerpoint/2010/main" val="2084577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BF4B461-E729-4132-B607-35692ECAA4EE}"/>
              </a:ext>
            </a:extLst>
          </p:cNvPr>
          <p:cNvSpPr>
            <a:spLocks noGrp="1"/>
          </p:cNvSpPr>
          <p:nvPr>
            <p:ph idx="1"/>
          </p:nvPr>
        </p:nvSpPr>
        <p:spPr/>
        <p:txBody>
          <a:bodyPr>
            <a:normAutofit/>
          </a:bodyPr>
          <a:lstStyle/>
          <a:p>
            <a:r>
              <a:rPr lang="en-US" dirty="0"/>
              <a:t>The next step is to create a forest design.</a:t>
            </a:r>
          </a:p>
          <a:p>
            <a:r>
              <a:rPr lang="en-US" dirty="0"/>
              <a:t>Need to figure out what requirements groups in your organization need.</a:t>
            </a:r>
          </a:p>
          <a:p>
            <a:pPr marL="45720" indent="0">
              <a:buNone/>
            </a:pPr>
            <a:endParaRPr lang="en-US" dirty="0"/>
          </a:p>
          <a:p>
            <a:r>
              <a:rPr lang="en-US" dirty="0"/>
              <a:t>Some of these may include:</a:t>
            </a:r>
          </a:p>
          <a:p>
            <a:pPr lvl="1"/>
            <a:r>
              <a:rPr lang="en-US" dirty="0"/>
              <a:t>Organizational Structure Requirements</a:t>
            </a:r>
          </a:p>
          <a:p>
            <a:pPr lvl="1"/>
            <a:r>
              <a:rPr lang="en-US" dirty="0"/>
              <a:t>Operational Requirements</a:t>
            </a:r>
          </a:p>
          <a:p>
            <a:pPr lvl="1"/>
            <a:r>
              <a:rPr lang="en-US" dirty="0"/>
              <a:t>Legal Requirements</a:t>
            </a:r>
          </a:p>
          <a:p>
            <a:endParaRPr lang="en-US" dirty="0"/>
          </a:p>
        </p:txBody>
      </p:sp>
      <p:sp>
        <p:nvSpPr>
          <p:cNvPr id="3" name="Title 2">
            <a:extLst>
              <a:ext uri="{FF2B5EF4-FFF2-40B4-BE49-F238E27FC236}">
                <a16:creationId xmlns:a16="http://schemas.microsoft.com/office/drawing/2014/main" id="{2A423E9F-6A27-4913-B268-1776851058C7}"/>
              </a:ext>
            </a:extLst>
          </p:cNvPr>
          <p:cNvSpPr>
            <a:spLocks noGrp="1"/>
          </p:cNvSpPr>
          <p:nvPr>
            <p:ph type="title"/>
          </p:nvPr>
        </p:nvSpPr>
        <p:spPr/>
        <p:txBody>
          <a:bodyPr/>
          <a:lstStyle/>
          <a:p>
            <a:r>
              <a:rPr lang="en-US" dirty="0"/>
              <a:t>Creating a Forest Design</a:t>
            </a:r>
          </a:p>
        </p:txBody>
      </p:sp>
    </p:spTree>
    <p:extLst>
      <p:ext uri="{BB962C8B-B14F-4D97-AF65-F5344CB8AC3E}">
        <p14:creationId xmlns:p14="http://schemas.microsoft.com/office/powerpoint/2010/main" val="307562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F009C93-A7AF-4BFF-BBFF-E5AB676A37B9}"/>
              </a:ext>
            </a:extLst>
          </p:cNvPr>
          <p:cNvSpPr>
            <a:spLocks noGrp="1"/>
          </p:cNvSpPr>
          <p:nvPr>
            <p:ph sz="half" idx="1"/>
          </p:nvPr>
        </p:nvSpPr>
        <p:spPr>
          <a:xfrm>
            <a:off x="273132" y="1719071"/>
            <a:ext cx="3302275" cy="4912233"/>
          </a:xfrm>
        </p:spPr>
        <p:txBody>
          <a:bodyPr>
            <a:normAutofit fontScale="92500" lnSpcReduction="10000"/>
          </a:bodyPr>
          <a:lstStyle/>
          <a:p>
            <a:r>
              <a:rPr lang="en-US" dirty="0"/>
              <a:t>In this forest model, the following are contained in the forest:</a:t>
            </a:r>
          </a:p>
          <a:p>
            <a:pPr lvl="1"/>
            <a:r>
              <a:rPr lang="en-US" dirty="0"/>
              <a:t>User Accounts</a:t>
            </a:r>
          </a:p>
          <a:p>
            <a:pPr lvl="1"/>
            <a:r>
              <a:rPr lang="en-US" dirty="0"/>
              <a:t>Resources</a:t>
            </a:r>
          </a:p>
          <a:p>
            <a:r>
              <a:rPr lang="en-US" dirty="0"/>
              <a:t>Provides:</a:t>
            </a:r>
          </a:p>
          <a:p>
            <a:pPr lvl="1"/>
            <a:r>
              <a:rPr lang="en-US" dirty="0"/>
              <a:t>Service Autonomy</a:t>
            </a:r>
          </a:p>
          <a:p>
            <a:pPr lvl="1"/>
            <a:r>
              <a:rPr lang="en-US" dirty="0"/>
              <a:t>Service Isolation</a:t>
            </a:r>
          </a:p>
          <a:p>
            <a:pPr lvl="1"/>
            <a:r>
              <a:rPr lang="en-US" dirty="0"/>
              <a:t>Data Isolation</a:t>
            </a:r>
          </a:p>
          <a:p>
            <a:r>
              <a:rPr lang="en-US" dirty="0"/>
              <a:t>Resources can be shared between forests by using trust relationships.</a:t>
            </a:r>
          </a:p>
          <a:p>
            <a:r>
              <a:rPr lang="en-US" dirty="0"/>
              <a:t>At least one organizational forest is present in every Active Directory design.</a:t>
            </a:r>
          </a:p>
        </p:txBody>
      </p:sp>
      <p:sp>
        <p:nvSpPr>
          <p:cNvPr id="3" name="Title 2">
            <a:extLst>
              <a:ext uri="{FF2B5EF4-FFF2-40B4-BE49-F238E27FC236}">
                <a16:creationId xmlns:a16="http://schemas.microsoft.com/office/drawing/2014/main" id="{AFED3F94-C8E7-4BB3-9203-C275B8B6AD51}"/>
              </a:ext>
            </a:extLst>
          </p:cNvPr>
          <p:cNvSpPr>
            <a:spLocks noGrp="1"/>
          </p:cNvSpPr>
          <p:nvPr>
            <p:ph type="title"/>
          </p:nvPr>
        </p:nvSpPr>
        <p:spPr/>
        <p:txBody>
          <a:bodyPr/>
          <a:lstStyle/>
          <a:p>
            <a:r>
              <a:rPr lang="en-US" dirty="0"/>
              <a:t>Organizational Forest Model</a:t>
            </a:r>
          </a:p>
        </p:txBody>
      </p:sp>
      <p:pic>
        <p:nvPicPr>
          <p:cNvPr id="5" name="Content Placeholder 4">
            <a:extLst>
              <a:ext uri="{FF2B5EF4-FFF2-40B4-BE49-F238E27FC236}">
                <a16:creationId xmlns:a16="http://schemas.microsoft.com/office/drawing/2014/main" id="{BC52237D-C802-43A5-9D9F-EBD9CE133A26}"/>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191856" y="1766479"/>
            <a:ext cx="4375881" cy="4620279"/>
          </a:xfrm>
        </p:spPr>
      </p:pic>
    </p:spTree>
    <p:extLst>
      <p:ext uri="{BB962C8B-B14F-4D97-AF65-F5344CB8AC3E}">
        <p14:creationId xmlns:p14="http://schemas.microsoft.com/office/powerpoint/2010/main" val="1478753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276C28D-F746-457E-99FB-2515D72598B5}"/>
              </a:ext>
            </a:extLst>
          </p:cNvPr>
          <p:cNvSpPr>
            <a:spLocks noGrp="1"/>
          </p:cNvSpPr>
          <p:nvPr>
            <p:ph sz="half" idx="1"/>
          </p:nvPr>
        </p:nvSpPr>
        <p:spPr>
          <a:xfrm>
            <a:off x="273132" y="1719071"/>
            <a:ext cx="3107066" cy="4912233"/>
          </a:xfrm>
        </p:spPr>
        <p:txBody>
          <a:bodyPr/>
          <a:lstStyle/>
          <a:p>
            <a:r>
              <a:rPr lang="en-US" dirty="0"/>
              <a:t>In this forest model, resources are managed separately in a different forest.</a:t>
            </a:r>
          </a:p>
          <a:p>
            <a:pPr lvl="1"/>
            <a:r>
              <a:rPr lang="en-US" dirty="0"/>
              <a:t>This is known as a Resource Forest.</a:t>
            </a:r>
          </a:p>
          <a:p>
            <a:r>
              <a:rPr lang="en-US" dirty="0"/>
              <a:t>Provides:</a:t>
            </a:r>
          </a:p>
          <a:p>
            <a:pPr lvl="1"/>
            <a:r>
              <a:rPr lang="en-US" dirty="0"/>
              <a:t>Service Isolation</a:t>
            </a:r>
          </a:p>
          <a:p>
            <a:r>
              <a:rPr lang="en-US" dirty="0"/>
              <a:t>A Resource Forest does not contain user accounts.</a:t>
            </a:r>
          </a:p>
          <a:p>
            <a:r>
              <a:rPr lang="en-US" dirty="0"/>
              <a:t>Other users from different forests can access data using forest trusts.</a:t>
            </a:r>
          </a:p>
        </p:txBody>
      </p:sp>
      <p:sp>
        <p:nvSpPr>
          <p:cNvPr id="3" name="Title 2">
            <a:extLst>
              <a:ext uri="{FF2B5EF4-FFF2-40B4-BE49-F238E27FC236}">
                <a16:creationId xmlns:a16="http://schemas.microsoft.com/office/drawing/2014/main" id="{AA6D6A90-8F44-4DEE-B7A9-371F3B8ABB54}"/>
              </a:ext>
            </a:extLst>
          </p:cNvPr>
          <p:cNvSpPr>
            <a:spLocks noGrp="1"/>
          </p:cNvSpPr>
          <p:nvPr>
            <p:ph type="title"/>
          </p:nvPr>
        </p:nvSpPr>
        <p:spPr/>
        <p:txBody>
          <a:bodyPr/>
          <a:lstStyle/>
          <a:p>
            <a:r>
              <a:rPr lang="en-US" dirty="0"/>
              <a:t>Resource Forest Model</a:t>
            </a:r>
          </a:p>
        </p:txBody>
      </p:sp>
      <p:pic>
        <p:nvPicPr>
          <p:cNvPr id="5" name="Content Placeholder 4">
            <a:extLst>
              <a:ext uri="{FF2B5EF4-FFF2-40B4-BE49-F238E27FC236}">
                <a16:creationId xmlns:a16="http://schemas.microsoft.com/office/drawing/2014/main" id="{00FA90B1-DBB7-4817-B846-1524A42FACDF}"/>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3955551" y="1608089"/>
            <a:ext cx="4806709" cy="5066837"/>
          </a:xfrm>
        </p:spPr>
      </p:pic>
    </p:spTree>
    <p:extLst>
      <p:ext uri="{BB962C8B-B14F-4D97-AF65-F5344CB8AC3E}">
        <p14:creationId xmlns:p14="http://schemas.microsoft.com/office/powerpoint/2010/main" val="507517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21055A3-3A92-4640-9306-B53CD9C7B13B}"/>
              </a:ext>
            </a:extLst>
          </p:cNvPr>
          <p:cNvSpPr>
            <a:spLocks noGrp="1"/>
          </p:cNvSpPr>
          <p:nvPr>
            <p:ph sz="half" idx="1"/>
          </p:nvPr>
        </p:nvSpPr>
        <p:spPr/>
        <p:txBody>
          <a:bodyPr/>
          <a:lstStyle/>
          <a:p>
            <a:r>
              <a:rPr lang="en-US" dirty="0"/>
              <a:t>In this forest model, users or data which need to be isolated are put in a separate forest.</a:t>
            </a:r>
          </a:p>
          <a:p>
            <a:r>
              <a:rPr lang="en-US" dirty="0"/>
              <a:t>Provides:</a:t>
            </a:r>
          </a:p>
          <a:p>
            <a:pPr lvl="1"/>
            <a:r>
              <a:rPr lang="en-US" dirty="0"/>
              <a:t>Data Isolation</a:t>
            </a:r>
          </a:p>
          <a:p>
            <a:r>
              <a:rPr lang="en-US" dirty="0"/>
              <a:t>Requirements:</a:t>
            </a:r>
          </a:p>
          <a:p>
            <a:pPr lvl="1"/>
            <a:r>
              <a:rPr lang="en-US" dirty="0"/>
              <a:t>A different user account will be needed to access the restricted forest.</a:t>
            </a:r>
          </a:p>
          <a:p>
            <a:pPr lvl="1"/>
            <a:r>
              <a:rPr lang="en-US" dirty="0"/>
              <a:t>A separate physical computer will be needed by the user to access it.</a:t>
            </a:r>
          </a:p>
          <a:p>
            <a:pPr lvl="1"/>
            <a:r>
              <a:rPr lang="en-US" dirty="0"/>
              <a:t>Depending on the importance of the data on the restricted forest, it can be put on a completely different network.</a:t>
            </a:r>
          </a:p>
        </p:txBody>
      </p:sp>
      <p:sp>
        <p:nvSpPr>
          <p:cNvPr id="3" name="Title 2">
            <a:extLst>
              <a:ext uri="{FF2B5EF4-FFF2-40B4-BE49-F238E27FC236}">
                <a16:creationId xmlns:a16="http://schemas.microsoft.com/office/drawing/2014/main" id="{477D71F0-0EC7-40F1-ABC7-47CD9212F1C8}"/>
              </a:ext>
            </a:extLst>
          </p:cNvPr>
          <p:cNvSpPr>
            <a:spLocks noGrp="1"/>
          </p:cNvSpPr>
          <p:nvPr>
            <p:ph type="title"/>
          </p:nvPr>
        </p:nvSpPr>
        <p:spPr/>
        <p:txBody>
          <a:bodyPr/>
          <a:lstStyle/>
          <a:p>
            <a:r>
              <a:rPr lang="en-US" dirty="0"/>
              <a:t>Restricted Access Forest Model</a:t>
            </a:r>
          </a:p>
        </p:txBody>
      </p:sp>
      <p:pic>
        <p:nvPicPr>
          <p:cNvPr id="6" name="Content Placeholder 4">
            <a:extLst>
              <a:ext uri="{FF2B5EF4-FFF2-40B4-BE49-F238E27FC236}">
                <a16:creationId xmlns:a16="http://schemas.microsoft.com/office/drawing/2014/main" id="{29B06BCD-32D8-4272-9AF2-5D5A732A044A}"/>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08114" y="1551398"/>
            <a:ext cx="4396382" cy="5161498"/>
          </a:xfrm>
        </p:spPr>
      </p:pic>
    </p:spTree>
    <p:extLst>
      <p:ext uri="{BB962C8B-B14F-4D97-AF65-F5344CB8AC3E}">
        <p14:creationId xmlns:p14="http://schemas.microsoft.com/office/powerpoint/2010/main" val="740320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90857" y="1719071"/>
            <a:ext cx="8715637" cy="4912233"/>
          </a:xfrm>
        </p:spPr>
        <p:txBody>
          <a:bodyPr>
            <a:noAutofit/>
          </a:bodyPr>
          <a:lstStyle/>
          <a:p>
            <a:r>
              <a:rPr lang="en-US" sz="1800" dirty="0"/>
              <a:t>Trust Relationships allow you to provide </a:t>
            </a:r>
            <a:r>
              <a:rPr lang="en-US" sz="1800" dirty="0" smtClean="0"/>
              <a:t/>
            </a:r>
            <a:br>
              <a:rPr lang="en-US" sz="1800" dirty="0" smtClean="0"/>
            </a:br>
            <a:r>
              <a:rPr lang="en-US" sz="1800" dirty="0" smtClean="0"/>
              <a:t>security </a:t>
            </a:r>
            <a:r>
              <a:rPr lang="en-US" sz="1800" dirty="0"/>
              <a:t>across multiple domains.</a:t>
            </a:r>
          </a:p>
          <a:p>
            <a:endParaRPr lang="en-US" sz="1800" dirty="0"/>
          </a:p>
        </p:txBody>
      </p:sp>
      <p:sp>
        <p:nvSpPr>
          <p:cNvPr id="3" name="Title 2">
            <a:extLst>
              <a:ext uri="{FF2B5EF4-FFF2-40B4-BE49-F238E27FC236}">
                <a16:creationId xmlns:a16="http://schemas.microsoft.com/office/drawing/2014/main" id="{0352934D-B5BC-44EC-9554-43F1C2ECC6E7}"/>
              </a:ext>
            </a:extLst>
          </p:cNvPr>
          <p:cNvSpPr>
            <a:spLocks noGrp="1"/>
          </p:cNvSpPr>
          <p:nvPr>
            <p:ph type="title"/>
          </p:nvPr>
        </p:nvSpPr>
        <p:spPr>
          <a:xfrm>
            <a:off x="381000" y="355847"/>
            <a:ext cx="8225118" cy="1054394"/>
          </a:xfrm>
        </p:spPr>
        <p:txBody>
          <a:bodyPr/>
          <a:lstStyle/>
          <a:p>
            <a:r>
              <a:rPr lang="en-US" dirty="0" smtClean="0"/>
              <a:t>Types of Trust </a:t>
            </a:r>
            <a:r>
              <a:rPr lang="en-US" dirty="0"/>
              <a:t>Relationships</a:t>
            </a:r>
          </a:p>
        </p:txBody>
      </p:sp>
      <p:pic>
        <p:nvPicPr>
          <p:cNvPr id="1026" name="Picture 2" descr="Image result for shortcut trusts ad"/>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88115" y="2727814"/>
            <a:ext cx="4812658" cy="390349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5075438" y="1788713"/>
            <a:ext cx="3656391" cy="4770537"/>
          </a:xfrm>
          <a:prstGeom prst="rect">
            <a:avLst/>
          </a:prstGeom>
          <a:solidFill>
            <a:schemeClr val="bg2"/>
          </a:solidFill>
          <a:ln>
            <a:solidFill>
              <a:srgbClr val="C00000"/>
            </a:solidFill>
          </a:ln>
        </p:spPr>
        <p:txBody>
          <a:bodyPr wrap="square">
            <a:spAutoFit/>
          </a:bodyPr>
          <a:lstStyle/>
          <a:p>
            <a:pPr marL="344488" lvl="1" indent="-342900">
              <a:buFont typeface="+mj-lt"/>
              <a:buAutoNum type="arabicPeriod"/>
            </a:pPr>
            <a:r>
              <a:rPr lang="en-US" sz="1600" dirty="0" smtClean="0">
                <a:solidFill>
                  <a:schemeClr val="accent1"/>
                </a:solidFill>
              </a:rPr>
              <a:t>Parent/Child Trust: </a:t>
            </a:r>
            <a:r>
              <a:rPr lang="en-US" sz="1600" dirty="0"/>
              <a:t>Parent-child Trust is an implicitly established, two-way, transitive trust when you add a new child domain to a tree</a:t>
            </a:r>
            <a:r>
              <a:rPr lang="en-US" sz="1600" dirty="0" smtClean="0"/>
              <a:t>.</a:t>
            </a:r>
            <a:br>
              <a:rPr lang="en-US" sz="1600" dirty="0" smtClean="0"/>
            </a:br>
            <a:endParaRPr lang="en-US" sz="1600" dirty="0"/>
          </a:p>
          <a:p>
            <a:pPr marL="344488" lvl="1" indent="-342900">
              <a:buFont typeface="+mj-lt"/>
              <a:buAutoNum type="arabicPeriod"/>
            </a:pPr>
            <a:r>
              <a:rPr lang="en-US" sz="1600" dirty="0">
                <a:solidFill>
                  <a:schemeClr val="accent1"/>
                </a:solidFill>
              </a:rPr>
              <a:t>Tree Root </a:t>
            </a:r>
            <a:r>
              <a:rPr lang="en-US" sz="1600" dirty="0" smtClean="0">
                <a:solidFill>
                  <a:schemeClr val="accent1"/>
                </a:solidFill>
              </a:rPr>
              <a:t>Trust: </a:t>
            </a:r>
            <a:r>
              <a:rPr lang="en-US" sz="1600" dirty="0"/>
              <a:t>Tree-root Trust is an implicitly established, two-way, transitive trust when you add a new tree root domain to a forest</a:t>
            </a:r>
            <a:r>
              <a:rPr lang="en-US" sz="1600" dirty="0" smtClean="0"/>
              <a:t>.</a:t>
            </a:r>
            <a:br>
              <a:rPr lang="en-US" sz="1600" dirty="0" smtClean="0"/>
            </a:br>
            <a:endParaRPr lang="en-US" sz="1600" dirty="0"/>
          </a:p>
          <a:p>
            <a:pPr marL="344488" lvl="1" indent="-342900">
              <a:buFont typeface="+mj-lt"/>
              <a:buAutoNum type="arabicPeriod"/>
            </a:pPr>
            <a:r>
              <a:rPr lang="en-US" sz="1600" dirty="0">
                <a:solidFill>
                  <a:schemeClr val="accent1"/>
                </a:solidFill>
              </a:rPr>
              <a:t>Shortcut Trust</a:t>
            </a:r>
            <a:r>
              <a:rPr lang="en-US" sz="1600" dirty="0"/>
              <a:t>: You may want to create a shortcut trust between domains of the same Active Directory forest if you need to improve the user login experience (no need to use root nodes). The shortcut trust is always transitive and direction can be one-way or two-way</a:t>
            </a:r>
            <a:r>
              <a:rPr lang="en-US" sz="1600" dirty="0" smtClean="0"/>
              <a:t>.</a:t>
            </a:r>
            <a:endParaRPr lang="en-US" sz="1600" dirty="0"/>
          </a:p>
        </p:txBody>
      </p:sp>
    </p:spTree>
    <p:extLst>
      <p:ext uri="{BB962C8B-B14F-4D97-AF65-F5344CB8AC3E}">
        <p14:creationId xmlns:p14="http://schemas.microsoft.com/office/powerpoint/2010/main" val="25554884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78840</TotalTime>
  <Words>556</Words>
  <Application>Microsoft Office PowerPoint</Application>
  <PresentationFormat>On-screen Show (4:3)</PresentationFormat>
  <Paragraphs>92</Paragraphs>
  <Slides>11</Slides>
  <Notes>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Arial</vt:lpstr>
      <vt:lpstr>Arial Narrow</vt:lpstr>
      <vt:lpstr>Book Antiqua</vt:lpstr>
      <vt:lpstr>Calibri</vt:lpstr>
      <vt:lpstr>Franklin Gothic Medium</vt:lpstr>
      <vt:lpstr>Source Sans Pro</vt:lpstr>
      <vt:lpstr>Times</vt:lpstr>
      <vt:lpstr>Wingdings</vt:lpstr>
      <vt:lpstr>Wingdings 2</vt:lpstr>
      <vt:lpstr>Java Green</vt:lpstr>
      <vt:lpstr>Concepts of  Computing  Technologies     Forests</vt:lpstr>
      <vt:lpstr>Objectives</vt:lpstr>
      <vt:lpstr>Designing the Forest Structure</vt:lpstr>
      <vt:lpstr>Forest Models</vt:lpstr>
      <vt:lpstr>Creating a Forest Design</vt:lpstr>
      <vt:lpstr>Organizational Forest Model</vt:lpstr>
      <vt:lpstr>Resource Forest Model</vt:lpstr>
      <vt:lpstr>Restricted Access Forest Model</vt:lpstr>
      <vt:lpstr>Types of Trust Relationships</vt:lpstr>
      <vt:lpstr>Types of Trust Relationships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Myers, Jack F</cp:lastModifiedBy>
  <cp:revision>678</cp:revision>
  <dcterms:created xsi:type="dcterms:W3CDTF">2013-12-20T15:33:26Z</dcterms:created>
  <dcterms:modified xsi:type="dcterms:W3CDTF">2018-08-13T20:11:24Z</dcterms:modified>
</cp:coreProperties>
</file>