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5"/>
  </p:notesMasterIdLst>
  <p:sldIdLst>
    <p:sldId id="279" r:id="rId2"/>
    <p:sldId id="258" r:id="rId3"/>
    <p:sldId id="266" r:id="rId4"/>
    <p:sldId id="267" r:id="rId5"/>
    <p:sldId id="268" r:id="rId6"/>
    <p:sldId id="269" r:id="rId7"/>
    <p:sldId id="270" r:id="rId8"/>
    <p:sldId id="271" r:id="rId9"/>
    <p:sldId id="272" r:id="rId10"/>
    <p:sldId id="273" r:id="rId11"/>
    <p:sldId id="275" r:id="rId12"/>
    <p:sldId id="276"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12" autoAdjust="0"/>
    <p:restoredTop sz="85302"/>
  </p:normalViewPr>
  <p:slideViewPr>
    <p:cSldViewPr snapToGrid="0">
      <p:cViewPr varScale="1">
        <p:scale>
          <a:sx n="61" d="100"/>
          <a:sy n="61" d="100"/>
        </p:scale>
        <p:origin x="1069" y="40"/>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8/12/2018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Advanced Learning Assistant Seminar, Spring 2018, Patrick Richeal, richealp7@students.rowan.edu</a:t>
            </a:r>
          </a:p>
        </p:txBody>
      </p:sp>
    </p:spTree>
    <p:extLst>
      <p:ext uri="{BB962C8B-B14F-4D97-AF65-F5344CB8AC3E}">
        <p14:creationId xmlns:p14="http://schemas.microsoft.com/office/powerpoint/2010/main" val="1033364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the same reasons as discussed before, the traditional username and password combination is no longer an option against modern identity threats in the context of a federated environment. Many federated environments use multi factor authentication as an additional security measure, but the initial authentication process still uses the traditional username and password. Active Directory Federation Services 2016 now supports three new methods to authenticate without username and password in a federate environment. This includes Microsoft Azure Multi Factor Authentication, password-less access from a trusted device, and Microsoft biometric sign in and Microsoft Passport.</a:t>
            </a:r>
          </a:p>
        </p:txBody>
      </p:sp>
      <p:sp>
        <p:nvSpPr>
          <p:cNvPr id="4" name="Slide Number Placeholder 3"/>
          <p:cNvSpPr>
            <a:spLocks noGrp="1"/>
          </p:cNvSpPr>
          <p:nvPr>
            <p:ph type="sldNum" sz="quarter" idx="10"/>
          </p:nvPr>
        </p:nvSpPr>
        <p:spPr/>
        <p:txBody>
          <a:bodyPr/>
          <a:lstStyle/>
          <a:p>
            <a:fld id="{29C63B7B-8D39-4D0A-9EEA-56F291D347AD}" type="slidenum">
              <a:rPr lang="en-US" smtClean="0"/>
              <a:t>10</a:t>
            </a:fld>
            <a:endParaRPr lang="en-US"/>
          </a:p>
        </p:txBody>
      </p:sp>
    </p:spTree>
    <p:extLst>
      <p:ext uri="{BB962C8B-B14F-4D97-AF65-F5344CB8AC3E}">
        <p14:creationId xmlns:p14="http://schemas.microsoft.com/office/powerpoint/2010/main" val="30836871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Microsoft Azure is a cloud computing platform that offers many services that can integrate with a Microsoft active directory environment. Microsoft Azure Multi Factor Authentication uses multiple methods of authentication to protect cloud environments from Microsoft Azure that are federated with an infrastructure. If the on premise infrastructure is federated with Microsoft Azure Multi Factor Authentication, the on premise infrastructure can use multi factor authentication to authenticate on premise as well as with cloud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Microsoft Azure Multi Factor Authentication requires two of the following methods of authentication in unison; a username and password combination, which is something you know, password-less access from a trusted device, which is something you have, or biometric sign in, which is something you are. Password-less access from a trusted device uses a similar system of public and private keys as discussed earlier, and biometric sign in refers to the same system discussed earlier of either facial or fingerprint recognition.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11</a:t>
            </a:fld>
            <a:endParaRPr lang="en-US"/>
          </a:p>
        </p:txBody>
      </p:sp>
    </p:spTree>
    <p:extLst>
      <p:ext uri="{BB962C8B-B14F-4D97-AF65-F5344CB8AC3E}">
        <p14:creationId xmlns:p14="http://schemas.microsoft.com/office/powerpoint/2010/main" val="19376964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Time accuracy is important in an Active Directory infrastructure in the process of users authenticating with network services within a domain. Users usually have their time automatically synced with domain controllers to maintain accurate time across the infrastructure. However, this can sometimes work in unexpected ways. Virtual servers sync time with their hosts, which can cause accuracy issues. Reply packets for time requests can sometimes take longer then projected to reach the requester. Laptops and mobile devices may not connect with the domain for extended periods of time, which can also lead to time accuracy issues.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Time accuracy impacts an organization’s business and operations in the following ways. Active Directory replications between domain controllers is the primary requirement of a healthy Active Directory infrastructure, and inaccurate time syncs create replication issues. Credit card processing requires one second accuracy, according to industry standards. There are government regulations enforced for stock trades (50 microsecond accuracy). Inaccurate time can result in inaccurate data for reports, log analytics, threat analysis, and troubleshooting. Time accuracy issues can also impact distributed systems such as clusters, SQL farms, and database farms.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12</a:t>
            </a:fld>
            <a:endParaRPr lang="en-US"/>
          </a:p>
        </p:txBody>
      </p:sp>
    </p:spTree>
    <p:extLst>
      <p:ext uri="{BB962C8B-B14F-4D97-AF65-F5344CB8AC3E}">
        <p14:creationId xmlns:p14="http://schemas.microsoft.com/office/powerpoint/2010/main" val="1350498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the end of this lesson, you should be able to understand the difference between authorization and authentication and how Active Directory Domain Services utilizes both, understand the need for better authentication methods and the basics of how Microsoft Passport works, understand that Active Directory Federation Services allows the sharing of identities with trusted business partners, understand the security improvements and their needs in Active Directory Federation Services 2016, and understand the importance of time accuracy for an infrastructure and the improvements of time accuracy in Active Directory Domain Services 2016.</a:t>
            </a:r>
          </a:p>
        </p:txBody>
      </p:sp>
      <p:sp>
        <p:nvSpPr>
          <p:cNvPr id="4" name="Slide Number Placeholder 3"/>
          <p:cNvSpPr>
            <a:spLocks noGrp="1"/>
          </p:cNvSpPr>
          <p:nvPr>
            <p:ph type="sldNum" sz="quarter" idx="10"/>
          </p:nvPr>
        </p:nvSpPr>
        <p:spPr/>
        <p:txBody>
          <a:bodyPr/>
          <a:lstStyle/>
          <a:p>
            <a:fld id="{29C63B7B-8D39-4D0A-9EEA-56F291D347AD}" type="slidenum">
              <a:rPr lang="en-US" smtClean="0"/>
              <a:t>2</a:t>
            </a:fld>
            <a:endParaRPr lang="en-US"/>
          </a:p>
        </p:txBody>
      </p:sp>
    </p:spTree>
    <p:extLst>
      <p:ext uri="{BB962C8B-B14F-4D97-AF65-F5344CB8AC3E}">
        <p14:creationId xmlns:p14="http://schemas.microsoft.com/office/powerpoint/2010/main" val="3151681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most common method of protecting access to a system or resources is with an authentication and authorization process. Authentication is the process of making sure the user is who they claim to be. Authentication attempts to ensure that the person using the privileges of an identity are meant to be doing so. Authorization is the process of determining what a specific user is allowed to do, once they are authenticated. Authorization attempts to ensure that the user is doing only what they are allowed to do.</a:t>
            </a:r>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1730083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Microsoft Active Directory Domain Services uses both an authentication and authorization process to protect the active directory infrastructure. When a user logs into a domain joined device, Active Directory Domain Services first checks the user to make sure they are who they claim to be (authentication). The user can only log in if they are successfully authenticated. After successful authentication, Active Directory Domain Services checks what the user is allowed to do (authorization). The user can only perform what they are authorized to do.</a:t>
            </a:r>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3557715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most common form of authentication is a simple username and password combination. Passwords are a weak method of authentication as they can be broken, brute force algorithms can check every combination until it finds the correct password. Stricter password rules have been attempted but that often results in people writing down their passwords and having them stolen in that way.</a:t>
            </a:r>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2319789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Windows 10, Microsoft introduced its new biometric sign in system. The user can sign into their device with either facial recognition or their fingerprint. This is a viable method of identifying a user, but becomes much stronger when paired with another method of authentication. This is called multi factor authentication, commonly done with username/password and sending a text message to the user’s cell phone. Another method is ‘registering’ the device the user is signing in on and only allowing that device to sign in until re authenticated. This is done via a public/private key pair, with the private key being stored on the device and the public key being stored in the AD infrastructure. The private key is initially generated and stored within the device and is then sent during authentication.</a:t>
            </a:r>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1312427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Microsoft Passport is an authentication method that utilizes all of those concepts simultaneously. Biometric sign in is paired with another authentication method, whether that be text message authentication, smart card, or gesture. Smart card authentication uses a physical device to grant authentication access, and gesture refers to replicating a specific gesture, usually on a touch screen. The device that is being signed in on also registers itself and stores a private key to be sent up during authentication. Microsoft Passport eliminates the traditional and outdated authentication method of the password and provides a robust, secure, and future-proof method of authentication.</a:t>
            </a:r>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265622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common practice in an infrastructure is to use an identity within one infrastructure to authenticate access to another application or service from a trusted business partner (for example, a web application). The infrastructure is responsible for supplying identity information in the form of a ”claim” to the trusted business partner, who then uses the claim to authenticate within their system. This system is beneficial to both parties involved, as the users of the infrastructure get a single sign on experience and the trusted business does not have to manage user accounts.</a:t>
            </a:r>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21370909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Active Directory Federation Services is a service that allows for the sharing of identities among trusted business partners with minimum identity infrastructure changes. Active Directory Federation Services is the service that allows for the functionality on the previous slide. Active Directory Federation Services 2016 adds many features to protect those federated environments with rising identity infrastructure threats.</a:t>
            </a:r>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3531669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8/12/2018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8/12/2018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8/12/2018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8/12/2018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8/12/2018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8/12/2018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8/12/2018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8/12/2018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8/12/2018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8/12/2018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8/12/2018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8/12/2018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8/12/2018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a:xfrm>
            <a:off x="404948" y="1197345"/>
            <a:ext cx="6324600" cy="3738240"/>
          </a:xfrm>
        </p:spPr>
        <p:txBody>
          <a:bodyPr/>
          <a:lstStyle/>
          <a:p>
            <a:pPr lvl="0"/>
            <a:r>
              <a:rPr lang="en-US" sz="3200" dirty="0">
                <a:solidFill>
                  <a:schemeClr val="accent3">
                    <a:lumMod val="20000"/>
                    <a:lumOff val="80000"/>
                  </a:schemeClr>
                </a:solidFill>
                <a:sym typeface="Source Sans Pro"/>
              </a:rPr>
              <a:t>Concepts of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Computing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Technologies</a:t>
            </a:r>
            <a:br>
              <a:rPr lang="en-US" sz="3200" dirty="0">
                <a:sym typeface="Source Sans Pro"/>
              </a:rPr>
            </a:br>
            <a:br>
              <a:rPr lang="en-US" sz="3200" dirty="0">
                <a:sym typeface="Source Sans Pro"/>
              </a:rPr>
            </a:br>
            <a:br>
              <a:rPr lang="en-US" sz="3200" dirty="0">
                <a:sym typeface="Source Sans Pro"/>
              </a:rPr>
            </a:br>
            <a:br>
              <a:rPr lang="en-US" sz="3200" dirty="0">
                <a:sym typeface="Source Sans Pro"/>
              </a:rPr>
            </a:br>
            <a:br>
              <a:rPr lang="en-US" sz="3200" dirty="0"/>
            </a:br>
            <a:r>
              <a:rPr lang="en-US" sz="4400" dirty="0"/>
              <a:t>AD DS Services</a:t>
            </a: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
        <p:nvSpPr>
          <p:cNvPr id="5" name="Subtitle 4">
            <a:extLst>
              <a:ext uri="{FF2B5EF4-FFF2-40B4-BE49-F238E27FC236}">
                <a16:creationId xmlns:a16="http://schemas.microsoft.com/office/drawing/2014/main" id="{82077917-D573-4B7D-908A-AD098B1C1A5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62692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D89BA0-D071-6D4E-AA80-DF3CD46DC243}"/>
              </a:ext>
            </a:extLst>
          </p:cNvPr>
          <p:cNvSpPr>
            <a:spLocks noGrp="1"/>
          </p:cNvSpPr>
          <p:nvPr>
            <p:ph idx="1"/>
          </p:nvPr>
        </p:nvSpPr>
        <p:spPr/>
        <p:txBody>
          <a:bodyPr/>
          <a:lstStyle/>
          <a:p>
            <a:r>
              <a:rPr lang="en-US" dirty="0"/>
              <a:t>For the same reasons as discussed before, the traditional username and password combination is no longer an option against modern identity threats in the context of a federated environment</a:t>
            </a:r>
          </a:p>
          <a:p>
            <a:r>
              <a:rPr lang="en-US" dirty="0"/>
              <a:t>Many federated environments use multi factor authentication as an additional security measure, but the initial authentication process still uses the traditional username and password</a:t>
            </a:r>
          </a:p>
          <a:p>
            <a:r>
              <a:rPr lang="en-US" dirty="0"/>
              <a:t>AD FS 2016 now supports three new methods to authenticate without username and password in a federate environment</a:t>
            </a:r>
          </a:p>
          <a:p>
            <a:pPr lvl="1"/>
            <a:r>
              <a:rPr lang="en-US" dirty="0"/>
              <a:t>Microsoft Azure Multi Factor Authentication (MFA)</a:t>
            </a:r>
          </a:p>
          <a:p>
            <a:pPr lvl="1"/>
            <a:r>
              <a:rPr lang="en-US" dirty="0"/>
              <a:t>Password-less access from a trusted device</a:t>
            </a:r>
          </a:p>
          <a:p>
            <a:pPr lvl="1"/>
            <a:r>
              <a:rPr lang="en-US" dirty="0"/>
              <a:t>Microsoft biometric sign in and Microsoft Passport</a:t>
            </a:r>
          </a:p>
          <a:p>
            <a:pPr lvl="1"/>
            <a:endParaRPr lang="en-US" dirty="0"/>
          </a:p>
        </p:txBody>
      </p:sp>
      <p:sp>
        <p:nvSpPr>
          <p:cNvPr id="3" name="Title 2">
            <a:extLst>
              <a:ext uri="{FF2B5EF4-FFF2-40B4-BE49-F238E27FC236}">
                <a16:creationId xmlns:a16="http://schemas.microsoft.com/office/drawing/2014/main" id="{97714E43-4244-0342-BB20-ED2A3FBE1481}"/>
              </a:ext>
            </a:extLst>
          </p:cNvPr>
          <p:cNvSpPr>
            <a:spLocks noGrp="1"/>
          </p:cNvSpPr>
          <p:nvPr>
            <p:ph type="title"/>
          </p:nvPr>
        </p:nvSpPr>
        <p:spPr/>
        <p:txBody>
          <a:bodyPr/>
          <a:lstStyle/>
          <a:p>
            <a:r>
              <a:rPr lang="en-US" dirty="0"/>
              <a:t>Authentication in a Federated Environment</a:t>
            </a:r>
          </a:p>
        </p:txBody>
      </p:sp>
    </p:spTree>
    <p:extLst>
      <p:ext uri="{BB962C8B-B14F-4D97-AF65-F5344CB8AC3E}">
        <p14:creationId xmlns:p14="http://schemas.microsoft.com/office/powerpoint/2010/main" val="400187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A5A643-B957-3A48-BDE9-6F47E6868F4F}"/>
              </a:ext>
            </a:extLst>
          </p:cNvPr>
          <p:cNvSpPr>
            <a:spLocks noGrp="1"/>
          </p:cNvSpPr>
          <p:nvPr>
            <p:ph sz="half" idx="1"/>
          </p:nvPr>
        </p:nvSpPr>
        <p:spPr/>
        <p:txBody>
          <a:bodyPr>
            <a:noAutofit/>
          </a:bodyPr>
          <a:lstStyle/>
          <a:p>
            <a:r>
              <a:rPr lang="en-US" sz="1800" dirty="0"/>
              <a:t>Microsoft Azure is a cloud computing platform that offers many services that can integrate with a Microsoft active directory environment</a:t>
            </a:r>
          </a:p>
          <a:p>
            <a:r>
              <a:rPr lang="en-US" sz="1800" dirty="0"/>
              <a:t>Microsoft Azure MFA uses multiple methods of authentication to protect cloud environments from Microsoft Azure that are federated with an infrastructure</a:t>
            </a:r>
          </a:p>
          <a:p>
            <a:r>
              <a:rPr lang="en-US" sz="1800" dirty="0"/>
              <a:t>If the on premise infrastructure is federated with Microsoft Azure MFA, the on premise infrastructure can use MFA to authenticate on premise as well as with cloud services</a:t>
            </a:r>
          </a:p>
        </p:txBody>
      </p:sp>
      <p:sp>
        <p:nvSpPr>
          <p:cNvPr id="4" name="Content Placeholder 3">
            <a:extLst>
              <a:ext uri="{FF2B5EF4-FFF2-40B4-BE49-F238E27FC236}">
                <a16:creationId xmlns:a16="http://schemas.microsoft.com/office/drawing/2014/main" id="{17EE9DF7-BF4A-4396-A375-171ACC7317A7}"/>
              </a:ext>
            </a:extLst>
          </p:cNvPr>
          <p:cNvSpPr>
            <a:spLocks noGrp="1"/>
          </p:cNvSpPr>
          <p:nvPr>
            <p:ph sz="half" idx="2"/>
          </p:nvPr>
        </p:nvSpPr>
        <p:spPr/>
        <p:txBody>
          <a:bodyPr>
            <a:noAutofit/>
          </a:bodyPr>
          <a:lstStyle/>
          <a:p>
            <a:r>
              <a:rPr lang="en-US" sz="1800" dirty="0"/>
              <a:t>Microsoft Azure MFA requires 2 of the following methods of authentication in unison</a:t>
            </a:r>
          </a:p>
          <a:p>
            <a:pPr lvl="1"/>
            <a:r>
              <a:rPr lang="en-US" sz="1600" dirty="0"/>
              <a:t>Username and password combination (something you know)</a:t>
            </a:r>
          </a:p>
          <a:p>
            <a:pPr lvl="1"/>
            <a:r>
              <a:rPr lang="en-US" sz="1600" dirty="0"/>
              <a:t>Password-less access from a trusted device (something you have)</a:t>
            </a:r>
          </a:p>
          <a:p>
            <a:pPr lvl="1"/>
            <a:r>
              <a:rPr lang="en-US" sz="1600" dirty="0"/>
              <a:t>Biometric sign in (something you are)</a:t>
            </a:r>
          </a:p>
          <a:p>
            <a:r>
              <a:rPr lang="en-US" sz="1800" dirty="0"/>
              <a:t>Password-less access from a trusted device uses a similar system of public and private keys as discussed earlier</a:t>
            </a:r>
          </a:p>
          <a:p>
            <a:r>
              <a:rPr lang="en-US" sz="1800" dirty="0"/>
              <a:t>Biometric sign in refers to the same system discussed earlier of either facial or fingerprint recognition</a:t>
            </a:r>
          </a:p>
          <a:p>
            <a:endParaRPr lang="en-US" sz="1800" dirty="0"/>
          </a:p>
          <a:p>
            <a:endParaRPr lang="en-US" sz="1800" dirty="0"/>
          </a:p>
        </p:txBody>
      </p:sp>
      <p:sp>
        <p:nvSpPr>
          <p:cNvPr id="3" name="Title 2">
            <a:extLst>
              <a:ext uri="{FF2B5EF4-FFF2-40B4-BE49-F238E27FC236}">
                <a16:creationId xmlns:a16="http://schemas.microsoft.com/office/drawing/2014/main" id="{A4818C32-38B6-2D41-A79A-484DEFD87610}"/>
              </a:ext>
            </a:extLst>
          </p:cNvPr>
          <p:cNvSpPr>
            <a:spLocks noGrp="1"/>
          </p:cNvSpPr>
          <p:nvPr>
            <p:ph type="title"/>
          </p:nvPr>
        </p:nvSpPr>
        <p:spPr/>
        <p:txBody>
          <a:bodyPr/>
          <a:lstStyle/>
          <a:p>
            <a:r>
              <a:rPr lang="en-US" dirty="0"/>
              <a:t>New Methods to Authenticate</a:t>
            </a:r>
          </a:p>
        </p:txBody>
      </p:sp>
    </p:spTree>
    <p:extLst>
      <p:ext uri="{BB962C8B-B14F-4D97-AF65-F5344CB8AC3E}">
        <p14:creationId xmlns:p14="http://schemas.microsoft.com/office/powerpoint/2010/main" val="2544286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288A1B7-D9DE-6849-BB78-3E6527FC858A}"/>
              </a:ext>
            </a:extLst>
          </p:cNvPr>
          <p:cNvSpPr>
            <a:spLocks noGrp="1"/>
          </p:cNvSpPr>
          <p:nvPr>
            <p:ph sz="half" idx="1"/>
          </p:nvPr>
        </p:nvSpPr>
        <p:spPr>
          <a:xfrm>
            <a:off x="174504" y="1719071"/>
            <a:ext cx="4321296" cy="4912233"/>
          </a:xfrm>
        </p:spPr>
        <p:txBody>
          <a:bodyPr>
            <a:noAutofit/>
          </a:bodyPr>
          <a:lstStyle/>
          <a:p>
            <a:r>
              <a:rPr lang="en-US" sz="1800" dirty="0"/>
              <a:t>Time accuracy is important in an AD infrastructure when users authenticate with network services within a domain</a:t>
            </a:r>
          </a:p>
          <a:p>
            <a:r>
              <a:rPr lang="en-US" sz="1800" dirty="0"/>
              <a:t>Users usually have their time automatically synced with domain controllers to maintain accurate time across the infrastructure</a:t>
            </a:r>
          </a:p>
          <a:p>
            <a:r>
              <a:rPr lang="en-US" sz="1800" dirty="0"/>
              <a:t>However, this can sometimes work in unexpected ways</a:t>
            </a:r>
          </a:p>
          <a:p>
            <a:pPr lvl="1"/>
            <a:r>
              <a:rPr lang="en-US" sz="1600" dirty="0"/>
              <a:t>Virtual servers sync time with their hosts, which can cause accuracy issues</a:t>
            </a:r>
          </a:p>
          <a:p>
            <a:pPr lvl="1"/>
            <a:r>
              <a:rPr lang="en-US" sz="1600" dirty="0"/>
              <a:t>Reply packets for time requests can sometimes take longer then projected to reach the requester</a:t>
            </a:r>
          </a:p>
          <a:p>
            <a:pPr lvl="1"/>
            <a:r>
              <a:rPr lang="en-US" sz="1600" dirty="0"/>
              <a:t>Laptops and mobile devices may not connect with the domain for extended periods of time, which can also lead to time accuracy issues</a:t>
            </a:r>
          </a:p>
        </p:txBody>
      </p:sp>
      <p:sp>
        <p:nvSpPr>
          <p:cNvPr id="4" name="Content Placeholder 3">
            <a:extLst>
              <a:ext uri="{FF2B5EF4-FFF2-40B4-BE49-F238E27FC236}">
                <a16:creationId xmlns:a16="http://schemas.microsoft.com/office/drawing/2014/main" id="{0B09D270-3AEF-4275-BC72-A3642D4B4680}"/>
              </a:ext>
            </a:extLst>
          </p:cNvPr>
          <p:cNvSpPr>
            <a:spLocks noGrp="1"/>
          </p:cNvSpPr>
          <p:nvPr>
            <p:ph sz="half" idx="2"/>
          </p:nvPr>
        </p:nvSpPr>
        <p:spPr>
          <a:xfrm>
            <a:off x="4634821" y="1719071"/>
            <a:ext cx="4271673" cy="4912233"/>
          </a:xfrm>
        </p:spPr>
        <p:txBody>
          <a:bodyPr/>
          <a:lstStyle/>
          <a:p>
            <a:r>
              <a:rPr lang="en-US" sz="1800" dirty="0"/>
              <a:t>Time accuracy impacts an organization’s business and operations in the following ways</a:t>
            </a:r>
          </a:p>
          <a:p>
            <a:pPr lvl="1"/>
            <a:r>
              <a:rPr lang="en-US" sz="1600" dirty="0"/>
              <a:t>AD replications between domain controllers is the primary requirement of a healthy AD infrastructure;  inaccurate time syncs create replication issues</a:t>
            </a:r>
          </a:p>
          <a:p>
            <a:pPr lvl="1"/>
            <a:r>
              <a:rPr lang="en-US" sz="1600" dirty="0"/>
              <a:t>Credit card processing requires 1 second accuracy, according to industry standards</a:t>
            </a:r>
          </a:p>
          <a:p>
            <a:pPr lvl="1"/>
            <a:r>
              <a:rPr lang="en-US" sz="1600" dirty="0"/>
              <a:t>There are government regulations enforced for stock trades (50 microsecond accuracy)</a:t>
            </a:r>
          </a:p>
          <a:p>
            <a:pPr lvl="1"/>
            <a:r>
              <a:rPr lang="en-US" sz="1600" dirty="0"/>
              <a:t>Inaccurate time can result in inaccurate data for reports, log analytics, threat analysis, and troubleshooting</a:t>
            </a:r>
          </a:p>
          <a:p>
            <a:pPr lvl="1"/>
            <a:r>
              <a:rPr lang="en-US" sz="1600" dirty="0"/>
              <a:t>Impacts distributed systems such as clusters, SQL farms, and database farms</a:t>
            </a:r>
          </a:p>
          <a:p>
            <a:pPr lvl="1"/>
            <a:endParaRPr lang="en-US" sz="1600" dirty="0"/>
          </a:p>
          <a:p>
            <a:endParaRPr lang="en-US" sz="1800" dirty="0"/>
          </a:p>
        </p:txBody>
      </p:sp>
      <p:sp>
        <p:nvSpPr>
          <p:cNvPr id="3" name="Title 2">
            <a:extLst>
              <a:ext uri="{FF2B5EF4-FFF2-40B4-BE49-F238E27FC236}">
                <a16:creationId xmlns:a16="http://schemas.microsoft.com/office/drawing/2014/main" id="{7C7FBB38-CF9D-BA48-876B-E0355B371DDE}"/>
              </a:ext>
            </a:extLst>
          </p:cNvPr>
          <p:cNvSpPr>
            <a:spLocks noGrp="1"/>
          </p:cNvSpPr>
          <p:nvPr>
            <p:ph type="title"/>
          </p:nvPr>
        </p:nvSpPr>
        <p:spPr/>
        <p:txBody>
          <a:bodyPr/>
          <a:lstStyle/>
          <a:p>
            <a:r>
              <a:rPr lang="en-US" dirty="0"/>
              <a:t>Time Accuracy and Active Directory</a:t>
            </a:r>
          </a:p>
        </p:txBody>
      </p:sp>
    </p:spTree>
    <p:extLst>
      <p:ext uri="{BB962C8B-B14F-4D97-AF65-F5344CB8AC3E}">
        <p14:creationId xmlns:p14="http://schemas.microsoft.com/office/powerpoint/2010/main" val="1442821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138929"/>
          </a:xfrm>
        </p:spPr>
        <p:txBody>
          <a:bodyPr>
            <a:normAutofit/>
          </a:bodyPr>
          <a:lstStyle/>
          <a:p>
            <a:r>
              <a:rPr lang="en-US" dirty="0"/>
              <a:t>EMC Education Services. 2012. </a:t>
            </a:r>
            <a:r>
              <a:rPr lang="en-US" i="1" dirty="0"/>
              <a:t>Information storage and management: storing, managing, and protecting digital information</a:t>
            </a:r>
            <a:r>
              <a:rPr lang="en-US" dirty="0"/>
              <a:t> 2nd ed., Hoboken, NJ: Wiley.</a:t>
            </a:r>
          </a:p>
          <a:p>
            <a:r>
              <a:rPr lang="en-US" dirty="0"/>
              <a:t>D. Francis, Mastering Active Directory. Birmingham: </a:t>
            </a:r>
            <a:r>
              <a:rPr lang="en-US" dirty="0" err="1"/>
              <a:t>Packt</a:t>
            </a:r>
            <a:r>
              <a:rPr lang="en-US" dirty="0"/>
              <a:t>, 2017.</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Understand the difference between authorization and authentication and how AD DS utilizes both</a:t>
            </a:r>
          </a:p>
          <a:p>
            <a:r>
              <a:rPr lang="en-US" dirty="0"/>
              <a:t>Understand the need for better authentication methods and the basics of how Microsoft Passport works</a:t>
            </a:r>
          </a:p>
          <a:p>
            <a:r>
              <a:rPr lang="en-US" dirty="0"/>
              <a:t>Understand that AD FS allows the sharing of identities with trusted business partners</a:t>
            </a:r>
          </a:p>
          <a:p>
            <a:r>
              <a:rPr lang="en-US" dirty="0"/>
              <a:t>Understand the importance of time accuracy for an AD infrastructure</a:t>
            </a:r>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98034C4-447D-3047-A11A-9F5AAEDDD121}"/>
              </a:ext>
            </a:extLst>
          </p:cNvPr>
          <p:cNvSpPr>
            <a:spLocks noGrp="1"/>
          </p:cNvSpPr>
          <p:nvPr>
            <p:ph idx="1"/>
          </p:nvPr>
        </p:nvSpPr>
        <p:spPr/>
        <p:txBody>
          <a:bodyPr/>
          <a:lstStyle/>
          <a:p>
            <a:r>
              <a:rPr lang="en-US" dirty="0"/>
              <a:t>The most common method of protecting access to a system or resources is with an authentication and authorization process</a:t>
            </a:r>
          </a:p>
          <a:p>
            <a:r>
              <a:rPr lang="en-US" dirty="0"/>
              <a:t>Authentication is the process of making sure the user is who they claim to be</a:t>
            </a:r>
          </a:p>
          <a:p>
            <a:pPr lvl="1"/>
            <a:r>
              <a:rPr lang="en-US" dirty="0"/>
              <a:t>Authentication attempts to ensure that the person using the privileges of an identity are meant to be doing so</a:t>
            </a:r>
          </a:p>
          <a:p>
            <a:r>
              <a:rPr lang="en-US" dirty="0"/>
              <a:t>Authorization is the process of determining what a specific user is allowed to do, once they are authenticated</a:t>
            </a:r>
          </a:p>
          <a:p>
            <a:pPr lvl="1"/>
            <a:r>
              <a:rPr lang="en-US" dirty="0"/>
              <a:t>Authorization attempts to ensure that the user is doing only what they are allowed to do</a:t>
            </a:r>
          </a:p>
        </p:txBody>
      </p:sp>
      <p:sp>
        <p:nvSpPr>
          <p:cNvPr id="3" name="Title 2">
            <a:extLst>
              <a:ext uri="{FF2B5EF4-FFF2-40B4-BE49-F238E27FC236}">
                <a16:creationId xmlns:a16="http://schemas.microsoft.com/office/drawing/2014/main" id="{B2822FC4-0F18-6040-8007-415FA115A107}"/>
              </a:ext>
            </a:extLst>
          </p:cNvPr>
          <p:cNvSpPr>
            <a:spLocks noGrp="1"/>
          </p:cNvSpPr>
          <p:nvPr>
            <p:ph type="title"/>
          </p:nvPr>
        </p:nvSpPr>
        <p:spPr/>
        <p:txBody>
          <a:bodyPr/>
          <a:lstStyle/>
          <a:p>
            <a:r>
              <a:rPr lang="en-US" dirty="0"/>
              <a:t>Authentication and Authorization</a:t>
            </a:r>
          </a:p>
        </p:txBody>
      </p:sp>
    </p:spTree>
    <p:extLst>
      <p:ext uri="{BB962C8B-B14F-4D97-AF65-F5344CB8AC3E}">
        <p14:creationId xmlns:p14="http://schemas.microsoft.com/office/powerpoint/2010/main" val="4112143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F59791-323B-BB49-8E2E-AF603C3B95F8}"/>
              </a:ext>
            </a:extLst>
          </p:cNvPr>
          <p:cNvSpPr>
            <a:spLocks noGrp="1"/>
          </p:cNvSpPr>
          <p:nvPr>
            <p:ph idx="1"/>
          </p:nvPr>
        </p:nvSpPr>
        <p:spPr/>
        <p:txBody>
          <a:bodyPr/>
          <a:lstStyle/>
          <a:p>
            <a:r>
              <a:rPr lang="en-US" dirty="0"/>
              <a:t>Microsoft Active Directory Domain Services (AD DS) uses both an authentication and authorization process to protect the active directory infrastructure</a:t>
            </a:r>
          </a:p>
          <a:p>
            <a:r>
              <a:rPr lang="en-US" dirty="0"/>
              <a:t>When a user logs into a domain joined device, AD DS first checks the user to make sure they are who they claim to be (authentication)</a:t>
            </a:r>
          </a:p>
          <a:p>
            <a:pPr lvl="1"/>
            <a:r>
              <a:rPr lang="en-US" dirty="0"/>
              <a:t>The user can only log in if they are successfully authenticated</a:t>
            </a:r>
          </a:p>
          <a:p>
            <a:r>
              <a:rPr lang="en-US" dirty="0"/>
              <a:t>After successful authentication, AD DS checks what the user is allowed to do (authorization)</a:t>
            </a:r>
          </a:p>
          <a:p>
            <a:pPr lvl="1"/>
            <a:r>
              <a:rPr lang="en-US" dirty="0"/>
              <a:t>The user can only perform what they are authorized to do</a:t>
            </a:r>
          </a:p>
        </p:txBody>
      </p:sp>
      <p:sp>
        <p:nvSpPr>
          <p:cNvPr id="3" name="Title 2">
            <a:extLst>
              <a:ext uri="{FF2B5EF4-FFF2-40B4-BE49-F238E27FC236}">
                <a16:creationId xmlns:a16="http://schemas.microsoft.com/office/drawing/2014/main" id="{9CA32FBF-82E7-7F44-B238-1B7914E03591}"/>
              </a:ext>
            </a:extLst>
          </p:cNvPr>
          <p:cNvSpPr>
            <a:spLocks noGrp="1"/>
          </p:cNvSpPr>
          <p:nvPr>
            <p:ph type="title"/>
          </p:nvPr>
        </p:nvSpPr>
        <p:spPr/>
        <p:txBody>
          <a:bodyPr/>
          <a:lstStyle/>
          <a:p>
            <a:r>
              <a:rPr lang="en-US" dirty="0"/>
              <a:t>AD DS and Authentication/Authorization</a:t>
            </a:r>
          </a:p>
        </p:txBody>
      </p:sp>
    </p:spTree>
    <p:extLst>
      <p:ext uri="{BB962C8B-B14F-4D97-AF65-F5344CB8AC3E}">
        <p14:creationId xmlns:p14="http://schemas.microsoft.com/office/powerpoint/2010/main" val="2257285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EADE31-8512-0B46-AAED-5EC3AAC16E27}"/>
              </a:ext>
            </a:extLst>
          </p:cNvPr>
          <p:cNvSpPr>
            <a:spLocks noGrp="1"/>
          </p:cNvSpPr>
          <p:nvPr>
            <p:ph idx="1"/>
          </p:nvPr>
        </p:nvSpPr>
        <p:spPr/>
        <p:txBody>
          <a:bodyPr/>
          <a:lstStyle/>
          <a:p>
            <a:r>
              <a:rPr lang="en-US" dirty="0"/>
              <a:t>The most common form of authentication is a simple username and password combination</a:t>
            </a:r>
          </a:p>
          <a:p>
            <a:r>
              <a:rPr lang="en-US" dirty="0"/>
              <a:t>Passwords are a weak method of authentication as they can be broken</a:t>
            </a:r>
          </a:p>
          <a:p>
            <a:pPr lvl="1"/>
            <a:r>
              <a:rPr lang="en-US" dirty="0"/>
              <a:t>Brute force algorithms can check every combination until it finds the correct password</a:t>
            </a:r>
          </a:p>
          <a:p>
            <a:r>
              <a:rPr lang="en-US" dirty="0"/>
              <a:t>Stricter password rules have been attempted but that often results in people writing down their passwords and having them stolen in that way</a:t>
            </a:r>
          </a:p>
        </p:txBody>
      </p:sp>
      <p:sp>
        <p:nvSpPr>
          <p:cNvPr id="3" name="Title 2">
            <a:extLst>
              <a:ext uri="{FF2B5EF4-FFF2-40B4-BE49-F238E27FC236}">
                <a16:creationId xmlns:a16="http://schemas.microsoft.com/office/drawing/2014/main" id="{5392EEA6-6762-2E48-8EEF-C742782C5C07}"/>
              </a:ext>
            </a:extLst>
          </p:cNvPr>
          <p:cNvSpPr>
            <a:spLocks noGrp="1"/>
          </p:cNvSpPr>
          <p:nvPr>
            <p:ph type="title"/>
          </p:nvPr>
        </p:nvSpPr>
        <p:spPr/>
        <p:txBody>
          <a:bodyPr/>
          <a:lstStyle/>
          <a:p>
            <a:r>
              <a:rPr lang="en-US" dirty="0"/>
              <a:t>Authentication via Username and Password</a:t>
            </a:r>
          </a:p>
        </p:txBody>
      </p:sp>
    </p:spTree>
    <p:extLst>
      <p:ext uri="{BB962C8B-B14F-4D97-AF65-F5344CB8AC3E}">
        <p14:creationId xmlns:p14="http://schemas.microsoft.com/office/powerpoint/2010/main" val="851111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657D50-61A6-B44E-8C99-2F014F68B756}"/>
              </a:ext>
            </a:extLst>
          </p:cNvPr>
          <p:cNvSpPr>
            <a:spLocks noGrp="1"/>
          </p:cNvSpPr>
          <p:nvPr>
            <p:ph idx="1"/>
          </p:nvPr>
        </p:nvSpPr>
        <p:spPr>
          <a:xfrm>
            <a:off x="380999" y="1719070"/>
            <a:ext cx="8407893" cy="5244437"/>
          </a:xfrm>
        </p:spPr>
        <p:txBody>
          <a:bodyPr/>
          <a:lstStyle/>
          <a:p>
            <a:r>
              <a:rPr lang="en-US" dirty="0"/>
              <a:t>In Windows 10, Microsoft introduced its new biometric sign in system</a:t>
            </a:r>
          </a:p>
          <a:p>
            <a:pPr lvl="1"/>
            <a:r>
              <a:rPr lang="en-US" dirty="0"/>
              <a:t>The user can sign into their device with either facial recognition or their fingerprint</a:t>
            </a:r>
          </a:p>
          <a:p>
            <a:r>
              <a:rPr lang="en-US" dirty="0"/>
              <a:t>This is a viable method of identifying a user, but becomes much stronger when paired with another method of authentication</a:t>
            </a:r>
          </a:p>
          <a:p>
            <a:pPr lvl="1"/>
            <a:r>
              <a:rPr lang="en-US" dirty="0"/>
              <a:t>This is called multi factor authentication, commonly done with username/password and sending a text message to the user’s cell phone</a:t>
            </a:r>
          </a:p>
          <a:p>
            <a:r>
              <a:rPr lang="en-US" dirty="0"/>
              <a:t>Another method is ‘registering’ the device the user is signing in on and only allowing that device to sign in until re authenticated</a:t>
            </a:r>
          </a:p>
          <a:p>
            <a:pPr lvl="1"/>
            <a:r>
              <a:rPr lang="en-US" dirty="0"/>
              <a:t>This is done via a public/private key pair, with the private key being stored on the device and the public key being stored in the AD infrastructure</a:t>
            </a:r>
          </a:p>
          <a:p>
            <a:pPr lvl="1"/>
            <a:r>
              <a:rPr lang="en-US" dirty="0"/>
              <a:t>The private key is initially generated and stored within the device and is then sent during authentication</a:t>
            </a:r>
          </a:p>
        </p:txBody>
      </p:sp>
      <p:sp>
        <p:nvSpPr>
          <p:cNvPr id="3" name="Title 2">
            <a:extLst>
              <a:ext uri="{FF2B5EF4-FFF2-40B4-BE49-F238E27FC236}">
                <a16:creationId xmlns:a16="http://schemas.microsoft.com/office/drawing/2014/main" id="{DFA14244-437F-2943-ACDF-004D0C593AF8}"/>
              </a:ext>
            </a:extLst>
          </p:cNvPr>
          <p:cNvSpPr>
            <a:spLocks noGrp="1"/>
          </p:cNvSpPr>
          <p:nvPr>
            <p:ph type="title"/>
          </p:nvPr>
        </p:nvSpPr>
        <p:spPr/>
        <p:txBody>
          <a:bodyPr/>
          <a:lstStyle/>
          <a:p>
            <a:r>
              <a:rPr lang="en-US" dirty="0"/>
              <a:t>Better Authentication Methods</a:t>
            </a:r>
          </a:p>
        </p:txBody>
      </p:sp>
    </p:spTree>
    <p:extLst>
      <p:ext uri="{BB962C8B-B14F-4D97-AF65-F5344CB8AC3E}">
        <p14:creationId xmlns:p14="http://schemas.microsoft.com/office/powerpoint/2010/main" val="3733086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C036F64-89F5-A242-B65C-11C81A1B3958}"/>
              </a:ext>
            </a:extLst>
          </p:cNvPr>
          <p:cNvSpPr>
            <a:spLocks noGrp="1"/>
          </p:cNvSpPr>
          <p:nvPr>
            <p:ph idx="1"/>
          </p:nvPr>
        </p:nvSpPr>
        <p:spPr>
          <a:xfrm>
            <a:off x="380999" y="1719070"/>
            <a:ext cx="8407893" cy="4681729"/>
          </a:xfrm>
        </p:spPr>
        <p:txBody>
          <a:bodyPr/>
          <a:lstStyle/>
          <a:p>
            <a:r>
              <a:rPr lang="en-US" dirty="0"/>
              <a:t>Microsoft Passport is an authentication method that utilizes all of those concepts simultaneously</a:t>
            </a:r>
          </a:p>
          <a:p>
            <a:r>
              <a:rPr lang="en-US" dirty="0"/>
              <a:t>Biometric sign in is paired with another authentication method, whether that be text message authentication, smart card, or gesture</a:t>
            </a:r>
          </a:p>
          <a:p>
            <a:pPr lvl="1"/>
            <a:r>
              <a:rPr lang="en-US" dirty="0"/>
              <a:t>Smart card authentication uses a physical device to grant authentication access</a:t>
            </a:r>
          </a:p>
          <a:p>
            <a:pPr lvl="1"/>
            <a:r>
              <a:rPr lang="en-US" dirty="0"/>
              <a:t>Gesture refers to replicating a specific gesture, usually on a touch screen</a:t>
            </a:r>
          </a:p>
          <a:p>
            <a:r>
              <a:rPr lang="en-US" dirty="0"/>
              <a:t>The device that is being signed in on also registers itself and stores a private key to be sent up during authentication</a:t>
            </a:r>
          </a:p>
          <a:p>
            <a:r>
              <a:rPr lang="en-US" dirty="0"/>
              <a:t>Microsoft Passport eliminates the traditional and outdated authentication method of the password and provides a robust, secure, and future-proof method of authentication</a:t>
            </a:r>
          </a:p>
        </p:txBody>
      </p:sp>
      <p:sp>
        <p:nvSpPr>
          <p:cNvPr id="3" name="Title 2">
            <a:extLst>
              <a:ext uri="{FF2B5EF4-FFF2-40B4-BE49-F238E27FC236}">
                <a16:creationId xmlns:a16="http://schemas.microsoft.com/office/drawing/2014/main" id="{FAD3650E-1775-7C4E-AE5A-4B42F2820A18}"/>
              </a:ext>
            </a:extLst>
          </p:cNvPr>
          <p:cNvSpPr>
            <a:spLocks noGrp="1"/>
          </p:cNvSpPr>
          <p:nvPr>
            <p:ph type="title"/>
          </p:nvPr>
        </p:nvSpPr>
        <p:spPr/>
        <p:txBody>
          <a:bodyPr/>
          <a:lstStyle/>
          <a:p>
            <a:r>
              <a:rPr lang="en-US" dirty="0"/>
              <a:t>Microsoft Passport</a:t>
            </a:r>
          </a:p>
        </p:txBody>
      </p:sp>
    </p:spTree>
    <p:extLst>
      <p:ext uri="{BB962C8B-B14F-4D97-AF65-F5344CB8AC3E}">
        <p14:creationId xmlns:p14="http://schemas.microsoft.com/office/powerpoint/2010/main" val="2085170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1FF6EF7-EC52-BE45-83DB-20D1558E477B}"/>
              </a:ext>
            </a:extLst>
          </p:cNvPr>
          <p:cNvSpPr>
            <a:spLocks noGrp="1"/>
          </p:cNvSpPr>
          <p:nvPr>
            <p:ph idx="1"/>
          </p:nvPr>
        </p:nvSpPr>
        <p:spPr/>
        <p:txBody>
          <a:bodyPr/>
          <a:lstStyle/>
          <a:p>
            <a:r>
              <a:rPr lang="en-US" dirty="0"/>
              <a:t>A common practice in an infrastructure is to use an identity within one infrastructure to authenticate access to another application or service from a trusted business partner (e.g. a web application)</a:t>
            </a:r>
          </a:p>
          <a:p>
            <a:r>
              <a:rPr lang="en-US" dirty="0"/>
              <a:t>The infrastructure is responsible for supplying identity information in the form of a ”claim” to the trusted business partner, who then uses the claim to authenticate within their system</a:t>
            </a:r>
          </a:p>
          <a:p>
            <a:r>
              <a:rPr lang="en-US" dirty="0"/>
              <a:t>This system is beneficial to both parties involved</a:t>
            </a:r>
          </a:p>
          <a:p>
            <a:pPr lvl="1"/>
            <a:r>
              <a:rPr lang="en-US" dirty="0"/>
              <a:t>Single sign on for the users of the infrastructure</a:t>
            </a:r>
          </a:p>
          <a:p>
            <a:pPr lvl="1"/>
            <a:r>
              <a:rPr lang="en-US" dirty="0"/>
              <a:t>Trusted business does not need to manage user accounts</a:t>
            </a:r>
          </a:p>
        </p:txBody>
      </p:sp>
      <p:sp>
        <p:nvSpPr>
          <p:cNvPr id="3" name="Title 2">
            <a:extLst>
              <a:ext uri="{FF2B5EF4-FFF2-40B4-BE49-F238E27FC236}">
                <a16:creationId xmlns:a16="http://schemas.microsoft.com/office/drawing/2014/main" id="{A2F53C29-2899-D148-8BA6-44AAB412293D}"/>
              </a:ext>
            </a:extLst>
          </p:cNvPr>
          <p:cNvSpPr>
            <a:spLocks noGrp="1"/>
          </p:cNvSpPr>
          <p:nvPr>
            <p:ph type="title"/>
          </p:nvPr>
        </p:nvSpPr>
        <p:spPr/>
        <p:txBody>
          <a:bodyPr/>
          <a:lstStyle/>
          <a:p>
            <a:r>
              <a:rPr lang="en-US" dirty="0"/>
              <a:t>Sharing Identities Between Infrastructures</a:t>
            </a:r>
          </a:p>
        </p:txBody>
      </p:sp>
    </p:spTree>
    <p:extLst>
      <p:ext uri="{BB962C8B-B14F-4D97-AF65-F5344CB8AC3E}">
        <p14:creationId xmlns:p14="http://schemas.microsoft.com/office/powerpoint/2010/main" val="3094341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7CB35E0-B8FC-E34C-94FE-31F77F7675EA}"/>
              </a:ext>
            </a:extLst>
          </p:cNvPr>
          <p:cNvSpPr>
            <a:spLocks noGrp="1"/>
          </p:cNvSpPr>
          <p:nvPr>
            <p:ph idx="1"/>
          </p:nvPr>
        </p:nvSpPr>
        <p:spPr/>
        <p:txBody>
          <a:bodyPr/>
          <a:lstStyle/>
          <a:p>
            <a:r>
              <a:rPr lang="en-US" dirty="0"/>
              <a:t>Active Directory Federation Services (AD FS) is a service that allows for the sharing of identities among trusted business partners with minimum identity infrastructure changes</a:t>
            </a:r>
          </a:p>
          <a:p>
            <a:pPr lvl="1"/>
            <a:r>
              <a:rPr lang="en-US" dirty="0"/>
              <a:t>AD FS is the service that allows for the functionality on the previous slide</a:t>
            </a:r>
          </a:p>
          <a:p>
            <a:r>
              <a:rPr lang="en-US" dirty="0"/>
              <a:t>AD FS 2016 adds many features to protect those federated environments with rising identity infrastructure threats</a:t>
            </a:r>
          </a:p>
        </p:txBody>
      </p:sp>
      <p:sp>
        <p:nvSpPr>
          <p:cNvPr id="3" name="Title 2">
            <a:extLst>
              <a:ext uri="{FF2B5EF4-FFF2-40B4-BE49-F238E27FC236}">
                <a16:creationId xmlns:a16="http://schemas.microsoft.com/office/drawing/2014/main" id="{FB6B698A-296D-3E46-AF58-9CEF8F94D4F8}"/>
              </a:ext>
            </a:extLst>
          </p:cNvPr>
          <p:cNvSpPr>
            <a:spLocks noGrp="1"/>
          </p:cNvSpPr>
          <p:nvPr>
            <p:ph type="title"/>
          </p:nvPr>
        </p:nvSpPr>
        <p:spPr/>
        <p:txBody>
          <a:bodyPr/>
          <a:lstStyle/>
          <a:p>
            <a:r>
              <a:rPr lang="en-US" dirty="0"/>
              <a:t>AD FS 2016</a:t>
            </a:r>
          </a:p>
        </p:txBody>
      </p:sp>
    </p:spTree>
    <p:extLst>
      <p:ext uri="{BB962C8B-B14F-4D97-AF65-F5344CB8AC3E}">
        <p14:creationId xmlns:p14="http://schemas.microsoft.com/office/powerpoint/2010/main" val="7237339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78978</TotalTime>
  <Words>2464</Words>
  <Application>Microsoft Office PowerPoint</Application>
  <PresentationFormat>On-screen Show (4:3)</PresentationFormat>
  <Paragraphs>113</Paragraphs>
  <Slides>13</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 Narrow</vt:lpstr>
      <vt:lpstr>Calibri</vt:lpstr>
      <vt:lpstr>Franklin Gothic Medium</vt:lpstr>
      <vt:lpstr>Source Sans Pro</vt:lpstr>
      <vt:lpstr>Times</vt:lpstr>
      <vt:lpstr>Wingdings</vt:lpstr>
      <vt:lpstr>Wingdings 2</vt:lpstr>
      <vt:lpstr>Java Green</vt:lpstr>
      <vt:lpstr>Concepts of  Computing  Technologies     AD DS Services</vt:lpstr>
      <vt:lpstr>Objectives</vt:lpstr>
      <vt:lpstr>Authentication and Authorization</vt:lpstr>
      <vt:lpstr>AD DS and Authentication/Authorization</vt:lpstr>
      <vt:lpstr>Authentication via Username and Password</vt:lpstr>
      <vt:lpstr>Better Authentication Methods</vt:lpstr>
      <vt:lpstr>Microsoft Passport</vt:lpstr>
      <vt:lpstr>Sharing Identities Between Infrastructures</vt:lpstr>
      <vt:lpstr>AD FS 2016</vt:lpstr>
      <vt:lpstr>Authentication in a Federated Environment</vt:lpstr>
      <vt:lpstr>New Methods to Authenticate</vt:lpstr>
      <vt:lpstr>Time Accuracy and Active Directory</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 faolan myers</cp:lastModifiedBy>
  <cp:revision>700</cp:revision>
  <dcterms:created xsi:type="dcterms:W3CDTF">2013-12-20T15:33:26Z</dcterms:created>
  <dcterms:modified xsi:type="dcterms:W3CDTF">2018-08-13T01:00:54Z</dcterms:modified>
</cp:coreProperties>
</file>