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10"/>
  </p:notesMasterIdLst>
  <p:sldIdLst>
    <p:sldId id="256" r:id="rId2"/>
    <p:sldId id="257" r:id="rId3"/>
    <p:sldId id="259" r:id="rId4"/>
    <p:sldId id="260" r:id="rId5"/>
    <p:sldId id="262" r:id="rId6"/>
    <p:sldId id="263" r:id="rId7"/>
    <p:sldId id="264" r:id="rId8"/>
    <p:sldId id="26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886" autoAdjust="0"/>
  </p:normalViewPr>
  <p:slideViewPr>
    <p:cSldViewPr snapToGrid="0">
      <p:cViewPr varScale="1">
        <p:scale>
          <a:sx n="68" d="100"/>
          <a:sy n="68" d="100"/>
        </p:scale>
        <p:origin x="1013" y="2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800" cy="457200"/>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3" y="0"/>
            <a:ext cx="2971800" cy="457200"/>
          </a:xfrm>
          <a:prstGeom prst="rect">
            <a:avLst/>
          </a:prstGeom>
          <a:noFill/>
          <a:ln>
            <a:noFill/>
          </a:ln>
        </p:spPr>
        <p:txBody>
          <a:bodyPr spcFirstLastPara="1" wrap="square" lIns="91425" tIns="91425" rIns="91425" bIns="91425"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Shape 6"/>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800" cy="45720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rowan.blackboard.com/webapps/blackboard/execute/launcher?type=Course&amp;id=_26538_1&amp;url="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mailto:ringelb8@students.rowan.edu"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200" b="1" i="0" u="none" strike="noStrike" cap="none">
                <a:solidFill>
                  <a:schemeClr val="dk1"/>
                </a:solidFill>
                <a:latin typeface="Times"/>
                <a:ea typeface="Times"/>
                <a:cs typeface="Times"/>
                <a:sym typeface="Times"/>
              </a:rPr>
              <a:t>Objects First with Java</a:t>
            </a:r>
            <a:endParaRPr/>
          </a:p>
        </p:txBody>
      </p:sp>
      <p:sp>
        <p:nvSpPr>
          <p:cNvPr id="100" name="Shape 100"/>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r>
              <a:rPr lang="en-GB" sz="1200" b="1" i="0" u="none" strike="noStrike" cap="none">
                <a:solidFill>
                  <a:schemeClr val="dk1"/>
                </a:solidFill>
                <a:latin typeface="Times"/>
                <a:ea typeface="Times"/>
                <a:cs typeface="Times"/>
                <a:sym typeface="Times"/>
              </a:rPr>
              <a:t>© David J. Barnes and Michael Kölling</a:t>
            </a:r>
            <a:endParaRPr sz="1200" b="1" i="0" u="none" strike="noStrike" cap="none">
              <a:solidFill>
                <a:schemeClr val="dk1"/>
              </a:solidFill>
              <a:latin typeface="Times"/>
              <a:ea typeface="Times"/>
              <a:cs typeface="Times"/>
              <a:sym typeface="Times"/>
            </a:endParaRPr>
          </a:p>
        </p:txBody>
      </p:sp>
      <p:sp>
        <p:nvSpPr>
          <p:cNvPr id="101" name="Shape 101"/>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1" i="0" u="none" strike="noStrike" cap="none">
                <a:solidFill>
                  <a:schemeClr val="dk1"/>
                </a:solidFill>
                <a:latin typeface="Times"/>
                <a:ea typeface="Times"/>
                <a:cs typeface="Times"/>
                <a:sym typeface="Times"/>
              </a:rPr>
              <a:t>1</a:t>
            </a:fld>
            <a:endParaRPr sz="1200" b="1" i="0" u="none" strike="noStrike" cap="none">
              <a:solidFill>
                <a:schemeClr val="dk1"/>
              </a:solidFill>
              <a:latin typeface="Times"/>
              <a:ea typeface="Times"/>
              <a:cs typeface="Times"/>
              <a:sym typeface="Times"/>
            </a:endParaRPr>
          </a:p>
        </p:txBody>
      </p:sp>
      <p:sp>
        <p:nvSpPr>
          <p:cNvPr id="102" name="Shape 102"/>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3" name="Shape 103"/>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rtl="0">
              <a:spcBef>
                <a:spcPts val="0"/>
              </a:spcBef>
              <a:spcAft>
                <a:spcPts val="0"/>
              </a:spcAft>
              <a:buClr>
                <a:schemeClr val="dk1"/>
              </a:buClr>
              <a:buFont typeface="Arial"/>
              <a:buNone/>
            </a:pPr>
            <a:r>
              <a:rPr lang="en-GB" sz="950" b="1" u="sng">
                <a:solidFill>
                  <a:srgbClr val="4B5A79"/>
                </a:solidFill>
                <a:highlight>
                  <a:schemeClr val="lt1"/>
                </a:highlight>
                <a:latin typeface="Arial"/>
                <a:ea typeface="Arial"/>
                <a:cs typeface="Arial"/>
                <a:sym typeface="Arial"/>
                <a:hlinkClick r:id="rId3"/>
              </a:rPr>
              <a:t>201820-CS99310 - ADV LEARN ASST SEMINAR COM SCI (Section 1)</a:t>
            </a:r>
            <a:r>
              <a:rPr lang="en-GB"/>
              <a:t> - Spring 2018</a:t>
            </a:r>
            <a:endParaRPr/>
          </a:p>
          <a:p>
            <a:pPr marL="0" lvl="0" indent="0" rtl="0">
              <a:spcBef>
                <a:spcPts val="0"/>
              </a:spcBef>
              <a:spcAft>
                <a:spcPts val="0"/>
              </a:spcAft>
              <a:buClr>
                <a:schemeClr val="dk1"/>
              </a:buClr>
              <a:buFont typeface="Arial"/>
              <a:buNone/>
            </a:pPr>
            <a:r>
              <a:rPr lang="en-GB"/>
              <a:t>Brennan Ringel</a:t>
            </a:r>
            <a:endParaRPr/>
          </a:p>
          <a:p>
            <a:pPr marL="0" lvl="0" indent="0" rtl="0">
              <a:spcBef>
                <a:spcPts val="0"/>
              </a:spcBef>
              <a:spcAft>
                <a:spcPts val="0"/>
              </a:spcAft>
              <a:buClr>
                <a:schemeClr val="dk1"/>
              </a:buClr>
              <a:buFont typeface="Arial"/>
              <a:buNone/>
            </a:pPr>
            <a:r>
              <a:rPr lang="en-GB"/>
              <a:t>Email: </a:t>
            </a:r>
            <a:r>
              <a:rPr lang="en-GB" u="sng">
                <a:solidFill>
                  <a:schemeClr val="hlink"/>
                </a:solidFill>
                <a:hlinkClick r:id="rId4"/>
              </a:rPr>
              <a:t>ringelb8@students.rowan.edu</a:t>
            </a:r>
            <a:endParaRPr/>
          </a:p>
          <a:p>
            <a:pPr marL="0" lvl="0" indent="0" rtl="0">
              <a:spcBef>
                <a:spcPts val="0"/>
              </a:spcBef>
              <a:spcAft>
                <a:spcPts val="0"/>
              </a:spcAft>
              <a:buClr>
                <a:schemeClr val="dk1"/>
              </a:buClr>
              <a:buFont typeface="Arial"/>
              <a:buNone/>
            </a:pPr>
            <a:r>
              <a:rPr lang="en-GB"/>
              <a:t>Email2:brennanringel@gmail.com</a:t>
            </a:r>
            <a:endParaRPr/>
          </a:p>
          <a:p>
            <a:pPr marL="0" marR="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0" name="Shape 11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Shape 12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6" name="Shape 12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GB" dirty="0" err="1"/>
              <a:t>Kinda</a:t>
            </a:r>
            <a:r>
              <a:rPr lang="en-GB" dirty="0"/>
              <a:t> taken right from book. Also needs</a:t>
            </a:r>
            <a:endParaRPr dirty="0"/>
          </a:p>
        </p:txBody>
      </p:sp>
      <p:sp>
        <p:nvSpPr>
          <p:cNvPr id="127" name="Shape 127"/>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3" name="Shape 13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4" name="Shape 134"/>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Shape 14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7" name="Shape 14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GB"/>
              <a:t>(bullet 2) this is nice because it lets us run the applications without having to be in a full blown Active Directory Environment</a:t>
            </a:r>
            <a:endParaRPr/>
          </a:p>
          <a:p>
            <a:pPr marL="0" lvl="0" indent="0">
              <a:spcBef>
                <a:spcPts val="0"/>
              </a:spcBef>
              <a:spcAft>
                <a:spcPts val="0"/>
              </a:spcAft>
              <a:buNone/>
            </a:pPr>
            <a:endParaRPr/>
          </a:p>
        </p:txBody>
      </p:sp>
      <p:sp>
        <p:nvSpPr>
          <p:cNvPr id="148" name="Shape 148"/>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Shape 15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4" name="Shape 15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55" name="Shape 155"/>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1" name="Shape 16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62" name="Shape 162"/>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Shape 167"/>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68" name="Shape 16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269070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146827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0380480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001497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761072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79514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497064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359409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033851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871153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740327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041524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marL="0" lvl="0" indent="0">
              <a:spcBef>
                <a:spcPts val="0"/>
              </a:spcBef>
              <a:spcAft>
                <a:spcPts val="0"/>
              </a:spcAft>
              <a:buNone/>
            </a:pPr>
            <a:endParaRPr lang="en-US"/>
          </a:p>
        </p:txBody>
      </p:sp>
    </p:spTree>
    <p:extLst>
      <p:ext uri="{BB962C8B-B14F-4D97-AF65-F5344CB8AC3E}">
        <p14:creationId xmlns:p14="http://schemas.microsoft.com/office/powerpoint/2010/main" val="352392692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Shape 105"/>
          <p:cNvSpPr txBox="1">
            <a:spLocks noGrp="1"/>
          </p:cNvSpPr>
          <p:nvPr>
            <p:ph type="subTitle" idx="1"/>
          </p:nvPr>
        </p:nvSpPr>
        <p:spPr>
          <a:xfrm>
            <a:off x="7069590" y="4753300"/>
            <a:ext cx="1981200" cy="18288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accent1"/>
              </a:buClr>
              <a:buSzPts val="1900"/>
              <a:buFont typeface="Noto Sans Symbols"/>
              <a:buNone/>
            </a:pPr>
            <a:endParaRPr sz="1900" b="0" i="0" u="none" strike="noStrike" cap="none">
              <a:solidFill>
                <a:schemeClr val="dk1"/>
              </a:solidFill>
              <a:latin typeface="Source Sans Pro"/>
              <a:ea typeface="Source Sans Pro"/>
              <a:cs typeface="Source Sans Pro"/>
              <a:sym typeface="Source Sans Pro"/>
            </a:endParaRPr>
          </a:p>
        </p:txBody>
      </p:sp>
      <p:sp>
        <p:nvSpPr>
          <p:cNvPr id="106" name="Shape 106"/>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lvl="0">
              <a:spcBef>
                <a:spcPts val="0"/>
              </a:spcBef>
              <a:buClr>
                <a:srgbClr val="F9FEDE"/>
              </a:buClr>
              <a:buSzPts val="3200"/>
            </a:pPr>
            <a:r>
              <a:rPr lang="en-US" sz="3200" dirty="0">
                <a:solidFill>
                  <a:schemeClr val="accent3">
                    <a:lumMod val="20000"/>
                    <a:lumOff val="80000"/>
                  </a:schemeClr>
                </a:solidFill>
                <a:sym typeface="Source Sans Pro"/>
              </a:rPr>
              <a:t>Concepts of </a:t>
            </a:r>
            <a:br>
              <a:rPr lang="en-US" sz="3200" dirty="0">
                <a:solidFill>
                  <a:schemeClr val="accent3">
                    <a:lumMod val="20000"/>
                    <a:lumOff val="80000"/>
                  </a:schemeClr>
                </a:solidFill>
                <a:sym typeface="Source Sans Pro"/>
              </a:rPr>
            </a:br>
            <a:r>
              <a:rPr lang="en-US" sz="3200" dirty="0">
                <a:solidFill>
                  <a:schemeClr val="accent3">
                    <a:lumMod val="20000"/>
                    <a:lumOff val="80000"/>
                  </a:schemeClr>
                </a:solidFill>
                <a:sym typeface="Source Sans Pro"/>
              </a:rPr>
              <a:t>Computing </a:t>
            </a:r>
            <a:br>
              <a:rPr lang="en-US" sz="3200" dirty="0">
                <a:solidFill>
                  <a:schemeClr val="accent3">
                    <a:lumMod val="20000"/>
                    <a:lumOff val="80000"/>
                  </a:schemeClr>
                </a:solidFill>
                <a:sym typeface="Source Sans Pro"/>
              </a:rPr>
            </a:br>
            <a:r>
              <a:rPr lang="en-US" sz="3200" dirty="0">
                <a:solidFill>
                  <a:schemeClr val="accent3">
                    <a:lumMod val="20000"/>
                    <a:lumOff val="80000"/>
                  </a:schemeClr>
                </a:solidFill>
                <a:sym typeface="Source Sans Pro"/>
              </a:rPr>
              <a:t>Technologies</a:t>
            </a:r>
            <a:br>
              <a:rPr lang="en-US" sz="3200" dirty="0">
                <a:sym typeface="Source Sans Pro"/>
              </a:rPr>
            </a:br>
            <a:br>
              <a:rPr lang="en-US" sz="3200" dirty="0">
                <a:sym typeface="Source Sans Pro"/>
              </a:rPr>
            </a:br>
            <a:br>
              <a:rPr lang="en-US" sz="3200" dirty="0">
                <a:sym typeface="Source Sans Pro"/>
              </a:rPr>
            </a:br>
            <a:r>
              <a:rPr lang="en-US" dirty="0">
                <a:sym typeface="Source Sans Pro"/>
              </a:rPr>
              <a:t>Active Directory</a:t>
            </a:r>
            <a:br>
              <a:rPr lang="en-US" dirty="0">
                <a:sym typeface="Source Sans Pro"/>
              </a:rPr>
            </a:br>
            <a:r>
              <a:rPr lang="en-US" dirty="0">
                <a:sym typeface="Source Sans Pro"/>
              </a:rPr>
              <a:t>Server Roles</a:t>
            </a:r>
            <a:br>
              <a:rPr lang="en-US" dirty="0">
                <a:sym typeface="Source Sans Pro"/>
              </a:rPr>
            </a:br>
            <a:br>
              <a:rPr lang="en-US" dirty="0">
                <a:sym typeface="Source Sans Pro"/>
              </a:rPr>
            </a:br>
            <a:endParaRPr sz="4000" b="0" i="0" u="none" strike="noStrike" cap="none" dirty="0">
              <a:solidFill>
                <a:schemeClr val="lt1"/>
              </a:solidFill>
              <a:latin typeface="Source Sans Pro"/>
              <a:ea typeface="Source Sans Pro"/>
              <a:cs typeface="Source Sans Pro"/>
              <a:sym typeface="Source Sans Pro"/>
            </a:endParaRPr>
          </a:p>
        </p:txBody>
      </p:sp>
      <p:sp>
        <p:nvSpPr>
          <p:cNvPr id="107" name="Shape 107"/>
          <p:cNvSpPr txBox="1"/>
          <p:nvPr/>
        </p:nvSpPr>
        <p:spPr>
          <a:xfrm>
            <a:off x="7162799" y="2892277"/>
            <a:ext cx="1600201" cy="1645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accent1"/>
              </a:buClr>
              <a:buSzPts val="1400"/>
              <a:buFont typeface="Noto Sans Symbols"/>
              <a:buNone/>
            </a:pPr>
            <a:r>
              <a:rPr lang="en-GB" sz="1400" b="0" i="0" u="none" strike="noStrike" cap="none">
                <a:solidFill>
                  <a:schemeClr val="dk1"/>
                </a:solidFill>
                <a:latin typeface="Source Sans Pro"/>
                <a:ea typeface="Source Sans Pro"/>
                <a:cs typeface="Source Sans Pro"/>
                <a:sym typeface="Source Sans Pro"/>
              </a:rPr>
              <a:t>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idx="1"/>
          </p:nvPr>
        </p:nvSpPr>
        <p:spPr/>
        <p:txBody>
          <a:bodyPr/>
          <a:lstStyle/>
          <a:p>
            <a:pPr lvl="0"/>
            <a:r>
              <a:rPr lang="en-US">
                <a:sym typeface="Source Sans Pro"/>
              </a:rPr>
              <a:t>By the end of this lesson, you should be able to:</a:t>
            </a:r>
            <a:endParaRPr lang="en-US"/>
          </a:p>
          <a:p>
            <a:pPr lvl="0"/>
            <a:r>
              <a:rPr lang="en-US"/>
              <a:t>Understand the five main Active Directory server roles, which are:</a:t>
            </a:r>
          </a:p>
          <a:p>
            <a:pPr lvl="1"/>
            <a:r>
              <a:rPr lang="en-US"/>
              <a:t>Active Directory Domain Services (AD DS) </a:t>
            </a:r>
          </a:p>
          <a:p>
            <a:pPr lvl="1"/>
            <a:r>
              <a:rPr lang="en-US"/>
              <a:t>Active Directory Federation Services (AD FS) </a:t>
            </a:r>
          </a:p>
          <a:p>
            <a:pPr lvl="1"/>
            <a:r>
              <a:rPr lang="en-US"/>
              <a:t>Active Directory Lightweight Directory Services (AD LDS) </a:t>
            </a:r>
          </a:p>
          <a:p>
            <a:pPr lvl="1"/>
            <a:r>
              <a:rPr lang="en-US"/>
              <a:t>Active Directory Rights Management Services (AD RMS) </a:t>
            </a:r>
          </a:p>
          <a:p>
            <a:pPr lvl="1"/>
            <a:r>
              <a:rPr lang="en-US"/>
              <a:t>Active Directory Certificate Services (AD CS) </a:t>
            </a:r>
          </a:p>
          <a:p>
            <a:pPr lvl="0"/>
            <a:endParaRPr lang="en-US">
              <a:sym typeface="Source Sans Pro"/>
            </a:endParaRPr>
          </a:p>
        </p:txBody>
      </p:sp>
      <p:sp>
        <p:nvSpPr>
          <p:cNvPr id="113" name="Shape 113"/>
          <p:cNvSpPr txBox="1">
            <a:spLocks noGrp="1"/>
          </p:cNvSpPr>
          <p:nvPr>
            <p:ph type="title"/>
          </p:nvPr>
        </p:nvSpPr>
        <p:spPr/>
        <p:txBody>
          <a:bodyPr/>
          <a:lstStyle/>
          <a:p>
            <a:pPr lvl="0"/>
            <a:r>
              <a:rPr lang="en-GB">
                <a:sym typeface="Source Sans Pro"/>
              </a:rPr>
              <a:t>Objectives</a:t>
            </a:r>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Shape 129"/>
          <p:cNvSpPr txBox="1">
            <a:spLocks noGrp="1"/>
          </p:cNvSpPr>
          <p:nvPr>
            <p:ph idx="1"/>
          </p:nvPr>
        </p:nvSpPr>
        <p:spPr/>
        <p:txBody>
          <a:bodyPr/>
          <a:lstStyle/>
          <a:p>
            <a:pPr lvl="0"/>
            <a:r>
              <a:rPr lang="en-US" dirty="0"/>
              <a:t>AD DS can manage an organization's resources in a secure, efficient manner, and it helps organize objects in a hierarchical structure</a:t>
            </a:r>
          </a:p>
          <a:p>
            <a:pPr lvl="0"/>
            <a:r>
              <a:rPr lang="en-US" dirty="0"/>
              <a:t>The Active Directory forest is an identity infrastructure security boundary and the forest can contain multiple domains with their own directory partitions. </a:t>
            </a:r>
          </a:p>
          <a:p>
            <a:pPr lvl="0"/>
            <a:r>
              <a:rPr lang="en-US" dirty="0"/>
              <a:t>The Active Directory domain maintains a multi-master database to store data about objects and replicate it with other domain controllers in the domain. Any writable domain controller in the domain can add, modify, or delete objects from the Active Directory database, and other domain controllers will be aware of these changes</a:t>
            </a:r>
          </a:p>
          <a:p>
            <a:pPr lvl="0"/>
            <a:r>
              <a:rPr lang="en-US" dirty="0"/>
              <a:t>The organizational unit will be used to arrange objects in Active Directory in a hierarchical structure. It is also used to delegate permissions for administrative tasks.</a:t>
            </a:r>
          </a:p>
          <a:p>
            <a:pPr lvl="0"/>
            <a:endParaRPr lang="en-US" dirty="0"/>
          </a:p>
          <a:p>
            <a:pPr lvl="0"/>
            <a:endParaRPr lang="en-US" dirty="0"/>
          </a:p>
        </p:txBody>
      </p:sp>
      <p:sp>
        <p:nvSpPr>
          <p:cNvPr id="130" name="Shape 130"/>
          <p:cNvSpPr txBox="1">
            <a:spLocks noGrp="1"/>
          </p:cNvSpPr>
          <p:nvPr>
            <p:ph type="title"/>
          </p:nvPr>
        </p:nvSpPr>
        <p:spPr/>
        <p:txBody>
          <a:bodyPr/>
          <a:lstStyle/>
          <a:p>
            <a:pPr lvl="0"/>
            <a:r>
              <a:rPr lang="en-US" dirty="0"/>
              <a:t>Active Directory Domain Service </a:t>
            </a:r>
            <a:br>
              <a:rPr lang="en-US" dirty="0"/>
            </a:br>
            <a:r>
              <a:rPr lang="en-US" dirty="0"/>
              <a:t>(AD DS)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Shape 136"/>
          <p:cNvSpPr txBox="1">
            <a:spLocks noGrp="1"/>
          </p:cNvSpPr>
          <p:nvPr>
            <p:ph idx="1"/>
          </p:nvPr>
        </p:nvSpPr>
        <p:spPr/>
        <p:txBody>
          <a:bodyPr/>
          <a:lstStyle/>
          <a:p>
            <a:pPr lvl="0"/>
            <a:r>
              <a:rPr lang="en-US" dirty="0"/>
              <a:t>AD FS will trust identities from completely different identity infrastructures and pass identity information as claims to the organization that hosts the applications. </a:t>
            </a:r>
          </a:p>
          <a:p>
            <a:pPr lvl="0"/>
            <a:r>
              <a:rPr lang="en-US" dirty="0"/>
              <a:t>Then, the company that hosts the application will map these claims to claims that the application understands and make the authorization decisions.</a:t>
            </a:r>
          </a:p>
          <a:p>
            <a:pPr lvl="0"/>
            <a:r>
              <a:rPr lang="en-US" dirty="0"/>
              <a:t>This is good because communication will happen only via an HTTPS protocol, and there will be no need to open up additional firewall ports between the organization's networks. </a:t>
            </a:r>
          </a:p>
          <a:p>
            <a:pPr lvl="0"/>
            <a:r>
              <a:rPr lang="en-US" dirty="0"/>
              <a:t>AD FS can be hosted in demilitarized zone (DMZ) in the network, and it will be the only public-facing interface for the applications. Once users successfully have . </a:t>
            </a:r>
          </a:p>
          <a:p>
            <a:pPr lvl="0"/>
            <a:endParaRPr lang="en-US" dirty="0"/>
          </a:p>
          <a:p>
            <a:pPr lvl="0"/>
            <a:endParaRPr lang="en-US" dirty="0"/>
          </a:p>
        </p:txBody>
      </p:sp>
      <p:sp>
        <p:nvSpPr>
          <p:cNvPr id="137" name="Shape 137"/>
          <p:cNvSpPr txBox="1">
            <a:spLocks noGrp="1"/>
          </p:cNvSpPr>
          <p:nvPr>
            <p:ph type="title"/>
          </p:nvPr>
        </p:nvSpPr>
        <p:spPr/>
        <p:txBody>
          <a:bodyPr/>
          <a:lstStyle/>
          <a:p>
            <a:pPr lvl="0"/>
            <a:r>
              <a:rPr lang="en-US" dirty="0"/>
              <a:t>Active Directory Federation Services </a:t>
            </a:r>
            <a:br>
              <a:rPr lang="en-US" dirty="0"/>
            </a:br>
            <a:r>
              <a:rPr lang="en-US" dirty="0"/>
              <a:t>(AD FS)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Shape 150"/>
          <p:cNvSpPr txBox="1">
            <a:spLocks noGrp="1"/>
          </p:cNvSpPr>
          <p:nvPr>
            <p:ph idx="1"/>
          </p:nvPr>
        </p:nvSpPr>
        <p:spPr/>
        <p:txBody>
          <a:bodyPr/>
          <a:lstStyle/>
          <a:p>
            <a:pPr lvl="0"/>
            <a:r>
              <a:rPr lang="en-US"/>
              <a:t>Some applications require a directory-enabled environment to operate.</a:t>
            </a:r>
          </a:p>
          <a:p>
            <a:pPr lvl="0"/>
            <a:r>
              <a:rPr lang="en-US"/>
              <a:t>Microsoft developed AD LDS to enable data storage and retrieval for directory-enabled applications without the dependencies required for AD DS.</a:t>
            </a:r>
          </a:p>
          <a:p>
            <a:pPr lvl="0"/>
            <a:r>
              <a:rPr lang="en-US"/>
              <a:t>AD LDS allows you to maintain an independent schema with each AD LDS instance. </a:t>
            </a:r>
          </a:p>
          <a:p>
            <a:pPr lvl="0"/>
            <a:r>
              <a:rPr lang="en-US"/>
              <a:t>It is built on the same core directory service technologies as AS DS. </a:t>
            </a:r>
          </a:p>
          <a:p>
            <a:pPr lvl="0"/>
            <a:r>
              <a:rPr lang="en-US"/>
              <a:t>AD LDS does not need to depend on the Active Directory domain or forest setup, but in an AD DS environment, AD LDS can use AD DS for authentication.</a:t>
            </a:r>
          </a:p>
          <a:p>
            <a:pPr lvl="0"/>
            <a:endParaRPr lang="en-US"/>
          </a:p>
          <a:p>
            <a:pPr lvl="0"/>
            <a:endParaRPr lang="en-US"/>
          </a:p>
          <a:p>
            <a:pPr lvl="0"/>
            <a:endParaRPr lang="en-US"/>
          </a:p>
          <a:p>
            <a:pPr lvl="0"/>
            <a:r>
              <a:rPr lang="en-US"/>
              <a:t>	       					(Francis)</a:t>
            </a:r>
          </a:p>
          <a:p>
            <a:pPr lvl="0"/>
            <a:endParaRPr lang="en-US"/>
          </a:p>
        </p:txBody>
      </p:sp>
      <p:sp>
        <p:nvSpPr>
          <p:cNvPr id="151" name="Shape 151"/>
          <p:cNvSpPr txBox="1">
            <a:spLocks noGrp="1"/>
          </p:cNvSpPr>
          <p:nvPr>
            <p:ph type="title"/>
          </p:nvPr>
        </p:nvSpPr>
        <p:spPr/>
        <p:txBody>
          <a:bodyPr/>
          <a:lstStyle/>
          <a:p>
            <a:pPr lvl="0"/>
            <a:r>
              <a:rPr lang="en-US"/>
              <a:t>Active Directory Lightweight Directory Services (AD LDS)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Shape 157"/>
          <p:cNvSpPr txBox="1">
            <a:spLocks noGrp="1"/>
          </p:cNvSpPr>
          <p:nvPr>
            <p:ph idx="1"/>
          </p:nvPr>
        </p:nvSpPr>
        <p:spPr>
          <a:xfrm>
            <a:off x="62631" y="1719071"/>
            <a:ext cx="8987424" cy="4407408"/>
          </a:xfrm>
        </p:spPr>
        <p:txBody>
          <a:bodyPr/>
          <a:lstStyle/>
          <a:p>
            <a:pPr lvl="0"/>
            <a:r>
              <a:rPr lang="en-US" dirty="0"/>
              <a:t>AD RMS is used to help organizations protect sensitive data from being accessed without authorization. </a:t>
            </a:r>
          </a:p>
          <a:p>
            <a:pPr lvl="0"/>
            <a:r>
              <a:rPr lang="en-US" dirty="0"/>
              <a:t>AD RMS can be used to encrypt managed identities, and apply authorization policies to things like your files, emails, and presentations. </a:t>
            </a:r>
          </a:p>
          <a:p>
            <a:pPr lvl="1"/>
            <a:r>
              <a:rPr lang="en-US" dirty="0"/>
              <a:t>This prevents files from being copied, forwarded, or printed by unauthorized people. </a:t>
            </a:r>
          </a:p>
          <a:p>
            <a:pPr lvl="1"/>
            <a:r>
              <a:rPr lang="en-US" dirty="0"/>
              <a:t>It can also be used to allow file expiration to prevent users from viewing data in a document after a certain period of time has passed. </a:t>
            </a:r>
          </a:p>
          <a:p>
            <a:pPr lvl="0"/>
            <a:r>
              <a:rPr lang="en-US" dirty="0"/>
              <a:t>AD RMS contain two roles services: </a:t>
            </a:r>
          </a:p>
          <a:p>
            <a:pPr lvl="1"/>
            <a:r>
              <a:rPr lang="en-US" dirty="0"/>
              <a:t>Active Directory Rights Management Server: This installs the AD RMS server service that requires you to protect the content in organization. </a:t>
            </a:r>
          </a:p>
          <a:p>
            <a:pPr lvl="1"/>
            <a:r>
              <a:rPr lang="en-US" dirty="0"/>
              <a:t>Identity Federation Support: AD RMS service also supports integration with AD FS services. It will allow you to protect content between two organizations without setting up AD RMS in both infrastructures. This role service helps integrate AD RMS with AD FS.</a:t>
            </a:r>
          </a:p>
          <a:p>
            <a:pPr marL="45720" lvl="0" indent="0">
              <a:buNone/>
            </a:pPr>
            <a:endParaRPr lang="en-US" dirty="0"/>
          </a:p>
        </p:txBody>
      </p:sp>
      <p:sp>
        <p:nvSpPr>
          <p:cNvPr id="158" name="Shape 158"/>
          <p:cNvSpPr txBox="1">
            <a:spLocks noGrp="1"/>
          </p:cNvSpPr>
          <p:nvPr>
            <p:ph type="title"/>
          </p:nvPr>
        </p:nvSpPr>
        <p:spPr/>
        <p:txBody>
          <a:bodyPr/>
          <a:lstStyle/>
          <a:p>
            <a:pPr lvl="0"/>
            <a:r>
              <a:rPr lang="en-US"/>
              <a:t>Active Directory Rights Management Services (AD RMS)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Shape 164"/>
          <p:cNvSpPr txBox="1">
            <a:spLocks noGrp="1"/>
          </p:cNvSpPr>
          <p:nvPr>
            <p:ph sz="half" idx="1"/>
          </p:nvPr>
        </p:nvSpPr>
        <p:spPr/>
        <p:txBody>
          <a:bodyPr>
            <a:noAutofit/>
          </a:bodyPr>
          <a:lstStyle/>
          <a:p>
            <a:pPr lvl="0"/>
            <a:r>
              <a:rPr lang="en-US" sz="1800" dirty="0"/>
              <a:t>The six role services for AD CS are:</a:t>
            </a:r>
          </a:p>
          <a:p>
            <a:pPr lvl="0"/>
            <a:endParaRPr lang="en-US" sz="1800" dirty="0"/>
          </a:p>
          <a:p>
            <a:pPr lvl="1"/>
            <a:r>
              <a:rPr lang="en-US" dirty="0">
                <a:solidFill>
                  <a:srgbClr val="C00000"/>
                </a:solidFill>
              </a:rPr>
              <a:t>Certification authority (CA)</a:t>
            </a:r>
          </a:p>
          <a:p>
            <a:pPr lvl="2"/>
            <a:r>
              <a:rPr lang="en-US" dirty="0"/>
              <a:t> This is responsible for issuing certificates to users, computers, and devices. It will also manage the validity of certificates. </a:t>
            </a:r>
          </a:p>
          <a:p>
            <a:pPr lvl="1"/>
            <a:r>
              <a:rPr lang="en-US" dirty="0">
                <a:solidFill>
                  <a:srgbClr val="C00000"/>
                </a:solidFill>
              </a:rPr>
              <a:t>Certification Authority Web Enrollment</a:t>
            </a:r>
          </a:p>
          <a:p>
            <a:pPr lvl="2"/>
            <a:r>
              <a:rPr lang="en-US" dirty="0"/>
              <a:t>This is a web interface that connects to CA in order to allow users to submit certificate requests, retrieve issued certificates, and download the certificate chain</a:t>
            </a:r>
          </a:p>
          <a:p>
            <a:pPr lvl="1"/>
            <a:r>
              <a:rPr lang="en-US" dirty="0">
                <a:solidFill>
                  <a:srgbClr val="C00000"/>
                </a:solidFill>
              </a:rPr>
              <a:t>Online Responder</a:t>
            </a:r>
          </a:p>
          <a:p>
            <a:pPr lvl="2"/>
            <a:r>
              <a:rPr lang="en-US" dirty="0"/>
              <a:t>This receives and responds to individual user requests to verify the status of digital certificates</a:t>
            </a:r>
          </a:p>
          <a:p>
            <a:pPr lvl="1"/>
            <a:endParaRPr lang="en-US" sz="1400" dirty="0"/>
          </a:p>
        </p:txBody>
      </p:sp>
      <p:sp>
        <p:nvSpPr>
          <p:cNvPr id="4" name="Content Placeholder 3">
            <a:extLst>
              <a:ext uri="{FF2B5EF4-FFF2-40B4-BE49-F238E27FC236}">
                <a16:creationId xmlns:a16="http://schemas.microsoft.com/office/drawing/2014/main" id="{27505293-B288-4C13-A073-7C0E9543867D}"/>
              </a:ext>
            </a:extLst>
          </p:cNvPr>
          <p:cNvSpPr>
            <a:spLocks noGrp="1"/>
          </p:cNvSpPr>
          <p:nvPr>
            <p:ph sz="half" idx="2"/>
          </p:nvPr>
        </p:nvSpPr>
        <p:spPr>
          <a:xfrm>
            <a:off x="4227534" y="1719071"/>
            <a:ext cx="4678960" cy="4912233"/>
          </a:xfrm>
        </p:spPr>
        <p:txBody>
          <a:bodyPr/>
          <a:lstStyle/>
          <a:p>
            <a:pPr lvl="1"/>
            <a:endParaRPr lang="en-US" sz="1600" dirty="0"/>
          </a:p>
          <a:p>
            <a:pPr marL="365760" lvl="1" indent="0">
              <a:buNone/>
            </a:pPr>
            <a:r>
              <a:rPr lang="en-US" sz="2000" dirty="0"/>
              <a:t>  </a:t>
            </a:r>
          </a:p>
          <a:p>
            <a:pPr lvl="1"/>
            <a:r>
              <a:rPr lang="en-US" dirty="0">
                <a:solidFill>
                  <a:srgbClr val="C00000"/>
                </a:solidFill>
              </a:rPr>
              <a:t>Network Device Enrollment Service</a:t>
            </a:r>
          </a:p>
          <a:p>
            <a:pPr lvl="2"/>
            <a:r>
              <a:rPr lang="en-US" dirty="0"/>
              <a:t>This service allows non-domain joined network devices to obtain certificates. </a:t>
            </a:r>
          </a:p>
          <a:p>
            <a:pPr lvl="1"/>
            <a:r>
              <a:rPr lang="en-US" dirty="0">
                <a:solidFill>
                  <a:srgbClr val="C00000"/>
                </a:solidFill>
              </a:rPr>
              <a:t>Certificate Enrollment Web Service</a:t>
            </a:r>
          </a:p>
          <a:p>
            <a:pPr lvl="2"/>
            <a:r>
              <a:rPr lang="en-US" dirty="0"/>
              <a:t>Allows users and computers to perform certificate enrollment using HTTPS. It also allows enrollment for domain computers or devices that are not connected to the domain and computers or devices that are not part of the domain. </a:t>
            </a:r>
          </a:p>
          <a:p>
            <a:pPr lvl="1"/>
            <a:r>
              <a:rPr lang="en-US" dirty="0">
                <a:solidFill>
                  <a:srgbClr val="C00000"/>
                </a:solidFill>
              </a:rPr>
              <a:t>Certificate Enrollment Policy Web Service</a:t>
            </a:r>
          </a:p>
          <a:p>
            <a:pPr lvl="2"/>
            <a:r>
              <a:rPr lang="en-US" dirty="0"/>
              <a:t>This publishes the certificate enrollment policy information to users and computers. </a:t>
            </a:r>
            <a:r>
              <a:rPr lang="en-US" sz="1400" dirty="0"/>
              <a:t>	       			</a:t>
            </a:r>
            <a:endParaRPr lang="en-US" dirty="0"/>
          </a:p>
        </p:txBody>
      </p:sp>
      <p:sp>
        <p:nvSpPr>
          <p:cNvPr id="165" name="Shape 165"/>
          <p:cNvSpPr txBox="1">
            <a:spLocks noGrp="1"/>
          </p:cNvSpPr>
          <p:nvPr>
            <p:ph type="title"/>
          </p:nvPr>
        </p:nvSpPr>
        <p:spPr/>
        <p:txBody>
          <a:bodyPr/>
          <a:lstStyle/>
          <a:p>
            <a:pPr lvl="0"/>
            <a:r>
              <a:rPr lang="en-US" dirty="0"/>
              <a:t>Active Directory Certificate Services </a:t>
            </a:r>
            <a:br>
              <a:rPr lang="en-US" dirty="0"/>
            </a:br>
            <a:r>
              <a:rPr lang="en-US" dirty="0"/>
              <a:t>(AD CS)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Shape 170"/>
          <p:cNvSpPr txBox="1">
            <a:spLocks noGrp="1"/>
          </p:cNvSpPr>
          <p:nvPr>
            <p:ph idx="1"/>
          </p:nvPr>
        </p:nvSpPr>
        <p:spPr/>
        <p:txBody>
          <a:bodyPr/>
          <a:lstStyle/>
          <a:p>
            <a:pPr lvl="0"/>
            <a:r>
              <a:rPr lang="en-US">
                <a:sym typeface="Arial"/>
              </a:rPr>
              <a:t>Francis, Dishan. Mastering Active Directory: Automate Tasks by Leveraging PowerShell for Active Directory Domain Services 2016. Packt Pub., 2017.</a:t>
            </a:r>
            <a:endParaRPr lang="en-US"/>
          </a:p>
        </p:txBody>
      </p:sp>
      <p:sp>
        <p:nvSpPr>
          <p:cNvPr id="171" name="Shape 171"/>
          <p:cNvSpPr txBox="1">
            <a:spLocks noGrp="1"/>
          </p:cNvSpPr>
          <p:nvPr>
            <p:ph type="title"/>
          </p:nvPr>
        </p:nvSpPr>
        <p:spPr/>
        <p:txBody>
          <a:bodyPr/>
          <a:lstStyle/>
          <a:p>
            <a:pPr lvl="0"/>
            <a:r>
              <a:rPr lang="en-GB">
                <a:sym typeface="Source Sans Pro"/>
              </a:rPr>
              <a:t>References</a:t>
            </a:r>
            <a:endParaRPr lang="en-GB"/>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Chapter 1 Part 1</Template>
  <TotalTime>1915</TotalTime>
  <Words>862</Words>
  <Application>Microsoft Office PowerPoint</Application>
  <PresentationFormat>On-screen Show (4:3)</PresentationFormat>
  <Paragraphs>71</Paragraphs>
  <Slides>8</Slides>
  <Notes>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8</vt:i4>
      </vt:variant>
    </vt:vector>
  </HeadingPairs>
  <TitlesOfParts>
    <vt:vector size="18" baseType="lpstr">
      <vt:lpstr>Arial</vt:lpstr>
      <vt:lpstr>Arial Narrow</vt:lpstr>
      <vt:lpstr>Calibri</vt:lpstr>
      <vt:lpstr>Franklin Gothic Medium</vt:lpstr>
      <vt:lpstr>Noto Sans Symbols</vt:lpstr>
      <vt:lpstr>Source Sans Pro</vt:lpstr>
      <vt:lpstr>Times</vt:lpstr>
      <vt:lpstr>Wingdings</vt:lpstr>
      <vt:lpstr>Wingdings 2</vt:lpstr>
      <vt:lpstr>Java Green</vt:lpstr>
      <vt:lpstr>Concepts of  Computing  Technologies   Active Directory Server Roles  </vt:lpstr>
      <vt:lpstr>Objectives</vt:lpstr>
      <vt:lpstr>Active Directory Domain Service  (AD DS)</vt:lpstr>
      <vt:lpstr>Active Directory Federation Services  (AD FS)</vt:lpstr>
      <vt:lpstr>Active Directory Lightweight Directory Services (AD LDS) </vt:lpstr>
      <vt:lpstr>Active Directory Rights Management Services (AD RMS) </vt:lpstr>
      <vt:lpstr>Active Directory Certificate Services  (AD CS)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Concepts of  Computing  Technologies   Directory and Access Management: Active Directory Fundamentals  </dc:title>
  <cp:lastModifiedBy>jack faolan myers</cp:lastModifiedBy>
  <cp:revision>5</cp:revision>
  <dcterms:modified xsi:type="dcterms:W3CDTF">2018-08-10T18:32:39Z</dcterms:modified>
</cp:coreProperties>
</file>