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93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owan.blackboard.com/webapps/blackboard/execute/launcher?type=Course&amp;id=_26538_1&amp;url=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ringelb8@students.rowan.edu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er@rowan.edu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Objects First with Java</a:t>
            </a: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© David J. Barnes and Michael Kölling</a:t>
            </a:r>
            <a:endParaRPr sz="1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1" i="0" u="none" strike="noStrike" cap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1</a:t>
            </a:fld>
            <a:endParaRPr sz="1200" b="1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950" b="1" u="sng">
                <a:solidFill>
                  <a:srgbClr val="4B5A79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201820-CS99310 - ADV LEARN ASST SEMINAR COM SCI (Section 1)</a:t>
            </a:r>
            <a:r>
              <a:rPr lang="en-GB"/>
              <a:t> - Spring 2018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Brennan Ringel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Email: </a:t>
            </a:r>
            <a:r>
              <a:rPr lang="en-GB" u="sng">
                <a:solidFill>
                  <a:schemeClr val="hlink"/>
                </a:solidFill>
                <a:hlinkClick r:id="rId4"/>
              </a:rPr>
              <a:t>ringelb8@students.rowan.edu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/>
              <a:t>Email2:brennanringel@gmail.com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are the parameters we used in the previous example, as well as a definition of what each parameter takes. </a:t>
            </a: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4266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3666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While we can import many computer objects using the Import-Csv cmdlet that we used when mass importing users, it is rarely needed. </a:t>
            </a:r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042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873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778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(bullet 1) note some personal examples (I am 6 feet tall, my email is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teacher@rowan.edu</a:t>
            </a:r>
            <a:r>
              <a:rPr lang="en-GB"/>
              <a:t>, my SSN is 555-55-5555).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(bullet 2) Mention things like, no one shares my email, or my SSN. Those are unique to “me”. </a:t>
            </a: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(3rd bullet) Maybe talk about how that’s like 340 undecillion possibilities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 the previous screenshot, when the query for the domain user is returned, the distinguished name for the user is as follows: CN=</a:t>
            </a:r>
            <a:r>
              <a:rPr lang="en-GB" dirty="0" err="1"/>
              <a:t>Dishan</a:t>
            </a:r>
            <a:r>
              <a:rPr lang="en-GB" dirty="0"/>
              <a:t> </a:t>
            </a:r>
            <a:r>
              <a:rPr lang="en-GB" dirty="0" err="1"/>
              <a:t>Francis,CN</a:t>
            </a:r>
            <a:r>
              <a:rPr lang="en-GB" dirty="0"/>
              <a:t>=</a:t>
            </a:r>
            <a:r>
              <a:rPr lang="en-GB" dirty="0" err="1"/>
              <a:t>Users,DC</a:t>
            </a:r>
            <a:r>
              <a:rPr lang="en-GB" dirty="0"/>
              <a:t>=</a:t>
            </a:r>
            <a:r>
              <a:rPr lang="en-GB" dirty="0" err="1"/>
              <a:t>rebeladmin,DC</a:t>
            </a:r>
            <a:r>
              <a:rPr lang="en-GB" dirty="0"/>
              <a:t>=com </a:t>
            </a:r>
            <a:endParaRPr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There, DC=</a:t>
            </a:r>
            <a:r>
              <a:rPr lang="en-GB" dirty="0" err="1"/>
              <a:t>rebeladmin,DC</a:t>
            </a:r>
            <a:r>
              <a:rPr lang="en-GB" dirty="0"/>
              <a:t>=com represents the domain name, CN=Users represents the user container, and at the end, CN=</a:t>
            </a:r>
            <a:r>
              <a:rPr lang="en-GB" dirty="0" err="1"/>
              <a:t>Dishan</a:t>
            </a:r>
            <a:r>
              <a:rPr lang="en-GB" dirty="0"/>
              <a:t> Francis represents the actual object name  </a:t>
            </a:r>
            <a:r>
              <a:rPr lang="en-US" dirty="0"/>
              <a:t>For the last example, the RDN for the object is CN=</a:t>
            </a:r>
            <a:r>
              <a:rPr lang="en-US" dirty="0" err="1"/>
              <a:t>Dishan</a:t>
            </a:r>
            <a:r>
              <a:rPr lang="en-US" dirty="0"/>
              <a:t> Francis.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25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Note how when we add new users, the field value is followed by the field name. For example, we have -Name followed by “Talib Idris” which denotes we are making an account for Talib Idris. Remember that this field (-Name) must be included when creating new User objects. </a:t>
            </a:r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102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370888" y="6645106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048000" y="6645106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000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3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 spc="0"/>
            </a:lvl1pPr>
            <a:lvl2pPr>
              <a:defRPr sz="2000" spc="0"/>
            </a:lvl2pPr>
            <a:lvl3pPr>
              <a:defRPr sz="1800" spc="0"/>
            </a:lvl3pPr>
            <a:lvl4pPr>
              <a:defRPr sz="16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spc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 spc="0"/>
            </a:lvl1pPr>
            <a:lvl2pPr>
              <a:defRPr sz="2000" spc="0"/>
            </a:lvl2pPr>
            <a:lvl3pPr>
              <a:defRPr sz="1800" spc="0"/>
            </a:lvl3pPr>
            <a:lvl4pPr>
              <a:defRPr sz="1600" spc="0"/>
            </a:lvl4pPr>
            <a:lvl5pPr>
              <a:defRPr sz="1600" spc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70888" y="664135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64135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1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61760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06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0888" y="6629475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600"/>
              </a:spcAft>
              <a:defRPr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61760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9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medi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Aft>
                <a:spcPts val="600"/>
              </a:spcAft>
              <a:defRPr sz="2400" spc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 sz="20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18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6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61760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4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4488" indent="-300038">
              <a:spcAft>
                <a:spcPts val="600"/>
              </a:spcAft>
              <a:defRPr sz="2800" spc="0">
                <a:solidFill>
                  <a:schemeClr val="tx1"/>
                </a:solidFill>
              </a:defRPr>
            </a:lvl1pPr>
            <a:lvl2pPr marL="623888" indent="-258763">
              <a:spcAft>
                <a:spcPts val="600"/>
              </a:spcAft>
              <a:defRPr sz="2400" spc="0"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 sz="2000" spc="0"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 sz="1800"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61760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61760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>
            <a:normAutofit/>
          </a:bodyPr>
          <a:lstStyle>
            <a:lvl1pPr>
              <a:defRPr sz="2000" spc="0">
                <a:solidFill>
                  <a:schemeClr val="tx1"/>
                </a:solidFill>
              </a:defRPr>
            </a:lvl1pPr>
            <a:lvl2pPr>
              <a:defRPr sz="1800" spc="0">
                <a:solidFill>
                  <a:schemeClr val="tx1"/>
                </a:solidFill>
              </a:defRPr>
            </a:lvl2pPr>
            <a:lvl3pPr>
              <a:defRPr sz="1600" spc="0">
                <a:solidFill>
                  <a:schemeClr val="tx1"/>
                </a:solidFill>
              </a:defRPr>
            </a:lvl3pPr>
            <a:lvl4pPr>
              <a:defRPr sz="1400" spc="0">
                <a:solidFill>
                  <a:schemeClr val="tx1"/>
                </a:solidFill>
              </a:defRPr>
            </a:lvl4pPr>
            <a:lvl5pPr>
              <a:defRPr sz="14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>
            <a:normAutofit/>
          </a:bodyPr>
          <a:lstStyle>
            <a:lvl1pPr>
              <a:defRPr sz="2000" spc="0">
                <a:solidFill>
                  <a:schemeClr val="tx1"/>
                </a:solidFill>
              </a:defRPr>
            </a:lvl1pPr>
            <a:lvl2pPr>
              <a:defRPr sz="1800" spc="0">
                <a:solidFill>
                  <a:schemeClr val="tx1"/>
                </a:solidFill>
              </a:defRPr>
            </a:lvl2pPr>
            <a:lvl3pPr>
              <a:defRPr sz="1600" spc="0">
                <a:solidFill>
                  <a:schemeClr val="tx1"/>
                </a:solidFill>
              </a:defRPr>
            </a:lvl3pPr>
            <a:lvl4pPr>
              <a:defRPr sz="1400" spc="0">
                <a:solidFill>
                  <a:schemeClr val="tx1"/>
                </a:solidFill>
              </a:defRPr>
            </a:lvl4pPr>
            <a:lvl5pPr>
              <a:defRPr sz="14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medi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132" y="1719071"/>
            <a:ext cx="4222668" cy="4912233"/>
          </a:xfrm>
        </p:spPr>
        <p:txBody>
          <a:bodyPr>
            <a:normAutofit/>
          </a:bodyPr>
          <a:lstStyle>
            <a:lvl1pPr>
              <a:defRPr sz="2400" spc="0">
                <a:solidFill>
                  <a:schemeClr val="tx1"/>
                </a:solidFill>
              </a:defRPr>
            </a:lvl1pPr>
            <a:lvl2pPr>
              <a:defRPr sz="2000" spc="0">
                <a:solidFill>
                  <a:schemeClr val="tx1"/>
                </a:solidFill>
              </a:defRPr>
            </a:lvl2pPr>
            <a:lvl3pPr>
              <a:defRPr sz="1800" spc="0">
                <a:solidFill>
                  <a:schemeClr val="tx1"/>
                </a:solidFill>
              </a:defRPr>
            </a:lvl3pPr>
            <a:lvl4pPr>
              <a:defRPr sz="1600" spc="0">
                <a:solidFill>
                  <a:schemeClr val="tx1"/>
                </a:solidFill>
              </a:defRPr>
            </a:lvl4pPr>
            <a:lvl5pPr>
              <a:defRPr sz="16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258294" cy="4912233"/>
          </a:xfrm>
        </p:spPr>
        <p:txBody>
          <a:bodyPr>
            <a:normAutofit/>
          </a:bodyPr>
          <a:lstStyle>
            <a:lvl1pPr>
              <a:defRPr sz="2400" spc="0">
                <a:solidFill>
                  <a:schemeClr val="tx1"/>
                </a:solidFill>
              </a:defRPr>
            </a:lvl1pPr>
            <a:lvl2pPr>
              <a:defRPr sz="2000" spc="0">
                <a:solidFill>
                  <a:schemeClr val="tx1"/>
                </a:solidFill>
              </a:defRPr>
            </a:lvl2pPr>
            <a:lvl3pPr>
              <a:defRPr sz="1800" spc="0">
                <a:solidFill>
                  <a:schemeClr val="tx1"/>
                </a:solidFill>
              </a:defRPr>
            </a:lvl3pPr>
            <a:lvl4pPr>
              <a:defRPr sz="1600" spc="0">
                <a:solidFill>
                  <a:schemeClr val="tx1"/>
                </a:solidFill>
              </a:defRPr>
            </a:lvl4pPr>
            <a:lvl5pPr>
              <a:defRPr sz="1600" spc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521" y="663011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629475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7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685800"/>
            <a:ext cx="8407893" cy="5440679"/>
          </a:xfrm>
        </p:spPr>
        <p:txBody>
          <a:bodyPr/>
          <a:lstStyle>
            <a:lvl1pPr marL="4572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1pPr>
            <a:lvl2pPr marL="36576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2pPr>
            <a:lvl3pPr marL="640080" indent="0">
              <a:spcBef>
                <a:spcPts val="0"/>
              </a:spcBef>
              <a:spcAft>
                <a:spcPts val="0"/>
              </a:spcAft>
              <a:buNone/>
              <a:defRPr b="0" spc="0">
                <a:solidFill>
                  <a:schemeClr val="tx1"/>
                </a:solidFill>
              </a:defRPr>
            </a:lvl3pPr>
            <a:lvl4pPr marL="91440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4pPr>
            <a:lvl5pPr marL="1097280" indent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0888" y="6581975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81975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81260" cy="406153"/>
          </a:xfrm>
        </p:spPr>
        <p:txBody>
          <a:bodyPr/>
          <a:lstStyle>
            <a:lvl1pPr>
              <a:defRPr sz="2000" u="sng" cap="none" spc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prstClr val="black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prstClr val="black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94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664135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048000" y="664135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5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ubs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70888" y="6641350"/>
            <a:ext cx="21336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048000" y="6641350"/>
            <a:ext cx="3352800" cy="274320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900" b="0">
                <a:solidFill>
                  <a:schemeClr val="tx1"/>
                </a:solidFill>
                <a:latin typeface="Arial Narrow" pitchFamily="34" charset="0"/>
              </a:rPr>
              <a:t>Slide </a:t>
            </a:r>
            <a:fld id="{91D1C02B-4EAB-4E15-8698-97615A35039E}" type="slidenum">
              <a:rPr lang="en-US" sz="900" b="0" smtClean="0">
                <a:solidFill>
                  <a:schemeClr val="tx1"/>
                </a:solidFill>
                <a:latin typeface="Arial Narrow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900" b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16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8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9459A97-8F3F-4B40-A8FC-2E5B90D432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sym typeface="Source Sans Pro"/>
              </a:rPr>
              <a:t>Concepts of </a:t>
            </a:r>
            <a:b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sym typeface="Source Sans Pro"/>
              </a:rPr>
            </a:b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sym typeface="Source Sans Pro"/>
              </a:rPr>
              <a:t>Computing </a:t>
            </a:r>
            <a:b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sym typeface="Source Sans Pro"/>
              </a:rPr>
            </a:br>
            <a:r>
              <a:rPr lang="en-US" sz="3200" dirty="0">
                <a:solidFill>
                  <a:schemeClr val="accent3">
                    <a:lumMod val="20000"/>
                    <a:lumOff val="80000"/>
                  </a:schemeClr>
                </a:solidFill>
                <a:sym typeface="Source Sans Pro"/>
              </a:rPr>
              <a:t>Technologies</a:t>
            </a:r>
            <a:br>
              <a:rPr lang="en-US" dirty="0">
                <a:sym typeface="Source Sans Pro"/>
              </a:rPr>
            </a:br>
            <a:br>
              <a:rPr lang="en-US" dirty="0">
                <a:sym typeface="Source Sans Pro"/>
              </a:rPr>
            </a:br>
            <a:br>
              <a:rPr lang="en-US" dirty="0">
                <a:sym typeface="Source Sans Pro"/>
              </a:rPr>
            </a:br>
            <a:r>
              <a:rPr lang="en-US" dirty="0">
                <a:sym typeface="Source Sans Pro"/>
              </a:rPr>
              <a:t>Active Directory</a:t>
            </a:r>
            <a:br>
              <a:rPr lang="en-US" dirty="0">
                <a:sym typeface="Source Sans Pro"/>
              </a:rPr>
            </a:br>
            <a:r>
              <a:rPr lang="en-US" dirty="0">
                <a:sym typeface="Source Sans Pro"/>
              </a:rPr>
              <a:t>Objects</a:t>
            </a:r>
            <a:br>
              <a:rPr lang="en-US" dirty="0">
                <a:sym typeface="Source Sans Pro"/>
              </a:rPr>
            </a:br>
            <a:br>
              <a:rPr lang="en-US" dirty="0">
                <a:sym typeface="Source Sans Pro"/>
              </a:rPr>
            </a:br>
            <a:endParaRPr lang="en-US" dirty="0">
              <a:sym typeface="Source Sans Pro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7162799" y="2892277"/>
            <a:ext cx="1600200" cy="16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lang="en-GB"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-Name: This parameter defines the full name.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-GivenName: This parameter defines the first name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-SurName: This parameter defines the surname. 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-SamAccountName: This parameter defines the username. 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-UserPrincipalName: This parameter defines the UPN for the user account.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-Path: This defines the OU path. The default location for rebeladmin.com is CN=Users,DC=rebeladmin,DC=com. If you do not define the -Path value, it will create the object under the default container. 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-AccountPassword: This will allow the user to input a password for the user, and the system will convert it to the relevant data type</a:t>
            </a:r>
            <a:endParaRPr/>
          </a:p>
          <a:p>
            <a: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-Enabled: This defines whether the user account status is enabled or disabled</a:t>
            </a:r>
            <a:endParaRPr/>
          </a:p>
          <a:p>
            <a:pPr marL="4114800" lvl="0" indent="45720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114800" lvl="0" indent="4572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GB"/>
              <a:t>	       					(Francis)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Creating User Objects	 (Example (Parameters Explained))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6736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When a desktop computer or member server is joined to a domain, it will create a computer object in Active Directory.</a:t>
            </a:r>
          </a:p>
          <a:p>
            <a:pPr lvl="0"/>
            <a:r>
              <a:rPr lang="en-US" dirty="0"/>
              <a:t>In order to create a computer object, we can use the New-</a:t>
            </a:r>
            <a:r>
              <a:rPr lang="en-US" dirty="0" err="1"/>
              <a:t>ADComputer</a:t>
            </a:r>
            <a:r>
              <a:rPr lang="en-US" dirty="0"/>
              <a:t> cmdlet. The full syntax of the command can be viewed by entering Get-Command New-</a:t>
            </a:r>
            <a:r>
              <a:rPr lang="en-US" dirty="0" err="1"/>
              <a:t>ADComputer</a:t>
            </a:r>
            <a:r>
              <a:rPr lang="en-US" dirty="0"/>
              <a:t> -Syntax at the PowerShell command line. </a:t>
            </a:r>
          </a:p>
          <a:p>
            <a:pPr lvl="0"/>
            <a:r>
              <a:rPr lang="en-US" dirty="0"/>
              <a:t>Like users, you must at least define a name when creating a computer object.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Creating Computer Objects</a:t>
            </a:r>
          </a:p>
        </p:txBody>
      </p:sp>
    </p:spTree>
    <p:extLst>
      <p:ext uri="{BB962C8B-B14F-4D97-AF65-F5344CB8AC3E}">
        <p14:creationId xmlns:p14="http://schemas.microsoft.com/office/powerpoint/2010/main" val="95029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Here is an example of the New-</a:t>
            </a:r>
            <a:r>
              <a:rPr lang="en-US" dirty="0" err="1"/>
              <a:t>ADComputer</a:t>
            </a:r>
            <a:r>
              <a:rPr lang="en-US" dirty="0"/>
              <a:t> cmdlet being used: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8" name="Shape 23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Creating Computer Objects in Powershell</a:t>
            </a:r>
          </a:p>
        </p:txBody>
      </p:sp>
      <p:pic>
        <p:nvPicPr>
          <p:cNvPr id="239" name="Shape 2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713" y="2667000"/>
            <a:ext cx="8410575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0559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1902051" cy="4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lvl="0" indent="0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GB" sz="1800">
                <a:latin typeface="Franklin Gothic Medium" panose="020B0603020102020204" pitchFamily="34" charset="0"/>
              </a:rPr>
              <a:t>Active Directory Administrative Center (ADAC) also has a feature called Global Search, which can be used to search for objects in the entire directory. This allows a typical text-based search or advanced LDAP-based queries:</a:t>
            </a:r>
            <a:endParaRPr sz="1800">
              <a:latin typeface="Franklin Gothic Medium" panose="020B0603020102020204" pitchFamily="34" charset="0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114800" lvl="0" indent="45720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114800" lvl="0" indent="457200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114800" lvl="0" indent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	       					(Francis)</a:t>
            </a:r>
            <a:endParaRPr/>
          </a:p>
          <a:p>
            <a:pPr marL="0" lvl="0" indent="0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Finding Objects in Active Directory</a:t>
            </a:r>
            <a:endParaRPr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408" y="2300748"/>
            <a:ext cx="6341069" cy="43887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94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381000" y="1719071"/>
            <a:ext cx="3306098" cy="4407408"/>
          </a:xfrm>
        </p:spPr>
        <p:txBody>
          <a:bodyPr/>
          <a:lstStyle/>
          <a:p>
            <a:pPr lvl="0"/>
            <a:r>
              <a:rPr lang="en-US" dirty="0"/>
              <a:t>In a Normal search, you can use any text pattern. This can be a complete or partial value. </a:t>
            </a:r>
          </a:p>
          <a:p>
            <a:pPr lvl="0"/>
            <a:r>
              <a:rPr lang="en-US" dirty="0"/>
              <a:t>In an LDAP search, we need to use exact syntax.</a:t>
            </a:r>
          </a:p>
          <a:p>
            <a:pPr lvl="0"/>
            <a:r>
              <a:rPr lang="en-US" dirty="0"/>
              <a:t>We can generate an LDAP query from a Normal search sing the convert to LDAP option.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	       					(Francis)</a:t>
            </a:r>
          </a:p>
          <a:p>
            <a:pPr lvl="0"/>
            <a:endParaRPr lang="en-US" dirty="0"/>
          </a:p>
        </p:txBody>
      </p:sp>
      <p:sp>
        <p:nvSpPr>
          <p:cNvPr id="297" name="Shape 29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Using LDAP Based Queries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5265" y="2005781"/>
            <a:ext cx="5108949" cy="465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650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sym typeface="Arial"/>
              </a:rPr>
              <a:t>Francis, Dishan. Mastering Active Directory: Automate Tasks by Leveraging PowerShell for Active Directory Domain Services 2016. Packt Pub., 2017.</a:t>
            </a:r>
            <a:endParaRPr lang="en-US"/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>
                <a:sym typeface="Source Sans Pro"/>
              </a:rPr>
              <a:t>References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>
                <a:sym typeface="Source Sans Pro"/>
              </a:rPr>
              <a:t>By the end of this lesson, you should be able to:</a:t>
            </a:r>
            <a:endParaRPr lang="en-US"/>
          </a:p>
          <a:p>
            <a:pPr lvl="0"/>
            <a:r>
              <a:rPr lang="en-US"/>
              <a:t>Understand what an Active Directory Object is.</a:t>
            </a:r>
          </a:p>
          <a:p>
            <a:pPr lvl="0"/>
            <a:r>
              <a:rPr lang="en-US"/>
              <a:t>Understand the difference between a container and a leaf object.</a:t>
            </a:r>
          </a:p>
          <a:p>
            <a:pPr lvl="0"/>
            <a:r>
              <a:rPr lang="en-US"/>
              <a:t>Understand what Object Attributes are. </a:t>
            </a:r>
          </a:p>
          <a:p>
            <a:pPr lvl="0"/>
            <a:r>
              <a:rPr lang="en-US"/>
              <a:t>Know a few different ways to uniquely identify objects including</a:t>
            </a:r>
          </a:p>
          <a:p>
            <a:pPr lvl="1"/>
            <a:r>
              <a:rPr lang="en-US"/>
              <a:t>Their GUID/SID</a:t>
            </a:r>
          </a:p>
          <a:p>
            <a:pPr lvl="1"/>
            <a:r>
              <a:rPr lang="en-US"/>
              <a:t>Their Distinguished Name</a:t>
            </a:r>
          </a:p>
          <a:p>
            <a:pPr lvl="0"/>
            <a:endParaRPr lang="en-US"/>
          </a:p>
        </p:txBody>
      </p:sp>
      <p:sp>
        <p:nvSpPr>
          <p:cNvPr id="113" name="Shape 1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>
                <a:sym typeface="Source Sans Pro"/>
              </a:rPr>
              <a:t>Objectives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/>
              <a:t>In the real world, objects have different attributes. </a:t>
            </a:r>
          </a:p>
          <a:p>
            <a:pPr lvl="0"/>
            <a:r>
              <a:rPr lang="en-US"/>
              <a:t>Generally, some of these attributes are unique to a particular object.</a:t>
            </a:r>
          </a:p>
          <a:p>
            <a:pPr lvl="0"/>
            <a:r>
              <a:rPr lang="en-US"/>
              <a:t>Many real physical entities are present within organizations. </a:t>
            </a:r>
          </a:p>
          <a:p>
            <a:pPr lvl="0"/>
            <a:r>
              <a:rPr lang="en-US"/>
              <a:t>To properly model and manage these entities in Active Directory, these must be presented to Active Directory. They are then understood by Active Directory as Objects.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1B9C3-62F0-433E-A65B-7DDBEA7A36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lvl="0" indent="0">
              <a:buNone/>
            </a:pPr>
            <a:r>
              <a:rPr lang="en-US" sz="2400" dirty="0"/>
              <a:t>Types of Objects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Container Objects</a:t>
            </a:r>
          </a:p>
          <a:p>
            <a:pPr lvl="1"/>
            <a:r>
              <a:rPr lang="en-US" dirty="0"/>
              <a:t>These store other objects in the Active Directory.</a:t>
            </a:r>
          </a:p>
          <a:p>
            <a:pPr lvl="1"/>
            <a:r>
              <a:rPr lang="en-US" dirty="0"/>
              <a:t>Sometimes, these other objects are other Container Objects.</a:t>
            </a:r>
          </a:p>
          <a:p>
            <a:pPr lvl="1"/>
            <a:r>
              <a:rPr lang="en-US" dirty="0"/>
              <a:t>The Domain is an example of a container Object.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Leaf Objects</a:t>
            </a:r>
          </a:p>
          <a:p>
            <a:pPr lvl="1"/>
            <a:r>
              <a:rPr lang="en-US" dirty="0"/>
              <a:t>These </a:t>
            </a:r>
            <a:r>
              <a:rPr lang="en-US" dirty="0" err="1"/>
              <a:t>can not</a:t>
            </a:r>
            <a:r>
              <a:rPr lang="en-US" dirty="0"/>
              <a:t> store other objects. </a:t>
            </a:r>
          </a:p>
          <a:p>
            <a:pPr lvl="1"/>
            <a:r>
              <a:rPr lang="en-US" dirty="0"/>
              <a:t>A service account is an example of a leaf object. </a:t>
            </a:r>
          </a:p>
          <a:p>
            <a:endParaRPr lang="en-US" dirty="0"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Active Directory Objects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Objects have some minimum number of attributes that must be filled in in order to create the object. User accounts, for example, must have at least a “Name”. </a:t>
            </a:r>
          </a:p>
          <a:p>
            <a:pPr lvl="0"/>
            <a:r>
              <a:rPr lang="en-US" dirty="0"/>
              <a:t>Which fields need to be filled in are determined by an Object’s class. Users, groups, computers, printers, and domain controllers are examples of object classes</a:t>
            </a:r>
          </a:p>
          <a:p>
            <a:pPr lvl="0"/>
            <a:r>
              <a:rPr lang="en-US" dirty="0"/>
              <a:t>There are other attributes that may be defined later on, or left blank after creation. </a:t>
            </a:r>
          </a:p>
          <a:p>
            <a:pPr lvl="0"/>
            <a:r>
              <a:rPr lang="en-US" dirty="0"/>
              <a:t>By modifying the Active Directory Schema, it is possible to add additional attributes to object classes and thus store new information.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Object Attributes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User and group objects receive a globally unique identifier (GUID) and security identifier (SID).</a:t>
            </a:r>
          </a:p>
          <a:p>
            <a:pPr lvl="0"/>
            <a:r>
              <a:rPr lang="en-US" dirty="0"/>
              <a:t>The GUID value will be saved in the </a:t>
            </a:r>
            <a:r>
              <a:rPr lang="en-US" dirty="0" err="1"/>
              <a:t>objectGUID</a:t>
            </a:r>
            <a:r>
              <a:rPr lang="en-US" dirty="0"/>
              <a:t> attribute in each object and the SID value will be saved in the </a:t>
            </a:r>
            <a:r>
              <a:rPr lang="en-US" dirty="0" err="1"/>
              <a:t>objectSid</a:t>
            </a:r>
            <a:r>
              <a:rPr lang="en-US" dirty="0"/>
              <a:t> attribute in each object.</a:t>
            </a:r>
          </a:p>
          <a:p>
            <a:pPr lvl="0"/>
            <a:r>
              <a:rPr lang="en-US" dirty="0" err="1"/>
              <a:t>ObjectGUID</a:t>
            </a:r>
            <a:r>
              <a:rPr lang="en-US" dirty="0"/>
              <a:t> is a 128-bit value and is applied to each and every object in Active Directory. While there is no guarantee that two objects won’t get the same </a:t>
            </a:r>
            <a:r>
              <a:rPr lang="en-US" dirty="0" err="1"/>
              <a:t>ObjectGUID</a:t>
            </a:r>
            <a:r>
              <a:rPr lang="en-US" dirty="0"/>
              <a:t>, this is very unlikely. </a:t>
            </a:r>
          </a:p>
          <a:p>
            <a:pPr lvl="0"/>
            <a:r>
              <a:rPr lang="en-US" dirty="0"/>
              <a:t>The SID value for an object is unique within its domain. </a:t>
            </a:r>
          </a:p>
          <a:p>
            <a:pPr lvl="1"/>
            <a:r>
              <a:rPr lang="en-US" dirty="0"/>
              <a:t>If a user object is migrated to another domain, a new SID value will be generated. The new domain will not accept the SID generated by other domain. </a:t>
            </a:r>
          </a:p>
          <a:p>
            <a:pPr lvl="1"/>
            <a:r>
              <a:rPr lang="en-US" dirty="0"/>
              <a:t>An </a:t>
            </a:r>
            <a:r>
              <a:rPr lang="en-US" dirty="0" err="1"/>
              <a:t>SIDHistory</a:t>
            </a:r>
            <a:r>
              <a:rPr lang="en-US" dirty="0"/>
              <a:t> is kept in order to make sure it does not lose access to its resources before the access control list is modified to reflect the new SID. 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Uniquely Identifying Objects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The cmdlet:</a:t>
            </a:r>
            <a:br>
              <a:rPr lang="en-US"/>
            </a:br>
            <a:r>
              <a:rPr lang="en-US"/>
              <a:t>Get-ADUser username </a:t>
            </a:r>
            <a:br>
              <a:rPr lang="en-US"/>
            </a:br>
            <a:r>
              <a:rPr lang="en-US"/>
              <a:t>will allow you to view the GUID and SID for a given user.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	       					(Francis)</a:t>
            </a:r>
          </a:p>
          <a:p>
            <a:pPr lvl="0"/>
            <a:endParaRPr lang="en-US"/>
          </a:p>
        </p:txBody>
      </p: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Viewing GUID and SID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75" y="2794500"/>
            <a:ext cx="8154650" cy="340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z="1800" dirty="0"/>
              <a:t>Another way to identify an object uniquely. </a:t>
            </a:r>
          </a:p>
          <a:p>
            <a:pPr lvl="0"/>
            <a:r>
              <a:rPr lang="en-US" sz="1800" dirty="0"/>
              <a:t>Similar to a postal address. </a:t>
            </a:r>
          </a:p>
          <a:p>
            <a:pPr lvl="1"/>
            <a:r>
              <a:rPr lang="en-US" sz="1600" dirty="0"/>
              <a:t>There may be many John Smith’s, but there’s likely not more than one at a given address. </a:t>
            </a:r>
          </a:p>
          <a:p>
            <a:pPr lvl="1"/>
            <a:r>
              <a:rPr lang="en-US" sz="1600" dirty="0"/>
              <a:t>Similarly, giving a full path to an object within a directory will help you to uniquely identify that object. </a:t>
            </a:r>
          </a:p>
          <a:p>
            <a:pPr lvl="0"/>
            <a:r>
              <a:rPr lang="en-US" sz="1800" dirty="0"/>
              <a:t>The </a:t>
            </a:r>
            <a:r>
              <a:rPr lang="en-US" sz="1800" dirty="0">
                <a:solidFill>
                  <a:srgbClr val="C00000"/>
                </a:solidFill>
              </a:rPr>
              <a:t>relative distinguished name </a:t>
            </a:r>
            <a:r>
              <a:rPr lang="en-US" sz="1800" dirty="0"/>
              <a:t>(RDN) is a unique value within its parent container.</a:t>
            </a:r>
          </a:p>
          <a:p>
            <a:pPr lvl="0"/>
            <a:r>
              <a:rPr lang="en-US" sz="1800" dirty="0"/>
              <a:t>Active Directory allows you to have the same RDN for multiple objects within the directory, but all of them need to be in separate containers.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06CF4-BE1F-4BC3-8AB8-F44C52014E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/>
            <a:r>
              <a:rPr lang="en-US" sz="1800" dirty="0"/>
              <a:t>Three types of Active Directory naming attributes have been used to generate distinguished names:</a:t>
            </a:r>
          </a:p>
          <a:p>
            <a:pPr lvl="1"/>
            <a:r>
              <a:rPr lang="en-US" sz="1600" dirty="0" err="1">
                <a:solidFill>
                  <a:srgbClr val="C00000"/>
                </a:solidFill>
              </a:rPr>
              <a:t>organizationName</a:t>
            </a:r>
            <a:r>
              <a:rPr lang="en-US" sz="1600" dirty="0">
                <a:solidFill>
                  <a:srgbClr val="C00000"/>
                </a:solidFill>
              </a:rPr>
              <a:t> </a:t>
            </a:r>
            <a:r>
              <a:rPr lang="en-US" sz="1600" dirty="0"/>
              <a:t>(O) or </a:t>
            </a:r>
            <a:r>
              <a:rPr lang="en-US" sz="1600" dirty="0" err="1">
                <a:solidFill>
                  <a:srgbClr val="C00000"/>
                </a:solidFill>
              </a:rPr>
              <a:t>organizationalUnitName</a:t>
            </a:r>
            <a:r>
              <a:rPr lang="en-US" sz="1600" dirty="0"/>
              <a:t> (OU): Organization represents the root-level domain. The organization unit refers to the OU in which the object is located</a:t>
            </a:r>
          </a:p>
          <a:p>
            <a:pPr lvl="1"/>
            <a:r>
              <a:rPr lang="en-US" sz="1600" dirty="0" err="1">
                <a:solidFill>
                  <a:srgbClr val="C00000"/>
                </a:solidFill>
              </a:rPr>
              <a:t>domainComponent</a:t>
            </a:r>
            <a:r>
              <a:rPr lang="en-US" sz="1600" dirty="0"/>
              <a:t> (DC): This is the naming attribute for the domain and the DNS. If the DNS name for the domain is rebeladmin.com, the domain component for it will be DC=</a:t>
            </a:r>
            <a:r>
              <a:rPr lang="en-US" sz="1600" dirty="0" err="1"/>
              <a:t>rebeladmin,DC</a:t>
            </a:r>
            <a:r>
              <a:rPr lang="en-US" sz="1600" dirty="0"/>
              <a:t>=com. </a:t>
            </a:r>
          </a:p>
          <a:p>
            <a:pPr lvl="1"/>
            <a:r>
              <a:rPr lang="en-US" sz="1600" dirty="0" err="1">
                <a:solidFill>
                  <a:srgbClr val="C00000"/>
                </a:solidFill>
              </a:rPr>
              <a:t>commonName</a:t>
            </a:r>
            <a:r>
              <a:rPr lang="en-US" sz="1600" dirty="0"/>
              <a:t> (CN): This refers to the objects and containers within the directory. 	       					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Distinguished Names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When creating objects, values need to be provided according to the object’s type. </a:t>
            </a:r>
          </a:p>
          <a:p>
            <a:pPr lvl="0"/>
            <a:r>
              <a:rPr lang="en-US" dirty="0"/>
              <a:t>Objects have attributes that are mandatory, and those that are not. Mandatory attributes must be provided, and non-mandatory ones can be left out. </a:t>
            </a:r>
          </a:p>
          <a:p>
            <a:pPr lvl="0"/>
            <a:r>
              <a:rPr lang="en-US" dirty="0"/>
              <a:t>Organizations may decide that some custom attributes need to be added to an object’s type.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6" name="Shape 186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/>
              <a:t>Creating Active Directory Objects</a:t>
            </a:r>
          </a:p>
        </p:txBody>
      </p:sp>
    </p:spTree>
    <p:extLst>
      <p:ext uri="{BB962C8B-B14F-4D97-AF65-F5344CB8AC3E}">
        <p14:creationId xmlns:p14="http://schemas.microsoft.com/office/powerpoint/2010/main" val="302482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marL="4114800" lvl="0" indent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	       					(Francis)</a:t>
            </a:r>
            <a:endParaRPr/>
          </a:p>
          <a:p>
            <a:pPr marL="0" lvl="0" indent="0">
              <a:spcBef>
                <a:spcPts val="600"/>
              </a:spcBef>
              <a:spcAft>
                <a:spcPts val="600"/>
              </a:spcAft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Creating User Objects	 (Example)</a:t>
            </a: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19075"/>
            <a:ext cx="8801239" cy="387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075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ava Green">
  <a:themeElements>
    <a:clrScheme name="Custom 1">
      <a:dk1>
        <a:sysClr val="windowText" lastClr="000000"/>
      </a:dk1>
      <a:lt1>
        <a:sysClr val="window" lastClr="FFFFFF"/>
      </a:lt1>
      <a:dk2>
        <a:srgbClr val="403B81"/>
      </a:dk2>
      <a:lt2>
        <a:srgbClr val="DDE6F7"/>
      </a:lt2>
      <a:accent1>
        <a:srgbClr val="C00000"/>
      </a:accent1>
      <a:accent2>
        <a:srgbClr val="0070C0"/>
      </a:accent2>
      <a:accent3>
        <a:srgbClr val="92278F"/>
      </a:accent3>
      <a:accent4>
        <a:srgbClr val="993300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lnSpc>
            <a:spcPts val="1800"/>
          </a:lnSpc>
          <a:defRPr sz="1800" b="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1 Part 2</Template>
  <TotalTime>169</TotalTime>
  <Words>1375</Words>
  <Application>Microsoft Office PowerPoint</Application>
  <PresentationFormat>On-screen Show (4:3)</PresentationFormat>
  <Paragraphs>172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Franklin Gothic Medium</vt:lpstr>
      <vt:lpstr>Noto Sans Symbols</vt:lpstr>
      <vt:lpstr>Source Sans Pro</vt:lpstr>
      <vt:lpstr>Times</vt:lpstr>
      <vt:lpstr>Wingdings</vt:lpstr>
      <vt:lpstr>Wingdings 2</vt:lpstr>
      <vt:lpstr>Java Green</vt:lpstr>
      <vt:lpstr>  Concepts of  Computing  Technologies   Active Directory Objects  </vt:lpstr>
      <vt:lpstr>Objectives</vt:lpstr>
      <vt:lpstr>Active Directory Objects</vt:lpstr>
      <vt:lpstr>Object Attributes</vt:lpstr>
      <vt:lpstr>Uniquely Identifying Objects</vt:lpstr>
      <vt:lpstr>Viewing GUID and SID</vt:lpstr>
      <vt:lpstr>Distinguished Names</vt:lpstr>
      <vt:lpstr>Creating Active Directory Objects</vt:lpstr>
      <vt:lpstr>Creating User Objects  (Example)</vt:lpstr>
      <vt:lpstr>Creating User Objects  (Example (Parameters Explained))</vt:lpstr>
      <vt:lpstr>Creating Computer Objects</vt:lpstr>
      <vt:lpstr>Creating Computer Objects in Powershell</vt:lpstr>
      <vt:lpstr>Finding Objects in Active Directory</vt:lpstr>
      <vt:lpstr>Using LDAP Based Queries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Concepts of  Computing  Technologies   Active Directory Components  </dc:title>
  <cp:lastModifiedBy>jack faolan myers</cp:lastModifiedBy>
  <cp:revision>6</cp:revision>
  <dcterms:modified xsi:type="dcterms:W3CDTF">2018-08-14T17:40:45Z</dcterms:modified>
</cp:coreProperties>
</file>