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5"/>
  </p:notesMasterIdLst>
  <p:sldIdLst>
    <p:sldId id="256" r:id="rId2"/>
    <p:sldId id="280" r:id="rId3"/>
    <p:sldId id="257" r:id="rId4"/>
    <p:sldId id="258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71" r:id="rId14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5B9BD5"/>
    <a:srgbClr val="C00000"/>
    <a:srgbClr val="DDD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214" autoAdjust="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94213" rIns="94213" bIns="94213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4023092" y="0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94213" rIns="94213" bIns="94213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94213" rIns="94213" bIns="94213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917422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94213" rIns="94213" bIns="94213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47094" rIns="94213" bIns="47094" anchor="b" anchorCtr="0">
            <a:noAutofit/>
          </a:bodyPr>
          <a:lstStyle/>
          <a:p>
            <a:pPr algn="r"/>
            <a:fld id="{00000000-1234-1234-1234-123412341234}" type="slidenum">
              <a:rPr lang="en-GB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‹#›</a:t>
            </a:fld>
            <a:endParaRPr lang="en-GB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owan.blackboard.com/webapps/blackboard/execute/launcher?type=Course&amp;id=_26538_1&amp;url=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mailto:ringelb8@students.rowan.edu" TargetMode="Externa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47094" rIns="94213" bIns="47094" anchor="t" anchorCtr="0">
            <a:noAutofit/>
          </a:bodyPr>
          <a:lstStyle/>
          <a:p>
            <a:r>
              <a:rPr lang="en-GB" b="1">
                <a:latin typeface="Times"/>
                <a:ea typeface="Times"/>
                <a:cs typeface="Times"/>
                <a:sym typeface="Times"/>
              </a:rPr>
              <a:t>Objects First with Java</a:t>
            </a:r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ftr" idx="11"/>
          </p:nvPr>
        </p:nvSpPr>
        <p:spPr>
          <a:xfrm>
            <a:off x="0" y="8917422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47094" rIns="94213" bIns="47094" anchor="b" anchorCtr="0">
            <a:noAutofit/>
          </a:bodyPr>
          <a:lstStyle/>
          <a:p>
            <a:r>
              <a:rPr lang="en-GB" b="1">
                <a:latin typeface="Times"/>
                <a:ea typeface="Times"/>
                <a:cs typeface="Times"/>
                <a:sym typeface="Times"/>
              </a:rPr>
              <a:t>© David J. Barnes and Michael Kölling</a:t>
            </a:r>
            <a:endParaRPr b="1"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01" name="Shape 101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47094" rIns="94213" bIns="47094" anchor="b" anchorCtr="0">
            <a:noAutofit/>
          </a:bodyPr>
          <a:lstStyle/>
          <a:p>
            <a:pPr algn="r"/>
            <a:fld id="{00000000-1234-1234-1234-123412341234}" type="slidenum">
              <a:rPr lang="en-GB" sz="12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pPr algn="r"/>
              <a:t>1</a:t>
            </a:fld>
            <a:endParaRPr sz="1200" b="1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02" name="Shape 102"/>
          <p:cNvSpPr>
            <a:spLocks noGrp="1" noRot="1" noChangeAspect="1"/>
          </p:cNvSpPr>
          <p:nvPr>
            <p:ph type="sldImg" idx="3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47094" rIns="94213" bIns="47094" anchor="t" anchorCtr="0">
            <a:noAutofit/>
          </a:bodyPr>
          <a:lstStyle/>
          <a:p>
            <a:pPr marL="0" indent="0"/>
            <a:r>
              <a:rPr lang="en-GB" sz="1000" b="1" u="sng">
                <a:solidFill>
                  <a:srgbClr val="4B5A79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3"/>
              </a:rPr>
              <a:t>201820-CS99310 - ADV LEARN ASST SEMINAR COM SCI (Section 1)</a:t>
            </a:r>
            <a:r>
              <a:rPr lang="en-GB"/>
              <a:t> - Spring 2018</a:t>
            </a:r>
            <a:endParaRPr/>
          </a:p>
          <a:p>
            <a:pPr marL="0" indent="0"/>
            <a:r>
              <a:rPr lang="en-GB"/>
              <a:t>Brennan Ringel</a:t>
            </a:r>
            <a:endParaRPr/>
          </a:p>
          <a:p>
            <a:pPr marL="0" indent="0"/>
            <a:r>
              <a:rPr lang="en-GB"/>
              <a:t>Email: </a:t>
            </a:r>
            <a:r>
              <a:rPr lang="en-GB" u="sng">
                <a:solidFill>
                  <a:schemeClr val="hlink"/>
                </a:solidFill>
                <a:hlinkClick r:id="rId4"/>
              </a:rPr>
              <a:t>ringelb8@students.rowan.edu</a:t>
            </a:r>
            <a:endParaRPr/>
          </a:p>
          <a:p>
            <a:pPr marL="0" indent="0"/>
            <a:r>
              <a:rPr lang="en-GB"/>
              <a:t>Email2:brennanringel@gmail.com</a:t>
            </a:r>
            <a:endParaRPr/>
          </a:p>
          <a:p>
            <a:pPr marL="0" indent="0"/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spcFirstLastPara="1" wrap="square" lIns="94213" tIns="47094" rIns="94213" bIns="47094" anchor="b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920348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spcFirstLastPara="1" wrap="square" lIns="94213" tIns="47094" rIns="94213" bIns="47094" anchor="b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81587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94213" rIns="94213" bIns="94213" anchor="ctr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213" name="Shape 21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94213" rIns="94213" bIns="94213" anchor="ctr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117" name="Shape 117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spcFirstLastPara="1" wrap="square" lIns="94213" tIns="47094" rIns="94213" bIns="47094" anchor="b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4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spcFirstLastPara="1" wrap="square" lIns="94213" tIns="47094" rIns="94213" bIns="47094" anchor="b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507965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(2nd bullet) If someone changes their password and has to go to a different branch soon after, and the change is not replicated, then there would be an issue when the person got there. </a:t>
            </a:r>
          </a:p>
          <a:p>
            <a:pPr marL="0" indent="0"/>
            <a:endParaRPr dirty="0"/>
          </a:p>
        </p:txBody>
      </p:sp>
      <p:sp>
        <p:nvSpPr>
          <p:cNvPr id="151" name="Shape 151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spcFirstLastPara="1" wrap="square" lIns="94213" tIns="47094" rIns="94213" bIns="47094" anchor="b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548409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spcFirstLastPara="1" wrap="square" lIns="94213" tIns="47094" rIns="94213" bIns="47094" anchor="b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71483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spcFirstLastPara="1" wrap="square" lIns="94213" tIns="47094" rIns="94213" bIns="47094" anchor="b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96590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spcFirstLastPara="1" wrap="square" lIns="94213" tIns="47094" rIns="94213" bIns="47094" anchor="b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99586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(3rd bullet) - Might be good to mention how things seem to be done with a single sign on nowadays for google and apps that support authentication through google to drive the point home. </a:t>
            </a:r>
          </a:p>
          <a:p>
            <a:pPr marL="0" indent="0"/>
            <a:endParaRPr dirty="0"/>
          </a:p>
        </p:txBody>
      </p:sp>
      <p:sp>
        <p:nvSpPr>
          <p:cNvPr id="151" name="Shape 151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spcFirstLastPara="1" wrap="square" lIns="94213" tIns="47094" rIns="94213" bIns="47094" anchor="b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43533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020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030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926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03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466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499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157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456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39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830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90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731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447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FDE0574-35EA-42E1-ADBB-4298A56147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6" name="Shape 106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sz="3200" dirty="0">
                <a:solidFill>
                  <a:schemeClr val="accent3">
                    <a:lumMod val="20000"/>
                    <a:lumOff val="80000"/>
                  </a:schemeClr>
                </a:solidFill>
                <a:sym typeface="Source Sans Pro"/>
              </a:rPr>
              <a:t>Concepts of </a:t>
            </a:r>
            <a:br>
              <a:rPr lang="en-US" sz="3200" dirty="0">
                <a:solidFill>
                  <a:schemeClr val="accent3">
                    <a:lumMod val="20000"/>
                    <a:lumOff val="80000"/>
                  </a:schemeClr>
                </a:solidFill>
                <a:sym typeface="Source Sans Pro"/>
              </a:rPr>
            </a:br>
            <a:r>
              <a:rPr lang="en-US" sz="3200" dirty="0">
                <a:solidFill>
                  <a:schemeClr val="accent3">
                    <a:lumMod val="20000"/>
                    <a:lumOff val="80000"/>
                  </a:schemeClr>
                </a:solidFill>
                <a:sym typeface="Source Sans Pro"/>
              </a:rPr>
              <a:t>Computing </a:t>
            </a:r>
            <a:br>
              <a:rPr lang="en-US" sz="3200" dirty="0">
                <a:solidFill>
                  <a:schemeClr val="accent3">
                    <a:lumMod val="20000"/>
                    <a:lumOff val="80000"/>
                  </a:schemeClr>
                </a:solidFill>
                <a:sym typeface="Source Sans Pro"/>
              </a:rPr>
            </a:br>
            <a:r>
              <a:rPr lang="en-US" sz="3200" dirty="0">
                <a:solidFill>
                  <a:schemeClr val="accent3">
                    <a:lumMod val="20000"/>
                    <a:lumOff val="80000"/>
                  </a:schemeClr>
                </a:solidFill>
                <a:sym typeface="Source Sans Pro"/>
              </a:rPr>
              <a:t>Technologies</a:t>
            </a:r>
            <a:r>
              <a:rPr lang="en-US" dirty="0">
                <a:sym typeface="Source Sans Pro"/>
              </a:rPr>
              <a:t/>
            </a:r>
            <a:br>
              <a:rPr lang="en-US" dirty="0">
                <a:sym typeface="Source Sans Pro"/>
              </a:rPr>
            </a:br>
            <a:r>
              <a:rPr lang="en-US" dirty="0">
                <a:sym typeface="Source Sans Pro"/>
              </a:rPr>
              <a:t/>
            </a:r>
            <a:br>
              <a:rPr lang="en-US" dirty="0">
                <a:sym typeface="Source Sans Pro"/>
              </a:rPr>
            </a:br>
            <a:r>
              <a:rPr lang="en-US" dirty="0">
                <a:sym typeface="Source Sans Pro"/>
              </a:rPr>
              <a:t/>
            </a:r>
            <a:br>
              <a:rPr lang="en-US" dirty="0">
                <a:sym typeface="Source Sans Pro"/>
              </a:rPr>
            </a:br>
            <a:endParaRPr lang="en-US" dirty="0"/>
          </a:p>
          <a:p>
            <a:pPr lvl="0"/>
            <a:r>
              <a:rPr lang="en-US" dirty="0"/>
              <a:t>Active </a:t>
            </a:r>
            <a:r>
              <a:rPr lang="en-US" dirty="0" smtClean="0"/>
              <a:t>Directory</a:t>
            </a:r>
            <a:br>
              <a:rPr lang="en-US" dirty="0" smtClean="0"/>
            </a:br>
            <a:r>
              <a:rPr lang="en-US" dirty="0" smtClean="0"/>
              <a:t>Introduction</a:t>
            </a:r>
            <a:r>
              <a:rPr lang="en-US" dirty="0">
                <a:sym typeface="Source Sans Pro"/>
              </a:rPr>
              <a:t/>
            </a:r>
            <a:br>
              <a:rPr lang="en-US" dirty="0">
                <a:sym typeface="Source Sans Pro"/>
              </a:rPr>
            </a:br>
            <a:r>
              <a:rPr lang="en-US" dirty="0">
                <a:sym typeface="Source Sans Pro"/>
              </a:rPr>
              <a:t/>
            </a:r>
            <a:br>
              <a:rPr lang="en-US" dirty="0">
                <a:sym typeface="Source Sans Pro"/>
              </a:rPr>
            </a:br>
            <a:endParaRPr lang="en-US" dirty="0">
              <a:sym typeface="Source Sans Pro"/>
            </a:endParaRPr>
          </a:p>
        </p:txBody>
      </p:sp>
      <p:sp>
        <p:nvSpPr>
          <p:cNvPr id="107" name="Shape 107"/>
          <p:cNvSpPr txBox="1"/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/>
              <a:t>Centralized Data Repository</a:t>
            </a:r>
          </a:p>
          <a:p>
            <a:pPr lvl="0"/>
            <a:r>
              <a:rPr lang="en-US" dirty="0"/>
              <a:t>Replication of Data</a:t>
            </a:r>
          </a:p>
          <a:p>
            <a:pPr lvl="0"/>
            <a:r>
              <a:rPr lang="en-US" dirty="0"/>
              <a:t>High Availability</a:t>
            </a:r>
          </a:p>
          <a:p>
            <a:pPr lvl="0"/>
            <a:r>
              <a:rPr lang="en-US" dirty="0"/>
              <a:t>Security</a:t>
            </a:r>
          </a:p>
          <a:p>
            <a:pPr lvl="0"/>
            <a:r>
              <a:rPr lang="en-US" dirty="0"/>
              <a:t>Auditing capabilities</a:t>
            </a:r>
          </a:p>
          <a:p>
            <a:pPr lvl="0"/>
            <a:r>
              <a:rPr lang="en-US" dirty="0">
                <a:solidFill>
                  <a:srgbClr val="C00000"/>
                </a:solidFill>
              </a:rPr>
              <a:t>Single sign-on</a:t>
            </a:r>
          </a:p>
          <a:p>
            <a:pPr lvl="0"/>
            <a:r>
              <a:rPr lang="en-US" dirty="0"/>
              <a:t>Schema modification</a:t>
            </a:r>
          </a:p>
          <a:p>
            <a:pPr lvl="0"/>
            <a:r>
              <a:rPr lang="en-US" dirty="0"/>
              <a:t>Querying and indexing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FAB5E-AE2C-4B9F-B152-38D249F5E3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692400"/>
            <a:ext cx="4258294" cy="3938904"/>
          </a:xfrm>
        </p:spPr>
        <p:txBody>
          <a:bodyPr/>
          <a:lstStyle/>
          <a:p>
            <a:r>
              <a:rPr lang="en-US" dirty="0"/>
              <a:t>In an organization, there are different applications in use.</a:t>
            </a:r>
          </a:p>
          <a:p>
            <a:r>
              <a:rPr lang="en-US" dirty="0"/>
              <a:t>Most application vendors now support integration with Active Directory for authentication.</a:t>
            </a:r>
          </a:p>
          <a:p>
            <a:r>
              <a:rPr lang="en-US" dirty="0"/>
              <a:t>This means users can sign on once in order to use these applications that are integrated with Active Directory. </a:t>
            </a:r>
          </a:p>
          <a:p>
            <a:endParaRPr lang="en-US" dirty="0"/>
          </a:p>
        </p:txBody>
      </p:sp>
      <p:sp>
        <p:nvSpPr>
          <p:cNvPr id="154" name="Shape 15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Benefits of using Active Directory</a:t>
            </a:r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F51631E3-6809-4595-AFB1-59EF34744DC1}"/>
              </a:ext>
            </a:extLst>
          </p:cNvPr>
          <p:cNvSpPr/>
          <p:nvPr/>
        </p:nvSpPr>
        <p:spPr>
          <a:xfrm rot="5400000">
            <a:off x="5218240" y="2003979"/>
            <a:ext cx="3118214" cy="4342416"/>
          </a:xfrm>
          <a:prstGeom prst="wedgeRectCallout">
            <a:avLst>
              <a:gd name="adj1" fmla="val -12668"/>
              <a:gd name="adj2" fmla="val 100057"/>
            </a:avLst>
          </a:prstGeom>
          <a:solidFill>
            <a:srgbClr val="C00000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94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/>
              <a:t>Centralized Data Repository</a:t>
            </a:r>
          </a:p>
          <a:p>
            <a:pPr lvl="0"/>
            <a:r>
              <a:rPr lang="en-US" dirty="0"/>
              <a:t>Replication of Data</a:t>
            </a:r>
          </a:p>
          <a:p>
            <a:pPr lvl="0"/>
            <a:r>
              <a:rPr lang="en-US" dirty="0"/>
              <a:t>High Availability</a:t>
            </a:r>
          </a:p>
          <a:p>
            <a:pPr lvl="0"/>
            <a:r>
              <a:rPr lang="en-US" dirty="0"/>
              <a:t>Security</a:t>
            </a:r>
          </a:p>
          <a:p>
            <a:pPr lvl="0"/>
            <a:r>
              <a:rPr lang="en-US" dirty="0"/>
              <a:t>Auditing capabilities</a:t>
            </a:r>
          </a:p>
          <a:p>
            <a:pPr lvl="0"/>
            <a:r>
              <a:rPr lang="en-US" dirty="0"/>
              <a:t>Single sign-on</a:t>
            </a:r>
          </a:p>
          <a:p>
            <a:pPr lvl="0"/>
            <a:r>
              <a:rPr lang="en-US" dirty="0">
                <a:solidFill>
                  <a:srgbClr val="C00000"/>
                </a:solidFill>
              </a:rPr>
              <a:t>Schema modification</a:t>
            </a:r>
          </a:p>
          <a:p>
            <a:pPr lvl="0"/>
            <a:r>
              <a:rPr lang="en-US" dirty="0"/>
              <a:t>Querying and indexing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FAB5E-AE2C-4B9F-B152-38D249F5E3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3420533"/>
            <a:ext cx="4258294" cy="3210771"/>
          </a:xfrm>
        </p:spPr>
        <p:txBody>
          <a:bodyPr/>
          <a:lstStyle/>
          <a:p>
            <a:r>
              <a:rPr lang="en-US" dirty="0"/>
              <a:t>Any kind of database has its own structure, called schema.</a:t>
            </a:r>
          </a:p>
          <a:p>
            <a:r>
              <a:rPr lang="en-US" dirty="0"/>
              <a:t>This is also true of an Active Directory Database. </a:t>
            </a:r>
          </a:p>
          <a:p>
            <a:r>
              <a:rPr lang="en-US" dirty="0"/>
              <a:t>Active Directory schemas can be extended to allow you, or application developers to store more information on your objects in the database.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4" name="Shape 15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Benefits of using Active Directory</a:t>
            </a:r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F51631E3-6809-4595-AFB1-59EF34744DC1}"/>
              </a:ext>
            </a:extLst>
          </p:cNvPr>
          <p:cNvSpPr/>
          <p:nvPr/>
        </p:nvSpPr>
        <p:spPr>
          <a:xfrm rot="5400000">
            <a:off x="5205331" y="2705906"/>
            <a:ext cx="3059909" cy="4342416"/>
          </a:xfrm>
          <a:prstGeom prst="wedgeRectCallout">
            <a:avLst>
              <a:gd name="adj1" fmla="val -24444"/>
              <a:gd name="adj2" fmla="val 85759"/>
            </a:avLst>
          </a:prstGeom>
          <a:solidFill>
            <a:srgbClr val="C00000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5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/>
              <a:t>Centralized Data Repository</a:t>
            </a:r>
          </a:p>
          <a:p>
            <a:pPr lvl="0"/>
            <a:r>
              <a:rPr lang="en-US" dirty="0"/>
              <a:t>Replication of Data</a:t>
            </a:r>
          </a:p>
          <a:p>
            <a:pPr lvl="0"/>
            <a:r>
              <a:rPr lang="en-US" dirty="0"/>
              <a:t>High Availability</a:t>
            </a:r>
          </a:p>
          <a:p>
            <a:pPr lvl="0"/>
            <a:r>
              <a:rPr lang="en-US" dirty="0"/>
              <a:t>Security</a:t>
            </a:r>
          </a:p>
          <a:p>
            <a:pPr lvl="0"/>
            <a:r>
              <a:rPr lang="en-US" dirty="0"/>
              <a:t>Auditing capabilities</a:t>
            </a:r>
          </a:p>
          <a:p>
            <a:pPr lvl="0"/>
            <a:r>
              <a:rPr lang="en-US" dirty="0"/>
              <a:t>Single sign-on</a:t>
            </a:r>
          </a:p>
          <a:p>
            <a:pPr lvl="0"/>
            <a:r>
              <a:rPr lang="en-US" dirty="0"/>
              <a:t>Schema modification</a:t>
            </a:r>
          </a:p>
          <a:p>
            <a:pPr lvl="0"/>
            <a:r>
              <a:rPr lang="en-US" dirty="0">
                <a:solidFill>
                  <a:srgbClr val="C00000"/>
                </a:solidFill>
              </a:rPr>
              <a:t>Querying and indexing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FAB5E-AE2C-4B9F-B152-38D249F5E3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4250267"/>
            <a:ext cx="4258294" cy="2381037"/>
          </a:xfrm>
        </p:spPr>
        <p:txBody>
          <a:bodyPr/>
          <a:lstStyle/>
          <a:p>
            <a:r>
              <a:rPr lang="en-US" dirty="0"/>
              <a:t>The Active Directory database allows for users and applications to query objects, and information about those objects. </a:t>
            </a:r>
          </a:p>
          <a:p>
            <a:r>
              <a:rPr lang="en-US" dirty="0"/>
              <a:t>More on this will be discussed in the Managing Active Directory Objects section.</a:t>
            </a:r>
          </a:p>
          <a:p>
            <a:endParaRPr lang="en-US" dirty="0"/>
          </a:p>
        </p:txBody>
      </p:sp>
      <p:sp>
        <p:nvSpPr>
          <p:cNvPr id="154" name="Shape 15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Benefits of using Active Directory</a:t>
            </a:r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F51631E3-6809-4595-AFB1-59EF34744DC1}"/>
              </a:ext>
            </a:extLst>
          </p:cNvPr>
          <p:cNvSpPr/>
          <p:nvPr/>
        </p:nvSpPr>
        <p:spPr>
          <a:xfrm rot="5400000">
            <a:off x="5518631" y="3235536"/>
            <a:ext cx="2448416" cy="4342416"/>
          </a:xfrm>
          <a:prstGeom prst="wedgeRectCallout">
            <a:avLst>
              <a:gd name="adj1" fmla="val -36573"/>
              <a:gd name="adj2" fmla="val 83680"/>
            </a:avLst>
          </a:prstGeom>
          <a:solidFill>
            <a:srgbClr val="C00000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087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4320" lvl="0" indent="-22860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◼"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Francis, Dishan. </a:t>
            </a:r>
            <a:r>
              <a:rPr lang="en-GB" i="1">
                <a:latin typeface="Arial"/>
                <a:ea typeface="Arial"/>
                <a:cs typeface="Arial"/>
                <a:sym typeface="Arial"/>
              </a:rPr>
              <a:t>Mastering Active Directory: Automate Tasks by Leveraging PowerShell for Active Directory Domain Services 2016</a:t>
            </a:r>
            <a:r>
              <a:rPr lang="en-GB">
                <a:latin typeface="Arial"/>
                <a:ea typeface="Arial"/>
                <a:cs typeface="Arial"/>
                <a:sym typeface="Arial"/>
              </a:rPr>
              <a:t>. Packt Pub., 2017.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274320" lvl="0" indent="-22860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Arial"/>
              <a:buChar char="◼"/>
            </a:pPr>
            <a:r>
              <a:rPr lang="en-GB">
                <a:solidFill>
                  <a:srgbClr val="000000"/>
                </a:solidFill>
              </a:rPr>
              <a:t>Haber M.J., Hibbert B. (2018) Password Less Authentication. In: Privileged Attack Vectors. Apress, Berkeley, CA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◼"/>
            </a:pPr>
            <a:r>
              <a:rPr lang="en-GB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Wanner, Ronja. “Terms and Definitions for Database Replication.” </a:t>
            </a:r>
            <a:r>
              <a:rPr lang="en-GB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Http://Postgres-R.org</a:t>
            </a:r>
            <a:r>
              <a:rPr lang="en-GB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0AD, postgres-r.org/documentation/terms.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Shape 2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Source Sans Pro"/>
              <a:buNone/>
            </a:pPr>
            <a:r>
              <a:rPr lang="en-GB" sz="32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References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1"/>
            <a:ext cx="4757929" cy="4407408"/>
          </a:xfrm>
        </p:spPr>
        <p:txBody>
          <a:bodyPr/>
          <a:lstStyle/>
          <a:p>
            <a:r>
              <a:rPr lang="en-US" dirty="0" smtClean="0"/>
              <a:t>Materials for this module primarily come from Mastering Active Directory by </a:t>
            </a:r>
            <a:r>
              <a:rPr lang="en-US" dirty="0" err="1" smtClean="0"/>
              <a:t>Dishan</a:t>
            </a:r>
            <a:r>
              <a:rPr lang="en-US" dirty="0" smtClean="0"/>
              <a:t> Francis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 Material</a:t>
            </a:r>
            <a:endParaRPr lang="en-US" dirty="0"/>
          </a:p>
        </p:txBody>
      </p:sp>
      <p:pic>
        <p:nvPicPr>
          <p:cNvPr id="1026" name="Picture 2" descr="Mastering Active Directory ebook by Dishan Franc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1079" y="1851087"/>
            <a:ext cx="3362325" cy="414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1160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ym typeface="Source Sans Pro"/>
              </a:rPr>
              <a:t>By the end of this lesson, you should be able to:</a:t>
            </a:r>
            <a:endParaRPr lang="en-US" dirty="0"/>
          </a:p>
          <a:p>
            <a:pPr lvl="1"/>
            <a:r>
              <a:rPr lang="en-US" dirty="0"/>
              <a:t>Understand what active directory is.</a:t>
            </a:r>
          </a:p>
          <a:p>
            <a:pPr lvl="1"/>
            <a:r>
              <a:rPr lang="en-US" dirty="0"/>
              <a:t>Understand the benefits of using active directory.</a:t>
            </a:r>
            <a:endParaRPr lang="en-US" dirty="0">
              <a:sym typeface="Source Sans Pro"/>
            </a:endParaRPr>
          </a:p>
        </p:txBody>
      </p:sp>
      <p:sp>
        <p:nvSpPr>
          <p:cNvPr id="113" name="Shape 11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>
                <a:sym typeface="Source Sans Pro"/>
              </a:rPr>
              <a:t>Objectives</a:t>
            </a:r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idx="1"/>
          </p:nvPr>
        </p:nvSpPr>
        <p:spPr>
          <a:xfrm>
            <a:off x="115528" y="1681316"/>
            <a:ext cx="3414795" cy="4407408"/>
          </a:xfrm>
        </p:spPr>
        <p:txBody>
          <a:bodyPr>
            <a:noAutofit/>
          </a:bodyPr>
          <a:lstStyle/>
          <a:p>
            <a:r>
              <a:rPr lang="en-US" sz="1800" dirty="0"/>
              <a:t>Active Directory (AD) is a tool used to manage identities</a:t>
            </a:r>
          </a:p>
          <a:p>
            <a:pPr>
              <a:spcBef>
                <a:spcPts val="1200"/>
              </a:spcBef>
            </a:pPr>
            <a:r>
              <a:rPr lang="en-US" sz="1800" dirty="0"/>
              <a:t>Some types of identities that can be managed with AD are: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1600" dirty="0"/>
              <a:t>User accounts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1600" dirty="0"/>
              <a:t>Applications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1600" dirty="0"/>
              <a:t>(Other) Resources</a:t>
            </a:r>
          </a:p>
          <a:p>
            <a:pPr>
              <a:spcBef>
                <a:spcPts val="1200"/>
              </a:spcBef>
            </a:pPr>
            <a:r>
              <a:rPr lang="en-US" sz="1800" dirty="0"/>
              <a:t>AD stores the identity information of users, applications, and </a:t>
            </a:r>
            <a:br>
              <a:rPr lang="en-US" sz="1800" dirty="0"/>
            </a:br>
            <a:r>
              <a:rPr lang="en-US" sz="1800" dirty="0"/>
              <a:t>resources in a </a:t>
            </a:r>
            <a:br>
              <a:rPr lang="en-US" sz="1800" dirty="0"/>
            </a:br>
            <a:r>
              <a:rPr lang="en-US" sz="1800" b="1" dirty="0">
                <a:solidFill>
                  <a:srgbClr val="C00000"/>
                </a:solidFill>
              </a:rPr>
              <a:t>multi-master </a:t>
            </a:r>
            <a:br>
              <a:rPr lang="en-US" sz="1800" b="1" dirty="0">
                <a:solidFill>
                  <a:srgbClr val="C00000"/>
                </a:solidFill>
              </a:rPr>
            </a:br>
            <a:r>
              <a:rPr lang="en-US" sz="1800" dirty="0">
                <a:solidFill>
                  <a:srgbClr val="C00000"/>
                </a:solidFill>
              </a:rPr>
              <a:t>database</a:t>
            </a:r>
            <a:r>
              <a:rPr lang="en-US" sz="1800" dirty="0"/>
              <a:t>.</a:t>
            </a:r>
          </a:p>
          <a:p>
            <a:pPr lvl="0"/>
            <a:endParaRPr lang="en-US" sz="1800" dirty="0"/>
          </a:p>
          <a:p>
            <a:pPr lvl="0"/>
            <a:endParaRPr lang="en-US" sz="1800" dirty="0"/>
          </a:p>
          <a:p>
            <a:pPr lvl="0"/>
            <a:endParaRPr lang="en-US" sz="1800" dirty="0"/>
          </a:p>
          <a:p>
            <a:pPr lvl="0"/>
            <a:endParaRPr lang="en-US" sz="1800" dirty="0"/>
          </a:p>
          <a:p>
            <a:pPr lvl="0"/>
            <a:endParaRPr lang="en-US" sz="1800" dirty="0"/>
          </a:p>
          <a:p>
            <a:pPr lvl="0"/>
            <a:endParaRPr lang="en-US" sz="1800" dirty="0"/>
          </a:p>
          <a:p>
            <a:pPr lvl="0"/>
            <a:endParaRPr lang="en-US" sz="1800" dirty="0"/>
          </a:p>
          <a:p>
            <a:pPr lvl="0"/>
            <a:endParaRPr lang="en-US" sz="1800" dirty="0"/>
          </a:p>
          <a:p>
            <a:pPr lvl="0"/>
            <a:endParaRPr lang="en-US" sz="1800" dirty="0"/>
          </a:p>
        </p:txBody>
      </p:sp>
      <p:sp>
        <p:nvSpPr>
          <p:cNvPr id="120" name="Shape 120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/>
              <a:t>What is Active Directory?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91C3D2F-1BE8-41F9-8338-BABE97E43457}"/>
              </a:ext>
            </a:extLst>
          </p:cNvPr>
          <p:cNvGrpSpPr/>
          <p:nvPr/>
        </p:nvGrpSpPr>
        <p:grpSpPr>
          <a:xfrm>
            <a:off x="2206358" y="5062573"/>
            <a:ext cx="6842105" cy="1644677"/>
            <a:chOff x="2206358" y="4236664"/>
            <a:chExt cx="6842105" cy="164467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E45E0C1-0751-492F-A876-7632C83C35AA}"/>
                </a:ext>
              </a:extLst>
            </p:cNvPr>
            <p:cNvSpPr/>
            <p:nvPr/>
          </p:nvSpPr>
          <p:spPr>
            <a:xfrm>
              <a:off x="2206358" y="4300314"/>
              <a:ext cx="6842105" cy="15810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sz="2400" dirty="0"/>
                <a:t>Multi-master database </a:t>
              </a:r>
            </a:p>
            <a:p>
              <a:pPr lvl="0"/>
              <a:endParaRPr lang="en-US" sz="2400" dirty="0"/>
            </a:p>
            <a:p>
              <a:pPr lvl="0"/>
              <a:r>
                <a:rPr lang="en-US" dirty="0"/>
                <a:t>a database that uses multi-master replication. Any object-level changes made in one domain controller’s database will be replicated to all other domain controllers (directory service-related).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E0326F5-C9B9-4B3B-9F92-0DA8A28ECBF3}"/>
                </a:ext>
              </a:extLst>
            </p:cNvPr>
            <p:cNvSpPr/>
            <p:nvPr/>
          </p:nvSpPr>
          <p:spPr>
            <a:xfrm rot="21346576">
              <a:off x="6173860" y="4236664"/>
              <a:ext cx="222368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000" i="1" dirty="0">
                  <a:ln w="0"/>
                  <a:solidFill>
                    <a:srgbClr val="DDD3A1"/>
                  </a:solidFill>
                  <a:latin typeface="Book Antiqua" panose="02040602050305030304" pitchFamily="18" charset="0"/>
                </a:rPr>
                <a:t>Key Term</a:t>
              </a:r>
            </a:p>
          </p:txBody>
        </p:sp>
      </p:grpSp>
      <p:pic>
        <p:nvPicPr>
          <p:cNvPr id="1026" name="Picture 2" descr="Image result for active directory multi-master model">
            <a:extLst>
              <a:ext uri="{FF2B5EF4-FFF2-40B4-BE49-F238E27FC236}">
                <a16:creationId xmlns:a16="http://schemas.microsoft.com/office/drawing/2014/main" id="{687FD1B8-DB86-4E16-8633-9437996FA8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2452" y="1529104"/>
            <a:ext cx="5258569" cy="332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C00000"/>
                </a:solidFill>
              </a:rPr>
              <a:t>Centralized Data Repository</a:t>
            </a:r>
          </a:p>
          <a:p>
            <a:pPr lvl="0"/>
            <a:r>
              <a:rPr lang="en-US" dirty="0"/>
              <a:t>Replication of Data</a:t>
            </a:r>
          </a:p>
          <a:p>
            <a:pPr lvl="0"/>
            <a:r>
              <a:rPr lang="en-US" dirty="0"/>
              <a:t>High Availability</a:t>
            </a:r>
          </a:p>
          <a:p>
            <a:pPr lvl="0"/>
            <a:r>
              <a:rPr lang="en-US" dirty="0"/>
              <a:t>Security</a:t>
            </a:r>
          </a:p>
          <a:p>
            <a:pPr lvl="0"/>
            <a:r>
              <a:rPr lang="en-US" dirty="0"/>
              <a:t>Auditing capabilities</a:t>
            </a:r>
          </a:p>
          <a:p>
            <a:pPr lvl="0"/>
            <a:r>
              <a:rPr lang="en-US" dirty="0"/>
              <a:t>Single sign-on</a:t>
            </a:r>
          </a:p>
          <a:p>
            <a:pPr lvl="0"/>
            <a:r>
              <a:rPr lang="en-US" dirty="0"/>
              <a:t>Schema modification</a:t>
            </a:r>
          </a:p>
          <a:p>
            <a:pPr lvl="0"/>
            <a:r>
              <a:rPr lang="en-US" dirty="0"/>
              <a:t>Querying and indexing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FAB5E-AE2C-4B9F-B152-38D249F5E33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Identity information of users, applications, and resources is stored in a multi-master database. </a:t>
            </a:r>
          </a:p>
          <a:p>
            <a:r>
              <a:rPr lang="en-US" dirty="0"/>
              <a:t>This database is a file called </a:t>
            </a:r>
            <a:r>
              <a:rPr lang="en-US" dirty="0" err="1"/>
              <a:t>ntds.dit</a:t>
            </a:r>
            <a:endParaRPr lang="en-US" dirty="0"/>
          </a:p>
          <a:p>
            <a:r>
              <a:rPr lang="en-US" dirty="0"/>
              <a:t>The data in this database can be modified using any alternative domain controller</a:t>
            </a:r>
          </a:p>
          <a:p>
            <a:endParaRPr lang="en-US" dirty="0"/>
          </a:p>
        </p:txBody>
      </p:sp>
      <p:sp>
        <p:nvSpPr>
          <p:cNvPr id="154" name="Shape 15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Benefits of using Active Directory</a:t>
            </a:r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F51631E3-6809-4595-AFB1-59EF34744DC1}"/>
              </a:ext>
            </a:extLst>
          </p:cNvPr>
          <p:cNvSpPr/>
          <p:nvPr/>
        </p:nvSpPr>
        <p:spPr>
          <a:xfrm rot="5400000">
            <a:off x="5395893" y="971382"/>
            <a:ext cx="2847029" cy="4342416"/>
          </a:xfrm>
          <a:prstGeom prst="wedgeRectCallout">
            <a:avLst>
              <a:gd name="adj1" fmla="val -43259"/>
              <a:gd name="adj2" fmla="val 71331"/>
            </a:avLst>
          </a:prstGeom>
          <a:solidFill>
            <a:srgbClr val="C00000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641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/>
              <a:t>Centralized Data Repository</a:t>
            </a:r>
          </a:p>
          <a:p>
            <a:pPr lvl="0"/>
            <a:r>
              <a:rPr lang="en-US" dirty="0">
                <a:solidFill>
                  <a:srgbClr val="C00000"/>
                </a:solidFill>
              </a:rPr>
              <a:t>Replication of Data</a:t>
            </a:r>
          </a:p>
          <a:p>
            <a:pPr lvl="0"/>
            <a:r>
              <a:rPr lang="en-US" dirty="0"/>
              <a:t>High Availability</a:t>
            </a:r>
          </a:p>
          <a:p>
            <a:pPr lvl="0"/>
            <a:r>
              <a:rPr lang="en-US" dirty="0"/>
              <a:t>Security</a:t>
            </a:r>
          </a:p>
          <a:p>
            <a:pPr lvl="0"/>
            <a:r>
              <a:rPr lang="en-US" dirty="0"/>
              <a:t>Auditing capabilities</a:t>
            </a:r>
          </a:p>
          <a:p>
            <a:pPr lvl="0"/>
            <a:r>
              <a:rPr lang="en-US" dirty="0"/>
              <a:t>Single sign-on</a:t>
            </a:r>
          </a:p>
          <a:p>
            <a:pPr lvl="0"/>
            <a:r>
              <a:rPr lang="en-US" dirty="0"/>
              <a:t>Schema modification</a:t>
            </a:r>
          </a:p>
          <a:p>
            <a:pPr lvl="0"/>
            <a:r>
              <a:rPr lang="en-US" dirty="0"/>
              <a:t>Querying and indexing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FAB5E-AE2C-4B9F-B152-38D249F5E3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3356" y="1719071"/>
            <a:ext cx="4258294" cy="4912233"/>
          </a:xfrm>
        </p:spPr>
        <p:txBody>
          <a:bodyPr/>
          <a:lstStyle/>
          <a:p>
            <a:r>
              <a:rPr lang="en-US" dirty="0"/>
              <a:t>Often, it is required for an organization to have multiple domain controllers.</a:t>
            </a:r>
          </a:p>
          <a:p>
            <a:r>
              <a:rPr lang="en-US" dirty="0"/>
              <a:t>All Domain controllers need to know when changes are made to other DCs.  </a:t>
            </a:r>
          </a:p>
          <a:p>
            <a:r>
              <a:rPr lang="en-US" dirty="0"/>
              <a:t>If a domain controller advertises the changes made on that particular domain controller to neighboring domain controllers, it is called </a:t>
            </a:r>
            <a:r>
              <a:rPr lang="en-US" dirty="0">
                <a:solidFill>
                  <a:srgbClr val="C00000"/>
                </a:solidFill>
              </a:rPr>
              <a:t>outbound replication</a:t>
            </a:r>
            <a:r>
              <a:rPr lang="en-US" dirty="0"/>
              <a:t>. </a:t>
            </a:r>
          </a:p>
          <a:p>
            <a:r>
              <a:rPr lang="en-US" dirty="0"/>
              <a:t>If a domain controller accepts changes advertised by neighboring domain controllers, it called </a:t>
            </a:r>
            <a:r>
              <a:rPr lang="en-US" dirty="0">
                <a:solidFill>
                  <a:srgbClr val="C00000"/>
                </a:solidFill>
              </a:rPr>
              <a:t>inbound replication</a:t>
            </a:r>
          </a:p>
        </p:txBody>
      </p:sp>
      <p:sp>
        <p:nvSpPr>
          <p:cNvPr id="154" name="Shape 15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Benefits of using Active Directory</a:t>
            </a:r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F51631E3-6809-4595-AFB1-59EF34744DC1}"/>
              </a:ext>
            </a:extLst>
          </p:cNvPr>
          <p:cNvSpPr/>
          <p:nvPr/>
        </p:nvSpPr>
        <p:spPr>
          <a:xfrm rot="5400000">
            <a:off x="4301202" y="1975752"/>
            <a:ext cx="4912229" cy="4342416"/>
          </a:xfrm>
          <a:prstGeom prst="wedgeRectCallout">
            <a:avLst>
              <a:gd name="adj1" fmla="val -38055"/>
              <a:gd name="adj2" fmla="val 92253"/>
            </a:avLst>
          </a:prstGeom>
          <a:solidFill>
            <a:srgbClr val="C00000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BFFE1D0-69A5-498E-A98D-2B95BA0FA09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94"/>
          <a:stretch/>
        </p:blipFill>
        <p:spPr>
          <a:xfrm>
            <a:off x="381000" y="4877253"/>
            <a:ext cx="3975453" cy="172582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141A363-FF8D-44D2-98A9-361626CF3ECD}"/>
              </a:ext>
            </a:extLst>
          </p:cNvPr>
          <p:cNvSpPr txBox="1"/>
          <p:nvPr/>
        </p:nvSpPr>
        <p:spPr>
          <a:xfrm>
            <a:off x="3177822" y="3646311"/>
            <a:ext cx="4571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endParaRPr lang="en-US" sz="1800" b="0" dirty="0" err="1">
              <a:latin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10EC23-9347-49B7-8BEA-0CB26EA0C0D4}"/>
              </a:ext>
            </a:extLst>
          </p:cNvPr>
          <p:cNvSpPr txBox="1"/>
          <p:nvPr/>
        </p:nvSpPr>
        <p:spPr>
          <a:xfrm>
            <a:off x="381000" y="4877253"/>
            <a:ext cx="2184400" cy="3231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800" b="0" dirty="0">
                <a:solidFill>
                  <a:srgbClr val="5B9BD5"/>
                </a:solidFill>
                <a:latin typeface="+mn-lt"/>
              </a:rPr>
              <a:t>Inbound replication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E89B73-011F-4FEA-BECF-7902F0067BEF}"/>
              </a:ext>
            </a:extLst>
          </p:cNvPr>
          <p:cNvSpPr txBox="1"/>
          <p:nvPr/>
        </p:nvSpPr>
        <p:spPr>
          <a:xfrm>
            <a:off x="445912" y="5740164"/>
            <a:ext cx="2125136" cy="323165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dirty="0">
                <a:solidFill>
                  <a:srgbClr val="FF0000"/>
                </a:solidFill>
              </a:rPr>
              <a:t>Out</a:t>
            </a:r>
            <a:r>
              <a:rPr lang="en-US" sz="1800" b="0" dirty="0">
                <a:solidFill>
                  <a:srgbClr val="FF0000"/>
                </a:solidFill>
                <a:latin typeface="+mn-lt"/>
              </a:rPr>
              <a:t>bound replication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12DA6B-F71F-4BD7-81E0-D0478781A8A3}"/>
              </a:ext>
            </a:extLst>
          </p:cNvPr>
          <p:cNvSpPr/>
          <p:nvPr/>
        </p:nvSpPr>
        <p:spPr>
          <a:xfrm>
            <a:off x="392288" y="6310487"/>
            <a:ext cx="217311" cy="2483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044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/>
              <a:t>Centralized Data Repository</a:t>
            </a:r>
          </a:p>
          <a:p>
            <a:pPr lvl="0"/>
            <a:r>
              <a:rPr lang="en-US" dirty="0"/>
              <a:t>Replication of Data</a:t>
            </a:r>
          </a:p>
          <a:p>
            <a:pPr lvl="0"/>
            <a:r>
              <a:rPr lang="en-US" dirty="0">
                <a:solidFill>
                  <a:srgbClr val="C00000"/>
                </a:solidFill>
              </a:rPr>
              <a:t>High Availability</a:t>
            </a:r>
          </a:p>
          <a:p>
            <a:pPr lvl="0"/>
            <a:r>
              <a:rPr lang="en-US" dirty="0"/>
              <a:t>Security</a:t>
            </a:r>
          </a:p>
          <a:p>
            <a:pPr lvl="0"/>
            <a:r>
              <a:rPr lang="en-US" dirty="0"/>
              <a:t>Auditing capabilities</a:t>
            </a:r>
          </a:p>
          <a:p>
            <a:pPr lvl="0"/>
            <a:r>
              <a:rPr lang="en-US" dirty="0"/>
              <a:t>Single sign-on</a:t>
            </a:r>
          </a:p>
          <a:p>
            <a:pPr lvl="0"/>
            <a:r>
              <a:rPr lang="en-US" dirty="0"/>
              <a:t>Schema modification</a:t>
            </a:r>
          </a:p>
          <a:p>
            <a:pPr lvl="0"/>
            <a:r>
              <a:rPr lang="en-US" dirty="0"/>
              <a:t>Querying and indexing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FAB5E-AE2C-4B9F-B152-38D249F5E33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Active Directory domain controllers have built in fault tolerance capabilities. </a:t>
            </a:r>
          </a:p>
          <a:p>
            <a:r>
              <a:rPr lang="en-US" dirty="0"/>
              <a:t>A multi-master database and replication of domain controllers allow users to continue with authentication and authorization from any available domain controller at any time.</a:t>
            </a:r>
          </a:p>
          <a:p>
            <a:endParaRPr lang="en-US" dirty="0"/>
          </a:p>
        </p:txBody>
      </p:sp>
      <p:sp>
        <p:nvSpPr>
          <p:cNvPr id="154" name="Shape 15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Benefits of using Active Directory</a:t>
            </a:r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F51631E3-6809-4595-AFB1-59EF34744DC1}"/>
              </a:ext>
            </a:extLst>
          </p:cNvPr>
          <p:cNvSpPr/>
          <p:nvPr/>
        </p:nvSpPr>
        <p:spPr>
          <a:xfrm rot="5400000">
            <a:off x="5305727" y="1019483"/>
            <a:ext cx="2943240" cy="4342416"/>
          </a:xfrm>
          <a:prstGeom prst="wedgeRectCallout">
            <a:avLst>
              <a:gd name="adj1" fmla="val -17296"/>
              <a:gd name="adj2" fmla="val 99667"/>
            </a:avLst>
          </a:prstGeom>
          <a:solidFill>
            <a:srgbClr val="C00000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878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/>
              <a:t>Centralized Data Repository</a:t>
            </a:r>
          </a:p>
          <a:p>
            <a:pPr lvl="0"/>
            <a:r>
              <a:rPr lang="en-US" dirty="0"/>
              <a:t>Replication of Data</a:t>
            </a:r>
          </a:p>
          <a:p>
            <a:pPr lvl="0"/>
            <a:r>
              <a:rPr lang="en-US" dirty="0"/>
              <a:t>High Availability</a:t>
            </a:r>
          </a:p>
          <a:p>
            <a:pPr lvl="0"/>
            <a:r>
              <a:rPr lang="en-US" dirty="0">
                <a:solidFill>
                  <a:srgbClr val="C00000"/>
                </a:solidFill>
              </a:rPr>
              <a:t>Security</a:t>
            </a:r>
          </a:p>
          <a:p>
            <a:pPr lvl="0"/>
            <a:r>
              <a:rPr lang="en-US" dirty="0"/>
              <a:t>Auditing capabilities</a:t>
            </a:r>
          </a:p>
          <a:p>
            <a:pPr lvl="0"/>
            <a:r>
              <a:rPr lang="en-US" dirty="0"/>
              <a:t>Single sign-on</a:t>
            </a:r>
          </a:p>
          <a:p>
            <a:pPr lvl="0"/>
            <a:r>
              <a:rPr lang="en-US" dirty="0"/>
              <a:t>Schema modification</a:t>
            </a:r>
          </a:p>
          <a:p>
            <a:pPr lvl="0"/>
            <a:r>
              <a:rPr lang="en-US" dirty="0"/>
              <a:t>Querying and indexing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FAB5E-AE2C-4B9F-B152-38D249F5E33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sz="1800" dirty="0"/>
              <a:t>In modern society, identity security is very important, since it can be used to access much of our </a:t>
            </a:r>
            <a:r>
              <a:rPr lang="en-US" sz="1600" dirty="0"/>
              <a:t>important</a:t>
            </a:r>
            <a:r>
              <a:rPr lang="en-US" sz="1800" dirty="0"/>
              <a:t> data. </a:t>
            </a:r>
          </a:p>
          <a:p>
            <a:r>
              <a:rPr lang="en-US" sz="1800" dirty="0"/>
              <a:t>Active Directory allows for the use of different types of authentication types, group policies, and workflows in order to protect the users, applications, and resources in the network. </a:t>
            </a:r>
          </a:p>
          <a:p>
            <a:r>
              <a:rPr lang="en-US" sz="1800" dirty="0"/>
              <a:t>Different Security rules can be enforced based on departments and groups in the network, which can help protect data. </a:t>
            </a:r>
          </a:p>
          <a:p>
            <a:r>
              <a:rPr lang="en-US" sz="1800" dirty="0"/>
              <a:t>It also forces individuals to follow organizational data- and network-security standards.</a:t>
            </a:r>
          </a:p>
          <a:p>
            <a:r>
              <a:rPr lang="en-US" sz="1800" dirty="0"/>
              <a:t>There are also options for authentication without a password. </a:t>
            </a:r>
          </a:p>
          <a:p>
            <a:pPr marL="45720" indent="0">
              <a:buNone/>
            </a:pPr>
            <a:endParaRPr lang="en-US" sz="1800" dirty="0"/>
          </a:p>
        </p:txBody>
      </p:sp>
      <p:sp>
        <p:nvSpPr>
          <p:cNvPr id="154" name="Shape 15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Benefits of using Active Directory</a:t>
            </a:r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F51631E3-6809-4595-AFB1-59EF34744DC1}"/>
              </a:ext>
            </a:extLst>
          </p:cNvPr>
          <p:cNvSpPr/>
          <p:nvPr/>
        </p:nvSpPr>
        <p:spPr>
          <a:xfrm rot="5400000">
            <a:off x="4340255" y="2029840"/>
            <a:ext cx="4963948" cy="4342416"/>
          </a:xfrm>
          <a:prstGeom prst="wedgeRectCallout">
            <a:avLst>
              <a:gd name="adj1" fmla="val -24114"/>
              <a:gd name="adj2" fmla="val 100707"/>
            </a:avLst>
          </a:prstGeom>
          <a:solidFill>
            <a:srgbClr val="C00000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/>
              <a:t>Centralized Data Repository</a:t>
            </a:r>
          </a:p>
          <a:p>
            <a:pPr lvl="0"/>
            <a:r>
              <a:rPr lang="en-US" dirty="0"/>
              <a:t>Replication of Data</a:t>
            </a:r>
          </a:p>
          <a:p>
            <a:pPr lvl="0"/>
            <a:r>
              <a:rPr lang="en-US" dirty="0"/>
              <a:t>High Availability</a:t>
            </a:r>
          </a:p>
          <a:p>
            <a:pPr lvl="0"/>
            <a:r>
              <a:rPr lang="en-US" dirty="0"/>
              <a:t>Security</a:t>
            </a:r>
          </a:p>
          <a:p>
            <a:pPr lvl="0"/>
            <a:r>
              <a:rPr lang="en-US" dirty="0">
                <a:solidFill>
                  <a:srgbClr val="C00000"/>
                </a:solidFill>
              </a:rPr>
              <a:t>Auditing capabilities</a:t>
            </a:r>
          </a:p>
          <a:p>
            <a:pPr lvl="0"/>
            <a:r>
              <a:rPr lang="en-US" dirty="0"/>
              <a:t>Single sign-on</a:t>
            </a:r>
          </a:p>
          <a:p>
            <a:pPr lvl="0"/>
            <a:r>
              <a:rPr lang="en-US" dirty="0"/>
              <a:t>Schema modification</a:t>
            </a:r>
          </a:p>
          <a:p>
            <a:pPr lvl="0"/>
            <a:r>
              <a:rPr lang="en-US" dirty="0"/>
              <a:t>Querying and indexing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FAB5E-AE2C-4B9F-B152-38D249F5E3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258294" cy="4497704"/>
          </a:xfrm>
        </p:spPr>
        <p:txBody>
          <a:bodyPr/>
          <a:lstStyle/>
          <a:p>
            <a:r>
              <a:rPr lang="en-US" dirty="0"/>
              <a:t>Periodic audits help you to understand new security threats. </a:t>
            </a:r>
          </a:p>
          <a:p>
            <a:r>
              <a:rPr lang="en-US" dirty="0"/>
              <a:t>Active Directory allows you to capture and audit events occurring in your identity infrastructure.</a:t>
            </a:r>
          </a:p>
          <a:p>
            <a:r>
              <a:rPr lang="en-US" dirty="0"/>
              <a:t>This can be done from a centralized location, which will help you troubleshoot authentication and authorization issues users may have.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4" name="Shape 15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Benefits of using Active Directory</a:t>
            </a:r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F51631E3-6809-4595-AFB1-59EF34744DC1}"/>
              </a:ext>
            </a:extLst>
          </p:cNvPr>
          <p:cNvSpPr/>
          <p:nvPr/>
        </p:nvSpPr>
        <p:spPr>
          <a:xfrm rot="5400000">
            <a:off x="5062750" y="1603685"/>
            <a:ext cx="3411724" cy="4342416"/>
          </a:xfrm>
          <a:prstGeom prst="wedgeRectCallout">
            <a:avLst>
              <a:gd name="adj1" fmla="val -10998"/>
              <a:gd name="adj2" fmla="val 88489"/>
            </a:avLst>
          </a:prstGeom>
          <a:solidFill>
            <a:srgbClr val="C00000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5542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1">
      <a:dk1>
        <a:sysClr val="windowText" lastClr="000000"/>
      </a:dk1>
      <a:lt1>
        <a:sysClr val="window" lastClr="FFFFFF"/>
      </a:lt1>
      <a:dk2>
        <a:srgbClr val="403B81"/>
      </a:dk2>
      <a:lt2>
        <a:srgbClr val="DDE6F7"/>
      </a:lt2>
      <a:accent1>
        <a:srgbClr val="C00000"/>
      </a:accent1>
      <a:accent2>
        <a:srgbClr val="0070C0"/>
      </a:accent2>
      <a:accent3>
        <a:srgbClr val="92278F"/>
      </a:accent3>
      <a:accent4>
        <a:srgbClr val="993300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Chapter 4 - AD DS DNS Part 1</Template>
  <TotalTime>1882</TotalTime>
  <Words>910</Words>
  <Application>Microsoft Office PowerPoint</Application>
  <PresentationFormat>On-screen Show (4:3)</PresentationFormat>
  <Paragraphs>158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Arial</vt:lpstr>
      <vt:lpstr>Arial Narrow</vt:lpstr>
      <vt:lpstr>Book Antiqua</vt:lpstr>
      <vt:lpstr>Calibri</vt:lpstr>
      <vt:lpstr>Franklin Gothic Medium</vt:lpstr>
      <vt:lpstr>Noto Sans Symbols</vt:lpstr>
      <vt:lpstr>Source Sans Pro</vt:lpstr>
      <vt:lpstr>Times</vt:lpstr>
      <vt:lpstr>Wingdings</vt:lpstr>
      <vt:lpstr>Wingdings 2</vt:lpstr>
      <vt:lpstr>Java Green</vt:lpstr>
      <vt:lpstr>  Concepts of  Computing  Technologies    Active Directory Introduction  </vt:lpstr>
      <vt:lpstr>Source Material</vt:lpstr>
      <vt:lpstr>Objectives</vt:lpstr>
      <vt:lpstr>What is Active Directory?</vt:lpstr>
      <vt:lpstr>Benefits of using Active Directory</vt:lpstr>
      <vt:lpstr>Benefits of using Active Directory</vt:lpstr>
      <vt:lpstr>Benefits of using Active Directory</vt:lpstr>
      <vt:lpstr>Benefits of using Active Directory</vt:lpstr>
      <vt:lpstr>Benefits of using Active Directory</vt:lpstr>
      <vt:lpstr>Benefits of using Active Directory</vt:lpstr>
      <vt:lpstr>Benefits of using Active Directory</vt:lpstr>
      <vt:lpstr>Benefits of using Active Directory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Concepts of  Computing  Technologies   Directory and Access Management: Benefits of using  Active Directory  </dc:title>
  <cp:lastModifiedBy>Myers, Jack F</cp:lastModifiedBy>
  <cp:revision>12</cp:revision>
  <cp:lastPrinted>2018-08-04T19:45:35Z</cp:lastPrinted>
  <dcterms:modified xsi:type="dcterms:W3CDTF">2018-08-13T19:19:17Z</dcterms:modified>
</cp:coreProperties>
</file>