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5"/>
  </p:notesMasterIdLst>
  <p:sldIdLst>
    <p:sldId id="257" r:id="rId2"/>
    <p:sldId id="258" r:id="rId3"/>
    <p:sldId id="269" r:id="rId4"/>
    <p:sldId id="259" r:id="rId5"/>
    <p:sldId id="260" r:id="rId6"/>
    <p:sldId id="261" r:id="rId7"/>
    <p:sldId id="262" r:id="rId8"/>
    <p:sldId id="264" r:id="rId9"/>
    <p:sldId id="263" r:id="rId10"/>
    <p:sldId id="266" r:id="rId11"/>
    <p:sldId id="267" r:id="rId12"/>
    <p:sldId id="268" r:id="rId13"/>
    <p:sldId id="26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A1E9"/>
    <a:srgbClr val="AFAADA"/>
    <a:srgbClr val="663300"/>
    <a:srgbClr val="D67F00"/>
    <a:srgbClr val="0066CC"/>
    <a:srgbClr val="0A0A0A"/>
    <a:srgbClr val="EAEAE6"/>
    <a:srgbClr val="54AC7F"/>
    <a:srgbClr val="E9E8E7"/>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9" autoAdjust="0"/>
    <p:restoredTop sz="94660"/>
  </p:normalViewPr>
  <p:slideViewPr>
    <p:cSldViewPr snapToGrid="0">
      <p:cViewPr varScale="1">
        <p:scale>
          <a:sx n="65" d="100"/>
          <a:sy n="65" d="100"/>
        </p:scale>
        <p:origin x="636" y="41"/>
      </p:cViewPr>
      <p:guideLst>
        <p:guide orient="horz" pos="2160"/>
        <p:guide pos="288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BAC5-AAC3-41B1-80A3-A98604D7601C}" type="datetimeFigureOut">
              <a:rPr lang="en-US" smtClean="0"/>
              <a:t>7/4/2017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C63B7B-8D39-4D0A-9EEA-56F291D347AD}" type="slidenum">
              <a:rPr lang="en-US" smtClean="0"/>
              <a:t>‹#›</a:t>
            </a:fld>
            <a:endParaRPr lang="en-US"/>
          </a:p>
        </p:txBody>
      </p:sp>
    </p:spTree>
    <p:extLst>
      <p:ext uri="{BB962C8B-B14F-4D97-AF65-F5344CB8AC3E}">
        <p14:creationId xmlns:p14="http://schemas.microsoft.com/office/powerpoint/2010/main" val="2078626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Objects First with Java</a:t>
            </a:r>
          </a:p>
        </p:txBody>
      </p:sp>
      <p:sp>
        <p:nvSpPr>
          <p:cNvPr id="15363" name="Rectangle 6"/>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r>
              <a:rPr lang="en-GB" altLang="en-US" sz="1200" dirty="0"/>
              <a:t>© David J. Barnes and Michael </a:t>
            </a:r>
            <a:r>
              <a:rPr lang="en-GB" altLang="en-US" sz="1200" dirty="0" err="1"/>
              <a:t>Kölling</a:t>
            </a:r>
            <a:endParaRPr lang="en-GB" altLang="en-US" sz="1200"/>
          </a:p>
        </p:txBody>
      </p:sp>
      <p:sp>
        <p:nvSpPr>
          <p:cNvPr id="1536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b="1">
                <a:solidFill>
                  <a:schemeClr val="tx1"/>
                </a:solidFill>
                <a:latin typeface="Times" pitchFamily="-32" charset="0"/>
              </a:defRPr>
            </a:lvl1pPr>
            <a:lvl2pPr marL="742950" indent="-285750">
              <a:defRPr sz="2400" b="1">
                <a:solidFill>
                  <a:schemeClr val="tx1"/>
                </a:solidFill>
                <a:latin typeface="Times" pitchFamily="-32" charset="0"/>
              </a:defRPr>
            </a:lvl2pPr>
            <a:lvl3pPr marL="1143000" indent="-228600">
              <a:defRPr sz="2400" b="1">
                <a:solidFill>
                  <a:schemeClr val="tx1"/>
                </a:solidFill>
                <a:latin typeface="Times" pitchFamily="-32" charset="0"/>
              </a:defRPr>
            </a:lvl3pPr>
            <a:lvl4pPr marL="1600200" indent="-228600">
              <a:defRPr sz="2400" b="1">
                <a:solidFill>
                  <a:schemeClr val="tx1"/>
                </a:solidFill>
                <a:latin typeface="Times" pitchFamily="-32" charset="0"/>
              </a:defRPr>
            </a:lvl4pPr>
            <a:lvl5pPr marL="2057400" indent="-228600">
              <a:defRPr sz="2400" b="1">
                <a:solidFill>
                  <a:schemeClr val="tx1"/>
                </a:solidFill>
                <a:latin typeface="Times" pitchFamily="-32" charset="0"/>
              </a:defRPr>
            </a:lvl5pPr>
            <a:lvl6pPr marL="2514600" indent="-228600" eaLnBrk="0" fontAlgn="base" hangingPunct="0">
              <a:spcBef>
                <a:spcPct val="0"/>
              </a:spcBef>
              <a:spcAft>
                <a:spcPct val="0"/>
              </a:spcAft>
              <a:defRPr sz="2400" b="1">
                <a:solidFill>
                  <a:schemeClr val="tx1"/>
                </a:solidFill>
                <a:latin typeface="Times" pitchFamily="-32" charset="0"/>
              </a:defRPr>
            </a:lvl6pPr>
            <a:lvl7pPr marL="2971800" indent="-228600" eaLnBrk="0" fontAlgn="base" hangingPunct="0">
              <a:spcBef>
                <a:spcPct val="0"/>
              </a:spcBef>
              <a:spcAft>
                <a:spcPct val="0"/>
              </a:spcAft>
              <a:defRPr sz="2400" b="1">
                <a:solidFill>
                  <a:schemeClr val="tx1"/>
                </a:solidFill>
                <a:latin typeface="Times" pitchFamily="-32" charset="0"/>
              </a:defRPr>
            </a:lvl7pPr>
            <a:lvl8pPr marL="3429000" indent="-228600" eaLnBrk="0" fontAlgn="base" hangingPunct="0">
              <a:spcBef>
                <a:spcPct val="0"/>
              </a:spcBef>
              <a:spcAft>
                <a:spcPct val="0"/>
              </a:spcAft>
              <a:defRPr sz="2400" b="1">
                <a:solidFill>
                  <a:schemeClr val="tx1"/>
                </a:solidFill>
                <a:latin typeface="Times" pitchFamily="-32" charset="0"/>
              </a:defRPr>
            </a:lvl8pPr>
            <a:lvl9pPr marL="3886200" indent="-228600" eaLnBrk="0" fontAlgn="base" hangingPunct="0">
              <a:spcBef>
                <a:spcPct val="0"/>
              </a:spcBef>
              <a:spcAft>
                <a:spcPct val="0"/>
              </a:spcAft>
              <a:defRPr sz="2400" b="1">
                <a:solidFill>
                  <a:schemeClr val="tx1"/>
                </a:solidFill>
                <a:latin typeface="Times" pitchFamily="-32" charset="0"/>
              </a:defRPr>
            </a:lvl9pPr>
          </a:lstStyle>
          <a:p>
            <a:fld id="{03152B4E-4FD2-45FC-9CDE-05DF5F3AE35C}" type="slidenum">
              <a:rPr lang="en-GB" altLang="en-US" sz="1200"/>
              <a:pPr/>
              <a:t>1</a:t>
            </a:fld>
            <a:endParaRPr lang="en-GB" altLang="en-US" sz="1200"/>
          </a:p>
        </p:txBody>
      </p:sp>
      <p:sp>
        <p:nvSpPr>
          <p:cNvPr id="15365" name="Rectangle 2"/>
          <p:cNvSpPr>
            <a:spLocks noGrp="1" noRot="1" noChangeAspect="1" noChangeArrowheads="1" noTextEdit="1"/>
          </p:cNvSpPr>
          <p:nvPr>
            <p:ph type="sldImg"/>
          </p:nvPr>
        </p:nvSpPr>
        <p:spPr>
          <a:ln/>
        </p:spPr>
      </p:sp>
      <p:sp>
        <p:nvSpPr>
          <p:cNvPr id="1536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a:t>Replace this with your course title and your name/contact details.</a:t>
            </a:r>
          </a:p>
          <a:p>
            <a:pPr eaLnBrk="1" hangingPunct="1"/>
            <a:endParaRPr lang="en-GB" altLang="en-US"/>
          </a:p>
        </p:txBody>
      </p:sp>
    </p:spTree>
    <p:extLst>
      <p:ext uri="{BB962C8B-B14F-4D97-AF65-F5344CB8AC3E}">
        <p14:creationId xmlns:p14="http://schemas.microsoft.com/office/powerpoint/2010/main" val="19199254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black"/>
              </a:solidFill>
            </a:endParaRPr>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0" name="Date Placeholder 9"/>
          <p:cNvSpPr>
            <a:spLocks noGrp="1"/>
          </p:cNvSpPr>
          <p:nvPr>
            <p:ph type="dt" sz="half" idx="10"/>
          </p:nvPr>
        </p:nvSpPr>
        <p:spPr>
          <a:xfrm>
            <a:off x="370888" y="6645106"/>
            <a:ext cx="2133600" cy="274320"/>
          </a:xfrm>
        </p:spPr>
        <p:txBody>
          <a:bodyPr/>
          <a:lstStyle>
            <a:lvl1pPr>
              <a:defRPr sz="900">
                <a:solidFill>
                  <a:schemeClr val="tx1"/>
                </a:solidFill>
                <a:latin typeface="Arial Narrow" panose="020B0606020202030204" pitchFamily="34" charset="0"/>
              </a:defRPr>
            </a:lvl1pPr>
          </a:lstStyle>
          <a:p>
            <a:fld id="{B01D2C00-4051-494E-A977-137197B29FE8}" type="datetime1">
              <a:rPr lang="en-US" smtClean="0"/>
              <a:pPr/>
              <a:t>7/4/2017</a:t>
            </a:fld>
            <a:endParaRPr lang="en-US"/>
          </a:p>
        </p:txBody>
      </p:sp>
      <p:sp>
        <p:nvSpPr>
          <p:cNvPr id="12" name="Footer Placeholder 11"/>
          <p:cNvSpPr>
            <a:spLocks noGrp="1"/>
          </p:cNvSpPr>
          <p:nvPr>
            <p:ph type="ftr" sz="quarter" idx="12"/>
          </p:nvPr>
        </p:nvSpPr>
        <p:spPr>
          <a:xfrm>
            <a:off x="3048000" y="6645106"/>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3" name="Title 12"/>
          <p:cNvSpPr>
            <a:spLocks noGrp="1"/>
          </p:cNvSpPr>
          <p:nvPr>
            <p:ph type="title" hasCustomPrompt="1"/>
          </p:nvPr>
        </p:nvSpPr>
        <p:spPr>
          <a:xfrm>
            <a:off x="457200" y="2052960"/>
            <a:ext cx="6324600" cy="1828800"/>
          </a:xfrm>
        </p:spPr>
        <p:txBody>
          <a:bodyPr/>
          <a:lstStyle>
            <a:lvl1pPr algn="r">
              <a:defRPr sz="4000" spc="150" baseline="0"/>
            </a:lvl1pPr>
          </a:lstStyle>
          <a:p>
            <a:r>
              <a:rPr lang="en-US" dirty="0"/>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07476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spc="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spc="0"/>
            </a:lvl1pPr>
            <a:lvl2pPr>
              <a:defRPr sz="2000" spc="0"/>
            </a:lvl2pPr>
            <a:lvl3pPr>
              <a:defRPr sz="1800" spc="0"/>
            </a:lvl3pPr>
            <a:lvl4pPr>
              <a:defRPr sz="1600" spc="0"/>
            </a:lvl4pPr>
            <a:lvl5pPr>
              <a:defRPr sz="1600" spc="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3DD63199-ED02-43C5-98B2-403BD5B5424D}" type="datetime1">
              <a:rPr lang="en-US" smtClean="0"/>
              <a:pPr/>
              <a:t>7/4/2017</a:t>
            </a:fld>
            <a:endParaRPr lang="en-US"/>
          </a:p>
        </p:txBody>
      </p:sp>
      <p:sp>
        <p:nvSpPr>
          <p:cNvPr id="8" name="Footer Placeholder 7"/>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0" name="Title 9"/>
          <p:cNvSpPr>
            <a:spLocks noGrp="1"/>
          </p:cNvSpPr>
          <p:nvPr>
            <p:ph type="title"/>
          </p:nvPr>
        </p:nvSpPr>
        <p:spPr/>
        <p:txBody>
          <a:bodyPr/>
          <a:lstStyle/>
          <a:p>
            <a:r>
              <a:rPr lang="en-US"/>
              <a:t>Click to edit Master title style</a:t>
            </a:r>
          </a:p>
        </p:txBody>
      </p:sp>
      <p:sp>
        <p:nvSpPr>
          <p:cNvPr id="11"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593829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58F7003A-EE07-45D0-8EDE-BE72C64253B7}" type="datetime1">
              <a:rPr lang="en-US" smtClean="0"/>
              <a:pPr/>
              <a:t>7/4/2017</a:t>
            </a:fld>
            <a:endParaRPr lang="en-US"/>
          </a:p>
        </p:txBody>
      </p:sp>
      <p:sp>
        <p:nvSpPr>
          <p:cNvPr id="4" name="Footer Placeholder 3"/>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Title 5"/>
          <p:cNvSpPr>
            <a:spLocks noGrp="1"/>
          </p:cNvSpPr>
          <p:nvPr>
            <p:ph type="title"/>
          </p:nvPr>
        </p:nvSpPr>
        <p:spPr/>
        <p:txBody>
          <a:bodyPr/>
          <a:lstStyle/>
          <a:p>
            <a:r>
              <a:rPr lang="en-US"/>
              <a:t>Click to edit Master title style</a:t>
            </a:r>
          </a:p>
        </p:txBody>
      </p:sp>
      <p:sp>
        <p:nvSpPr>
          <p:cNvPr id="7"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65219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Date Placeholder 1"/>
          <p:cNvSpPr>
            <a:spLocks noGrp="1"/>
          </p:cNvSpPr>
          <p:nvPr>
            <p:ph type="dt" sz="half" idx="10"/>
          </p:nvPr>
        </p:nvSpPr>
        <p:spPr>
          <a:xfrm>
            <a:off x="370888" y="6629475"/>
            <a:ext cx="2133600" cy="274320"/>
          </a:xfrm>
        </p:spPr>
        <p:txBody>
          <a:bodyPr/>
          <a:lstStyle>
            <a:lvl1pPr>
              <a:defRPr sz="900">
                <a:solidFill>
                  <a:schemeClr val="tx1"/>
                </a:solidFill>
                <a:latin typeface="Arial Narrow" panose="020B0606020202030204" pitchFamily="34" charset="0"/>
              </a:defRPr>
            </a:lvl1pPr>
          </a:lstStyle>
          <a:p>
            <a:fld id="{E6F30DDD-5613-420D-BFAE-9FDA909A81F5}" type="datetime1">
              <a:rPr lang="en-US" smtClean="0"/>
              <a:pPr/>
              <a:t>7/4/2017</a:t>
            </a:fld>
            <a:endParaRPr lang="en-US"/>
          </a:p>
        </p:txBody>
      </p:sp>
      <p:sp>
        <p:nvSpPr>
          <p:cNvPr id="3" name="Footer Placeholder 2"/>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6"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799336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7010400" y="150876"/>
            <a:ext cx="1981200" cy="6556248"/>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83D39BFE-46BB-4B94-9063-9A78EB540FB4}" type="datetime1">
              <a:rPr lang="en-US" smtClean="0"/>
              <a:pPr/>
              <a:t>7/4/2017</a:t>
            </a:fld>
            <a:endParaRPr lang="en-US"/>
          </a:p>
        </p:txBody>
      </p:sp>
      <p:sp>
        <p:nvSpPr>
          <p:cNvPr id="6" name="Footer Placeholder 5"/>
          <p:cNvSpPr>
            <a:spLocks noGrp="1"/>
          </p:cNvSpPr>
          <p:nvPr>
            <p:ph type="ftr" sz="quarter" idx="11"/>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a:t>Click to edit Master title style</a:t>
            </a:r>
            <a:endParaRPr lang="en-US" dirty="0"/>
          </a:p>
        </p:txBody>
      </p:sp>
      <p:sp>
        <p:nvSpPr>
          <p:cNvPr id="12"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941325123"/>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small)">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spcAft>
                <a:spcPts val="600"/>
              </a:spcAft>
              <a:defRPr spc="0">
                <a:solidFill>
                  <a:schemeClr val="tx1"/>
                </a:solidFill>
              </a:defRPr>
            </a:lvl1pPr>
            <a:lvl2pPr>
              <a:spcAft>
                <a:spcPts val="600"/>
              </a:spcAft>
              <a:defRPr spc="0">
                <a:solidFill>
                  <a:schemeClr val="tx1"/>
                </a:solidFill>
              </a:defRPr>
            </a:lvl2pPr>
            <a:lvl3pPr>
              <a:spcAft>
                <a:spcPts val="600"/>
              </a:spcAft>
              <a:defRPr spc="0">
                <a:solidFill>
                  <a:schemeClr val="tx1"/>
                </a:solidFill>
              </a:defRPr>
            </a:lvl3pPr>
            <a:lvl4pPr>
              <a:spcAft>
                <a:spcPts val="600"/>
              </a:spcAft>
              <a:defRPr>
                <a:solidFill>
                  <a:schemeClr val="tx1"/>
                </a:solidFill>
              </a:defRPr>
            </a:lvl4pPr>
            <a:lvl5pPr>
              <a:spcAft>
                <a:spcPts val="600"/>
              </a:spcAft>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7/4/2017</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3874816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medium)">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spcAft>
                <a:spcPts val="600"/>
              </a:spcAft>
              <a:defRPr sz="2400" spc="0">
                <a:solidFill>
                  <a:schemeClr val="tx1"/>
                </a:solidFill>
              </a:defRPr>
            </a:lvl1pPr>
            <a:lvl2pPr>
              <a:spcAft>
                <a:spcPts val="600"/>
              </a:spcAft>
              <a:defRPr sz="2000" spc="0">
                <a:solidFill>
                  <a:schemeClr val="tx1"/>
                </a:solidFill>
              </a:defRPr>
            </a:lvl2pPr>
            <a:lvl3pPr>
              <a:spcAft>
                <a:spcPts val="600"/>
              </a:spcAft>
              <a:defRPr sz="1800" spc="0">
                <a:solidFill>
                  <a:schemeClr val="tx1"/>
                </a:solidFill>
              </a:defRPr>
            </a:lvl3pPr>
            <a:lvl4pPr>
              <a:spcAft>
                <a:spcPts val="600"/>
              </a:spcAft>
              <a:defRPr sz="1600">
                <a:solidFill>
                  <a:schemeClr val="tx1"/>
                </a:solidFill>
              </a:defRPr>
            </a:lvl4pPr>
            <a:lvl5pPr>
              <a:spcAft>
                <a:spcPts val="600"/>
              </a:spcAft>
              <a:defRPr sz="14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7/4/2017</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380846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large)">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marL="344488" indent="-300038">
              <a:spcAft>
                <a:spcPts val="600"/>
              </a:spcAft>
              <a:defRPr sz="2800" spc="0">
                <a:solidFill>
                  <a:schemeClr val="tx1"/>
                </a:solidFill>
              </a:defRPr>
            </a:lvl1pPr>
            <a:lvl2pPr marL="623888" indent="-258763">
              <a:spcAft>
                <a:spcPts val="600"/>
              </a:spcAft>
              <a:defRPr sz="2400" spc="0">
                <a:solidFill>
                  <a:schemeClr val="tx1"/>
                </a:solidFill>
              </a:defRPr>
            </a:lvl2pPr>
            <a:lvl3pPr>
              <a:spcAft>
                <a:spcPts val="600"/>
              </a:spcAft>
              <a:defRPr sz="2000" spc="0">
                <a:solidFill>
                  <a:schemeClr val="tx1"/>
                </a:solidFill>
              </a:defRPr>
            </a:lvl3pPr>
            <a:lvl4pPr>
              <a:spcAft>
                <a:spcPts val="600"/>
              </a:spcAft>
              <a:defRPr sz="1800">
                <a:solidFill>
                  <a:schemeClr val="tx1"/>
                </a:solidFill>
              </a:defRPr>
            </a:lvl4pPr>
            <a:lvl5pPr>
              <a:spcAft>
                <a:spcPts val="600"/>
              </a:spcAft>
              <a:defRPr sz="16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617600"/>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7/4/2017</a:t>
            </a:fld>
            <a:endParaRPr lang="en-US"/>
          </a:p>
        </p:txBody>
      </p:sp>
      <p:sp>
        <p:nvSpPr>
          <p:cNvPr id="5" name="Footer Placeholder 4"/>
          <p:cNvSpPr>
            <a:spLocks noGrp="1"/>
          </p:cNvSpPr>
          <p:nvPr>
            <p:ph type="ftr" sz="quarter" idx="11"/>
          </p:nvPr>
        </p:nvSpPr>
        <p:spPr>
          <a:xfrm>
            <a:off x="3048000" y="661760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p:txBody>
          <a:bodyPr/>
          <a:lstStyle>
            <a:lvl1pPr>
              <a:defRPr cap="none"/>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4060856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small)">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000" spc="0">
                <a:solidFill>
                  <a:schemeClr val="tx1"/>
                </a:solidFill>
              </a:defRPr>
            </a:lvl1pPr>
            <a:lvl2pPr>
              <a:defRPr sz="1800" spc="0">
                <a:solidFill>
                  <a:schemeClr val="tx1"/>
                </a:solidFill>
              </a:defRPr>
            </a:lvl2pPr>
            <a:lvl3pPr>
              <a:defRPr sz="1600" spc="0">
                <a:solidFill>
                  <a:schemeClr val="tx1"/>
                </a:solidFill>
              </a:defRPr>
            </a:lvl3pPr>
            <a:lvl4pPr>
              <a:defRPr sz="1400" spc="0">
                <a:solidFill>
                  <a:schemeClr val="tx1"/>
                </a:solidFill>
              </a:defRPr>
            </a:lvl4pPr>
            <a:lvl5pPr>
              <a:defRPr sz="14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7/4/2017</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16323797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medium)">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3132" y="1719071"/>
            <a:ext cx="4222668"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719071"/>
            <a:ext cx="4258294" cy="4912233"/>
          </a:xfrm>
        </p:spPr>
        <p:txBody>
          <a:bodyPr>
            <a:normAutofit/>
          </a:bodyPr>
          <a:lstStyle>
            <a:lvl1pPr>
              <a:defRPr sz="2400" spc="0">
                <a:solidFill>
                  <a:schemeClr val="tx1"/>
                </a:solidFill>
              </a:defRPr>
            </a:lvl1pPr>
            <a:lvl2pPr>
              <a:defRPr sz="2000" spc="0">
                <a:solidFill>
                  <a:schemeClr val="tx1"/>
                </a:solidFill>
              </a:defRPr>
            </a:lvl2pPr>
            <a:lvl3pPr>
              <a:defRPr sz="1800" spc="0">
                <a:solidFill>
                  <a:schemeClr val="tx1"/>
                </a:solidFill>
              </a:defRPr>
            </a:lvl3pPr>
            <a:lvl4pPr>
              <a:defRPr sz="1600" spc="0">
                <a:solidFill>
                  <a:schemeClr val="tx1"/>
                </a:solidFill>
              </a:defRPr>
            </a:lvl4pPr>
            <a:lvl5pPr>
              <a:defRPr sz="1600" spc="0">
                <a:solidFill>
                  <a:schemeClr val="tx1"/>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381521" y="6630110"/>
            <a:ext cx="2133600" cy="274320"/>
          </a:xfrm>
        </p:spPr>
        <p:txBody>
          <a:bodyPr/>
          <a:lstStyle>
            <a:lvl1pPr>
              <a:defRPr sz="900">
                <a:solidFill>
                  <a:schemeClr val="tx1"/>
                </a:solidFill>
                <a:latin typeface="Arial Narrow" panose="020B0606020202030204" pitchFamily="34" charset="0"/>
              </a:defRPr>
            </a:lvl1pPr>
          </a:lstStyle>
          <a:p>
            <a:fld id="{C715CDA6-468B-4914-9119-2CA166CC068C}" type="datetime1">
              <a:rPr lang="en-US" smtClean="0"/>
              <a:pPr/>
              <a:t>7/4/2017</a:t>
            </a:fld>
            <a:endParaRPr lang="en-US"/>
          </a:p>
        </p:txBody>
      </p:sp>
      <p:sp>
        <p:nvSpPr>
          <p:cNvPr id="6" name="Footer Placeholder 5"/>
          <p:cNvSpPr>
            <a:spLocks noGrp="1"/>
          </p:cNvSpPr>
          <p:nvPr>
            <p:ph type="ftr" sz="quarter" idx="11"/>
          </p:nvPr>
        </p:nvSpPr>
        <p:spPr>
          <a:xfrm>
            <a:off x="3048000" y="66294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8" name="Title 7"/>
          <p:cNvSpPr>
            <a:spLocks noGrp="1"/>
          </p:cNvSpPr>
          <p:nvPr>
            <p:ph type="title"/>
          </p:nvPr>
        </p:nvSpPr>
        <p:spPr/>
        <p:txBody>
          <a:bodyPr/>
          <a:lstStyle/>
          <a:p>
            <a:r>
              <a:rPr lang="en-US"/>
              <a:t>Click to edit Master title style</a:t>
            </a:r>
          </a:p>
        </p:txBody>
      </p:sp>
      <p:sp>
        <p:nvSpPr>
          <p:cNvPr id="9"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32016771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685800"/>
            <a:ext cx="8407893" cy="5440679"/>
          </a:xfrm>
        </p:spPr>
        <p:txBody>
          <a:bodyPr/>
          <a:lstStyle>
            <a:lvl1pPr marL="45720" indent="0">
              <a:spcBef>
                <a:spcPts val="0"/>
              </a:spcBef>
              <a:spcAft>
                <a:spcPts val="0"/>
              </a:spcAft>
              <a:buNone/>
              <a:defRPr b="0" spc="0">
                <a:solidFill>
                  <a:schemeClr val="tx1"/>
                </a:solidFill>
              </a:defRPr>
            </a:lvl1pPr>
            <a:lvl2pPr marL="365760" indent="0">
              <a:spcBef>
                <a:spcPts val="0"/>
              </a:spcBef>
              <a:spcAft>
                <a:spcPts val="0"/>
              </a:spcAft>
              <a:buNone/>
              <a:defRPr b="0" spc="0">
                <a:solidFill>
                  <a:schemeClr val="tx1"/>
                </a:solidFill>
              </a:defRPr>
            </a:lvl2pPr>
            <a:lvl3pPr marL="640080" indent="0">
              <a:spcBef>
                <a:spcPts val="0"/>
              </a:spcBef>
              <a:spcAft>
                <a:spcPts val="0"/>
              </a:spcAft>
              <a:buNone/>
              <a:defRPr b="0" spc="0">
                <a:solidFill>
                  <a:schemeClr val="tx1"/>
                </a:solidFill>
              </a:defRPr>
            </a:lvl3pPr>
            <a:lvl4pPr marL="914400" indent="0">
              <a:spcBef>
                <a:spcPts val="0"/>
              </a:spcBef>
              <a:spcAft>
                <a:spcPts val="0"/>
              </a:spcAft>
              <a:buNone/>
              <a:defRPr b="0">
                <a:solidFill>
                  <a:schemeClr val="tx1"/>
                </a:solidFill>
              </a:defRPr>
            </a:lvl4pPr>
            <a:lvl5pPr marL="1097280" indent="0">
              <a:spcBef>
                <a:spcPts val="0"/>
              </a:spcBef>
              <a:spcAft>
                <a:spcPts val="0"/>
              </a:spcAft>
              <a:buNone/>
              <a:defRPr b="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370888" y="6581975"/>
            <a:ext cx="2133600" cy="274320"/>
          </a:xfrm>
        </p:spPr>
        <p:txBody>
          <a:bodyPr/>
          <a:lstStyle>
            <a:lvl1pPr>
              <a:defRPr sz="900">
                <a:solidFill>
                  <a:schemeClr val="tx1"/>
                </a:solidFill>
                <a:latin typeface="Arial Narrow" panose="020B0606020202030204" pitchFamily="34" charset="0"/>
              </a:defRPr>
            </a:lvl1pPr>
          </a:lstStyle>
          <a:p>
            <a:fld id="{7AB79BEF-7C7E-4EC3-A0A2-7AB0F4F51B73}" type="datetime1">
              <a:rPr lang="en-US" smtClean="0"/>
              <a:pPr/>
              <a:t>7/4/2017</a:t>
            </a:fld>
            <a:endParaRPr lang="en-US"/>
          </a:p>
        </p:txBody>
      </p:sp>
      <p:sp>
        <p:nvSpPr>
          <p:cNvPr id="5" name="Footer Placeholder 4"/>
          <p:cNvSpPr>
            <a:spLocks noGrp="1"/>
          </p:cNvSpPr>
          <p:nvPr>
            <p:ph type="ftr" sz="quarter" idx="11"/>
          </p:nvPr>
        </p:nvSpPr>
        <p:spPr>
          <a:xfrm>
            <a:off x="3048000" y="6581975"/>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7" name="Title 6"/>
          <p:cNvSpPr>
            <a:spLocks noGrp="1"/>
          </p:cNvSpPr>
          <p:nvPr>
            <p:ph type="title" hasCustomPrompt="1"/>
          </p:nvPr>
        </p:nvSpPr>
        <p:spPr>
          <a:xfrm>
            <a:off x="381000" y="152400"/>
            <a:ext cx="8381260" cy="406153"/>
          </a:xfrm>
        </p:spPr>
        <p:txBody>
          <a:bodyPr/>
          <a:lstStyle>
            <a:lvl1pPr>
              <a:defRPr sz="2000" u="sng" cap="none" spc="0">
                <a:solidFill>
                  <a:schemeClr val="tx1"/>
                </a:solidFill>
              </a:defRPr>
            </a:lvl1pPr>
          </a:lstStyle>
          <a:p>
            <a:r>
              <a:rPr lang="en-US" dirty="0"/>
              <a:t>Click To Edit Master Title Style</a:t>
            </a:r>
          </a:p>
        </p:txBody>
      </p:sp>
      <p:sp>
        <p:nvSpPr>
          <p:cNvPr id="8"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prstClr val="black"/>
                </a:solidFill>
                <a:latin typeface="Arial Narrow" pitchFamily="34" charset="0"/>
              </a:rPr>
              <a:t>Slide </a:t>
            </a:r>
            <a:fld id="{91D1C02B-4EAB-4E15-8698-97615A35039E}" type="slidenum">
              <a:rPr lang="en-US" sz="900" b="0" smtClean="0">
                <a:solidFill>
                  <a:prstClr val="black"/>
                </a:solidFill>
                <a:latin typeface="Arial Narrow" pitchFamily="34" charset="0"/>
              </a:rPr>
              <a:pPr algn="r" fontAlgn="auto">
                <a:spcBef>
                  <a:spcPts val="0"/>
                </a:spcBef>
                <a:spcAft>
                  <a:spcPts val="0"/>
                </a:spcAft>
              </a:pPr>
              <a:t>‹#›</a:t>
            </a:fld>
            <a:endParaRPr lang="en-US" sz="900" b="0">
              <a:solidFill>
                <a:prstClr val="black"/>
              </a:solidFill>
              <a:latin typeface="Arial Narrow" pitchFamily="34" charset="0"/>
            </a:endParaRPr>
          </a:p>
        </p:txBody>
      </p:sp>
    </p:spTree>
    <p:extLst>
      <p:ext uri="{BB962C8B-B14F-4D97-AF65-F5344CB8AC3E}">
        <p14:creationId xmlns:p14="http://schemas.microsoft.com/office/powerpoint/2010/main" val="2205234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7/4/2017</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194760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secHead" preserve="1">
  <p:cSld name="Subs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400" y="153923"/>
            <a:ext cx="6705600" cy="65532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Date Placeholder 8"/>
          <p:cNvSpPr>
            <a:spLocks noGrp="1"/>
          </p:cNvSpPr>
          <p:nvPr>
            <p:ph type="dt" sz="half" idx="10"/>
          </p:nvPr>
        </p:nvSpPr>
        <p:spPr>
          <a:xfrm>
            <a:off x="370888" y="6641350"/>
            <a:ext cx="2133600" cy="274320"/>
          </a:xfrm>
        </p:spPr>
        <p:txBody>
          <a:bodyPr/>
          <a:lstStyle>
            <a:lvl1pPr>
              <a:defRPr sz="900">
                <a:solidFill>
                  <a:schemeClr val="tx1"/>
                </a:solidFill>
                <a:latin typeface="Arial Narrow" panose="020B0606020202030204" pitchFamily="34" charset="0"/>
              </a:defRPr>
            </a:lvl1pPr>
          </a:lstStyle>
          <a:p>
            <a:fld id="{C434DD70-68F0-4DEF-81F9-71079D2F1371}" type="datetime1">
              <a:rPr lang="en-US" smtClean="0"/>
              <a:pPr/>
              <a:t>7/4/2017</a:t>
            </a:fld>
            <a:endParaRPr lang="en-US"/>
          </a:p>
        </p:txBody>
      </p:sp>
      <p:sp>
        <p:nvSpPr>
          <p:cNvPr id="11" name="Footer Placeholder 10"/>
          <p:cNvSpPr>
            <a:spLocks noGrp="1"/>
          </p:cNvSpPr>
          <p:nvPr>
            <p:ph type="ftr" sz="quarter" idx="12"/>
          </p:nvPr>
        </p:nvSpPr>
        <p:spPr>
          <a:xfrm>
            <a:off x="3048000" y="6641350"/>
            <a:ext cx="3352800" cy="274320"/>
          </a:xfrm>
        </p:spPr>
        <p:txBody>
          <a:bodyPr/>
          <a:lstStyle>
            <a:lvl1pPr>
              <a:defRPr sz="900">
                <a:solidFill>
                  <a:schemeClr val="tx1"/>
                </a:solidFill>
                <a:latin typeface="Arial Narrow" panose="020B0606020202030204" pitchFamily="34" charset="0"/>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solidFill>
                  <a:schemeClr val="tx1"/>
                </a:solidFill>
              </a:defRPr>
            </a:lvl1pPr>
          </a:lstStyle>
          <a:p>
            <a:r>
              <a:rPr lang="en-US" dirty="0"/>
              <a:t>Click to edit Master title style</a:t>
            </a:r>
          </a:p>
        </p:txBody>
      </p:sp>
      <p:sp>
        <p:nvSpPr>
          <p:cNvPr id="13" name="Slide Number Placeholder 3"/>
          <p:cNvSpPr txBox="1">
            <a:spLocks/>
          </p:cNvSpPr>
          <p:nvPr userDrawn="1"/>
        </p:nvSpPr>
        <p:spPr>
          <a:xfrm>
            <a:off x="8234680" y="6631305"/>
            <a:ext cx="582966" cy="274320"/>
          </a:xfrm>
          <a:prstGeom prst="rect">
            <a:avLst/>
          </a:prstGeom>
          <a:noFill/>
          <a:ln w="19050">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914400" rtl="0" eaLnBrk="1" latinLnBrk="0" hangingPunct="1">
              <a:defRPr sz="2400" kern="1200">
                <a:solidFill>
                  <a:schemeClr val="tx1"/>
                </a:solidFill>
                <a:latin typeface="Times New Roman" pitchFamily="18" charset="0"/>
                <a:ea typeface="+mn-ea"/>
                <a:cs typeface="+mn-cs"/>
              </a:defRPr>
            </a:lvl1pPr>
            <a:lvl2pPr marL="742950" indent="-285750" algn="l" defTabSz="914400" rtl="0" eaLnBrk="1" latinLnBrk="0" hangingPunct="1">
              <a:defRPr sz="2400" kern="1200">
                <a:solidFill>
                  <a:schemeClr val="tx1"/>
                </a:solidFill>
                <a:latin typeface="Times New Roman" pitchFamily="18" charset="0"/>
                <a:ea typeface="+mn-ea"/>
                <a:cs typeface="+mn-cs"/>
              </a:defRPr>
            </a:lvl2pPr>
            <a:lvl3pPr marL="1143000" indent="-228600" algn="l" defTabSz="914400" rtl="0" eaLnBrk="1" latinLnBrk="0" hangingPunct="1">
              <a:defRPr sz="2400" kern="1200">
                <a:solidFill>
                  <a:schemeClr val="tx1"/>
                </a:solidFill>
                <a:latin typeface="Times New Roman" pitchFamily="18" charset="0"/>
                <a:ea typeface="+mn-ea"/>
                <a:cs typeface="+mn-cs"/>
              </a:defRPr>
            </a:lvl3pPr>
            <a:lvl4pPr marL="1600200" indent="-228600" algn="l" defTabSz="914400" rtl="0" eaLnBrk="1" latinLnBrk="0" hangingPunct="1">
              <a:defRPr sz="2400" kern="1200">
                <a:solidFill>
                  <a:schemeClr val="tx1"/>
                </a:solidFill>
                <a:latin typeface="Times New Roman" pitchFamily="18" charset="0"/>
                <a:ea typeface="+mn-ea"/>
                <a:cs typeface="+mn-cs"/>
              </a:defRPr>
            </a:lvl4pPr>
            <a:lvl5pPr marL="2057400" indent="-228600" algn="l" defTabSz="914400" rtl="0" eaLnBrk="1" latinLnBrk="0" hangingPunct="1">
              <a:defRPr sz="2400" kern="1200">
                <a:solidFill>
                  <a:schemeClr val="tx1"/>
                </a:solidFill>
                <a:latin typeface="Times New Roman" pitchFamily="18"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Times New Roman" pitchFamily="18" charset="0"/>
                <a:ea typeface="+mn-ea"/>
                <a:cs typeface="+mn-cs"/>
              </a:defRPr>
            </a:lvl9pPr>
          </a:lstStyle>
          <a:p>
            <a:pPr algn="r" fontAlgn="auto">
              <a:spcBef>
                <a:spcPts val="0"/>
              </a:spcBef>
              <a:spcAft>
                <a:spcPts val="0"/>
              </a:spcAft>
            </a:pPr>
            <a:r>
              <a:rPr lang="en-US" sz="900" b="0">
                <a:solidFill>
                  <a:schemeClr val="tx1"/>
                </a:solidFill>
                <a:latin typeface="Arial Narrow" pitchFamily="34" charset="0"/>
              </a:rPr>
              <a:t>Slide </a:t>
            </a:r>
            <a:fld id="{91D1C02B-4EAB-4E15-8698-97615A35039E}" type="slidenum">
              <a:rPr lang="en-US" sz="900" b="0" smtClean="0">
                <a:solidFill>
                  <a:schemeClr val="tx1"/>
                </a:solidFill>
                <a:latin typeface="Arial Narrow" pitchFamily="34" charset="0"/>
              </a:rPr>
              <a:pPr algn="r" fontAlgn="auto">
                <a:spcBef>
                  <a:spcPts val="0"/>
                </a:spcBef>
                <a:spcAft>
                  <a:spcPts val="0"/>
                </a:spcAft>
              </a:pPr>
              <a:t>‹#›</a:t>
            </a:fld>
            <a:endParaRPr lang="en-US" sz="900" b="0">
              <a:solidFill>
                <a:schemeClr val="tx1"/>
              </a:solidFill>
              <a:latin typeface="Arial Narrow" pitchFamily="34" charset="0"/>
            </a:endParaRPr>
          </a:p>
        </p:txBody>
      </p:sp>
    </p:spTree>
    <p:extLst>
      <p:ext uri="{BB962C8B-B14F-4D97-AF65-F5344CB8AC3E}">
        <p14:creationId xmlns:p14="http://schemas.microsoft.com/office/powerpoint/2010/main" val="2071180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1800" b="0">
              <a:solidFill>
                <a:prstClr val="white"/>
              </a:solidFill>
            </a:endParaRPr>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pPr eaLnBrk="1" fontAlgn="auto" hangingPunct="1">
              <a:spcBef>
                <a:spcPts val="0"/>
              </a:spcBef>
              <a:spcAft>
                <a:spcPts val="0"/>
              </a:spcAft>
            </a:pPr>
            <a:fld id="{29D87F41-6843-4E69-8327-FFD93063886E}" type="datetime1">
              <a:rPr lang="en-US" b="0" smtClean="0">
                <a:solidFill>
                  <a:srgbClr val="0D6911"/>
                </a:solidFill>
                <a:latin typeface="Franklin Gothic Medium"/>
              </a:rPr>
              <a:pPr eaLnBrk="1" fontAlgn="auto" hangingPunct="1">
                <a:spcBef>
                  <a:spcPts val="0"/>
                </a:spcBef>
                <a:spcAft>
                  <a:spcPts val="0"/>
                </a:spcAft>
              </a:pPr>
              <a:t>7/4/2017</a:t>
            </a:fld>
            <a:endParaRPr lang="en-US" b="0">
              <a:solidFill>
                <a:srgbClr val="0D6911"/>
              </a:solidFill>
              <a:latin typeface="Franklin Gothic Medium"/>
            </a:endParaRPr>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pPr eaLnBrk="1" fontAlgn="auto" hangingPunct="1">
              <a:spcBef>
                <a:spcPts val="0"/>
              </a:spcBef>
              <a:spcAft>
                <a:spcPts val="0"/>
              </a:spcAft>
            </a:pPr>
            <a:endParaRPr lang="en-US" b="0">
              <a:solidFill>
                <a:srgbClr val="0D6911"/>
              </a:solidFill>
              <a:latin typeface="Franklin Gothic Medium"/>
            </a:endParaRPr>
          </a:p>
        </p:txBody>
      </p:sp>
    </p:spTree>
    <p:extLst>
      <p:ext uri="{BB962C8B-B14F-4D97-AF65-F5344CB8AC3E}">
        <p14:creationId xmlns:p14="http://schemas.microsoft.com/office/powerpoint/2010/main" val="389342856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87" r:id="rId4"/>
    <p:sldLayoutId id="2147483679" r:id="rId5"/>
    <p:sldLayoutId id="2147483688" r:id="rId6"/>
    <p:sldLayoutId id="2147483680" r:id="rId7"/>
    <p:sldLayoutId id="2147483681" r:id="rId8"/>
    <p:sldLayoutId id="2147483689" r:id="rId9"/>
    <p:sldLayoutId id="2147483682" r:id="rId10"/>
    <p:sldLayoutId id="2147483683" r:id="rId11"/>
    <p:sldLayoutId id="2147483684" r:id="rId12"/>
    <p:sldLayoutId id="2147483685" r:id="rId13"/>
  </p:sldLayoutIdLst>
  <p:hf hdr="0" ftr="0" dt="0"/>
  <p:txStyles>
    <p:titleStyle>
      <a:lvl1pPr algn="ctr" defTabSz="914400" rtl="0" eaLnBrk="1" latinLnBrk="0" hangingPunct="1">
        <a:spcBef>
          <a:spcPct val="0"/>
        </a:spcBef>
        <a:buNone/>
        <a:defRPr sz="3200" kern="1200" cap="none"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69590" y="4753300"/>
            <a:ext cx="1981200" cy="1828800"/>
          </a:xfrm>
        </p:spPr>
        <p:txBody>
          <a:bodyPr anchor="b" anchorCtr="0"/>
          <a:lstStyle/>
          <a:p>
            <a:r>
              <a:rPr lang="en-US" dirty="0"/>
              <a:t>Introduction</a:t>
            </a:r>
          </a:p>
          <a:p>
            <a:endParaRPr lang="en-US" dirty="0"/>
          </a:p>
          <a:p>
            <a:r>
              <a:rPr lang="en-US" dirty="0"/>
              <a:t>Strategy Management for IT Services</a:t>
            </a:r>
          </a:p>
        </p:txBody>
      </p:sp>
      <p:sp>
        <p:nvSpPr>
          <p:cNvPr id="3076" name="Rectangle 21"/>
          <p:cNvSpPr>
            <a:spLocks noGrp="1" noChangeArrowheads="1"/>
          </p:cNvSpPr>
          <p:nvPr>
            <p:ph type="title"/>
          </p:nvPr>
        </p:nvSpPr>
        <p:spPr/>
        <p:txBody>
          <a:bodyPr/>
          <a:lstStyle/>
          <a:p>
            <a:r>
              <a:rPr lang="en-GB" altLang="en-US" sz="3200" dirty="0">
                <a:solidFill>
                  <a:schemeClr val="tx2">
                    <a:lumMod val="20000"/>
                    <a:lumOff val="80000"/>
                  </a:schemeClr>
                </a:solidFill>
              </a:rPr>
              <a:t>Concepts of </a:t>
            </a:r>
            <a:br>
              <a:rPr lang="en-GB" altLang="en-US" sz="3200" dirty="0">
                <a:solidFill>
                  <a:schemeClr val="tx2">
                    <a:lumMod val="20000"/>
                    <a:lumOff val="80000"/>
                  </a:schemeClr>
                </a:solidFill>
              </a:rPr>
            </a:br>
            <a:r>
              <a:rPr lang="en-GB" altLang="en-US" sz="3200" dirty="0">
                <a:solidFill>
                  <a:schemeClr val="tx2">
                    <a:lumMod val="20000"/>
                    <a:lumOff val="80000"/>
                  </a:schemeClr>
                </a:solidFill>
              </a:rPr>
              <a:t>Computing </a:t>
            </a:r>
            <a:br>
              <a:rPr lang="en-GB" altLang="en-US" sz="3200" dirty="0">
                <a:solidFill>
                  <a:schemeClr val="tx2">
                    <a:lumMod val="20000"/>
                    <a:lumOff val="80000"/>
                  </a:schemeClr>
                </a:solidFill>
              </a:rPr>
            </a:br>
            <a:r>
              <a:rPr lang="en-GB" altLang="en-US" sz="3200" dirty="0">
                <a:solidFill>
                  <a:schemeClr val="tx2">
                    <a:lumMod val="20000"/>
                    <a:lumOff val="80000"/>
                  </a:schemeClr>
                </a:solidFill>
              </a:rPr>
              <a:t>Technologies</a:t>
            </a:r>
            <a:br>
              <a:rPr lang="en-GB" altLang="en-US" dirty="0"/>
            </a:br>
            <a:br>
              <a:rPr lang="en-GB" altLang="en-US" dirty="0"/>
            </a:br>
            <a:br>
              <a:rPr lang="en-GB" altLang="en-US" dirty="0"/>
            </a:br>
            <a:r>
              <a:rPr lang="en-US" altLang="en-US" dirty="0"/>
              <a:t>ITIL Service Strategy</a:t>
            </a:r>
            <a:br>
              <a:rPr lang="en-US" altLang="en-US" dirty="0"/>
            </a:br>
            <a:br>
              <a:rPr lang="en-US" altLang="en-US" dirty="0"/>
            </a:br>
            <a:endParaRPr lang="en-US" altLang="en-US" dirty="0"/>
          </a:p>
        </p:txBody>
      </p:sp>
      <p:sp>
        <p:nvSpPr>
          <p:cNvPr id="4" name="Text Placeholder 4"/>
          <p:cNvSpPr txBox="1">
            <a:spLocks/>
          </p:cNvSpPr>
          <p:nvPr/>
        </p:nvSpPr>
        <p:spPr>
          <a:xfrm>
            <a:off x="7162799" y="2892277"/>
            <a:ext cx="1600201" cy="1645920"/>
          </a:xfrm>
          <a:prstGeom prst="rect">
            <a:avLst/>
          </a:prstGeom>
        </p:spPr>
        <p:txBody>
          <a:bodyPr vert="horz" lIns="91440" tIns="45720" rIns="91440" bIns="45720" rtlCol="0" anchor="ctr">
            <a:noAutofit/>
          </a:bodyPr>
          <a:lstStyle>
            <a:lvl1pPr marL="0" indent="0" algn="l" defTabSz="914400" rtl="0" eaLnBrk="1" latinLnBrk="0" hangingPunct="1">
              <a:spcBef>
                <a:spcPct val="20000"/>
              </a:spcBef>
              <a:buClr>
                <a:schemeClr val="accent1"/>
              </a:buClr>
              <a:buFont typeface="Wingdings 2" pitchFamily="18" charset="2"/>
              <a:buNone/>
              <a:defRPr sz="1900" kern="1200" spc="150" baseline="0">
                <a:solidFill>
                  <a:schemeClr val="tx1"/>
                </a:solidFill>
                <a:latin typeface="+mn-lt"/>
                <a:ea typeface="+mn-ea"/>
                <a:cs typeface="+mn-cs"/>
              </a:defRPr>
            </a:lvl1pPr>
            <a:lvl2pPr marL="457200" indent="0" algn="ctr" defTabSz="914400" rtl="0" eaLnBrk="1" latinLnBrk="0" hangingPunct="1">
              <a:spcBef>
                <a:spcPct val="20000"/>
              </a:spcBef>
              <a:buClr>
                <a:schemeClr val="accent2"/>
              </a:buClr>
              <a:buFont typeface="Wingdings" pitchFamily="2" charset="2"/>
              <a:buNone/>
              <a:defRPr sz="1800" kern="1200" spc="100" baseline="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3"/>
              </a:buClr>
              <a:buFont typeface="Wingdings" pitchFamily="2" charset="2"/>
              <a:buNone/>
              <a:defRPr sz="1600" kern="1200" spc="100" baseline="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4"/>
              </a:buClr>
              <a:buFont typeface="Wingdings" pitchFamily="2" charset="2"/>
              <a:buNone/>
              <a:defRPr sz="14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6"/>
              </a:buClr>
              <a:buFont typeface="Wingdings" pitchFamily="2" charset="2"/>
              <a:buNone/>
              <a:defRPr sz="1300" kern="1200" spc="100" baseline="0">
                <a:solidFill>
                  <a:schemeClr val="tx1">
                    <a:tint val="75000"/>
                  </a:schemeClr>
                </a:solidFill>
                <a:latin typeface="+mn-lt"/>
                <a:ea typeface="+mn-ea"/>
                <a:cs typeface="+mn-cs"/>
              </a:defRPr>
            </a:lvl5pPr>
            <a:lvl6pPr marL="2286000" indent="0" algn="ctr" defTabSz="914400" rtl="0" eaLnBrk="1" latinLnBrk="0" hangingPunct="1">
              <a:spcBef>
                <a:spcPct val="20000"/>
              </a:spcBef>
              <a:buClr>
                <a:schemeClr val="accent1"/>
              </a:buClr>
              <a:buFont typeface="Wingdings" pitchFamily="2" charset="2"/>
              <a:buNone/>
              <a:defRPr sz="1200" kern="1200">
                <a:solidFill>
                  <a:schemeClr val="tx1">
                    <a:tint val="75000"/>
                  </a:schemeClr>
                </a:solidFill>
                <a:latin typeface="+mn-lt"/>
                <a:ea typeface="+mn-ea"/>
                <a:cs typeface="+mn-cs"/>
              </a:defRPr>
            </a:lvl6pPr>
            <a:lvl7pPr marL="2743200" indent="0" algn="ctr" defTabSz="914400" rtl="0" eaLnBrk="1" latinLnBrk="0" hangingPunct="1">
              <a:spcBef>
                <a:spcPct val="20000"/>
              </a:spcBef>
              <a:buClr>
                <a:schemeClr val="accent2"/>
              </a:buClr>
              <a:buFont typeface="Wingdings" pitchFamily="2" charset="2"/>
              <a:buNone/>
              <a:defRPr sz="1200" kern="1200">
                <a:solidFill>
                  <a:schemeClr val="tx1">
                    <a:tint val="75000"/>
                  </a:schemeClr>
                </a:solidFill>
                <a:latin typeface="+mn-lt"/>
                <a:ea typeface="+mn-ea"/>
                <a:cs typeface="+mn-cs"/>
              </a:defRPr>
            </a:lvl7pPr>
            <a:lvl8pPr marL="3200400" indent="0" algn="ctr" defTabSz="914400" rtl="0" eaLnBrk="1" latinLnBrk="0" hangingPunct="1">
              <a:spcBef>
                <a:spcPct val="20000"/>
              </a:spcBef>
              <a:buClr>
                <a:schemeClr val="accent3"/>
              </a:buClr>
              <a:buFont typeface="Wingdings" pitchFamily="2" charset="2"/>
              <a:buNone/>
              <a:defRPr sz="1200" kern="1200">
                <a:solidFill>
                  <a:schemeClr val="tx1">
                    <a:tint val="75000"/>
                  </a:schemeClr>
                </a:solidFill>
                <a:latin typeface="+mn-lt"/>
                <a:ea typeface="+mn-ea"/>
                <a:cs typeface="+mn-cs"/>
              </a:defRPr>
            </a:lvl8pPr>
            <a:lvl9pPr marL="3657600" indent="0" algn="ctr" defTabSz="914400" rtl="0" eaLnBrk="1" latinLnBrk="0" hangingPunct="1">
              <a:spcBef>
                <a:spcPct val="20000"/>
              </a:spcBef>
              <a:buClr>
                <a:schemeClr val="accent5"/>
              </a:buClr>
              <a:buFont typeface="Wingdings" pitchFamily="2" charset="2"/>
              <a:buNone/>
              <a:defRPr sz="1200" kern="1200">
                <a:solidFill>
                  <a:schemeClr val="tx1">
                    <a:tint val="75000"/>
                  </a:schemeClr>
                </a:solidFill>
                <a:latin typeface="+mn-lt"/>
                <a:ea typeface="+mn-ea"/>
                <a:cs typeface="+mn-cs"/>
              </a:defRPr>
            </a:lvl9pPr>
          </a:lstStyle>
          <a:p>
            <a:r>
              <a:rPr lang="en-US" sz="1400" spc="0" dirty="0"/>
              <a:t> </a:t>
            </a:r>
          </a:p>
        </p:txBody>
      </p:sp>
    </p:spTree>
    <p:extLst>
      <p:ext uri="{BB962C8B-B14F-4D97-AF65-F5344CB8AC3E}">
        <p14:creationId xmlns:p14="http://schemas.microsoft.com/office/powerpoint/2010/main" val="35871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Research Activity:  Service strategy example – Massively multiplayer online role-playing games (MMORPGs) </a:t>
            </a:r>
          </a:p>
          <a:p>
            <a:pPr lvl="1"/>
            <a:r>
              <a:rPr lang="en-US" dirty="0"/>
              <a:t>World of Warcraft: Maintenance Tuesdays</a:t>
            </a:r>
          </a:p>
          <a:p>
            <a:pPr lvl="1"/>
            <a:r>
              <a:rPr lang="en-US" dirty="0"/>
              <a:t>Star Wars, the Old Republic:  Server Merges</a:t>
            </a:r>
          </a:p>
          <a:p>
            <a:pPr lvl="1"/>
            <a:r>
              <a:rPr lang="en-US" dirty="0"/>
              <a:t>World of Warcraft:  Cross-Realm Zones</a:t>
            </a:r>
          </a:p>
          <a:p>
            <a:r>
              <a:rPr lang="en-US" dirty="0"/>
              <a:t>Scenario Development:  Try to think of scenario where patterns of business activity will influence an IT service.</a:t>
            </a:r>
          </a:p>
        </p:txBody>
      </p:sp>
      <p:sp>
        <p:nvSpPr>
          <p:cNvPr id="3" name="Title 2"/>
          <p:cNvSpPr>
            <a:spLocks noGrp="1"/>
          </p:cNvSpPr>
          <p:nvPr>
            <p:ph type="title"/>
          </p:nvPr>
        </p:nvSpPr>
        <p:spPr/>
        <p:txBody>
          <a:bodyPr/>
          <a:lstStyle/>
          <a:p>
            <a:r>
              <a:rPr lang="en-US" dirty="0"/>
              <a:t>Practicing the Concepts</a:t>
            </a:r>
          </a:p>
        </p:txBody>
      </p:sp>
    </p:spTree>
    <p:extLst>
      <p:ext uri="{BB962C8B-B14F-4D97-AF65-F5344CB8AC3E}">
        <p14:creationId xmlns:p14="http://schemas.microsoft.com/office/powerpoint/2010/main" val="15728544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370508" y="1507322"/>
            <a:ext cx="5632785" cy="5186555"/>
          </a:xfrm>
          <a:prstGeom prst="rect">
            <a:avLst/>
          </a:prstGeom>
        </p:spPr>
      </p:pic>
      <p:sp>
        <p:nvSpPr>
          <p:cNvPr id="3" name="Title 2"/>
          <p:cNvSpPr>
            <a:spLocks noGrp="1"/>
          </p:cNvSpPr>
          <p:nvPr>
            <p:ph type="title"/>
          </p:nvPr>
        </p:nvSpPr>
        <p:spPr>
          <a:xfrm>
            <a:off x="380999" y="355847"/>
            <a:ext cx="8264769" cy="1054394"/>
          </a:xfrm>
        </p:spPr>
        <p:txBody>
          <a:bodyPr/>
          <a:lstStyle/>
          <a:p>
            <a:r>
              <a:rPr lang="en-US" dirty="0"/>
              <a:t>User Profiles</a:t>
            </a:r>
          </a:p>
        </p:txBody>
      </p:sp>
      <p:sp>
        <p:nvSpPr>
          <p:cNvPr id="7" name="Content Placeholder 1"/>
          <p:cNvSpPr txBox="1">
            <a:spLocks/>
          </p:cNvSpPr>
          <p:nvPr/>
        </p:nvSpPr>
        <p:spPr>
          <a:xfrm>
            <a:off x="273132" y="1719071"/>
            <a:ext cx="3025239" cy="4912233"/>
          </a:xfrm>
          <a:prstGeom prst="rect">
            <a:avLst/>
          </a:prstGeom>
        </p:spPr>
        <p:txBody>
          <a:bodyPr vert="horz" lIns="91440" tIns="45720" rIns="91440" bIns="45720" rtlCol="0">
            <a:normAutofit/>
          </a:bodyPr>
          <a:lstStyle>
            <a:lvl1pPr marL="274320" indent="-228600" algn="l" defTabSz="914400" rtl="0" eaLnBrk="1" latinLnBrk="0" hangingPunct="1">
              <a:spcBef>
                <a:spcPct val="20000"/>
              </a:spcBef>
              <a:spcAft>
                <a:spcPts val="600"/>
              </a:spcAft>
              <a:buClr>
                <a:schemeClr val="accent1"/>
              </a:buClr>
              <a:buFont typeface="Wingdings 2" pitchFamily="18" charset="2"/>
              <a:buChar char=""/>
              <a:defRPr sz="2000" kern="1200" spc="0" baseline="0">
                <a:solidFill>
                  <a:schemeClr val="tx1"/>
                </a:solidFill>
                <a:latin typeface="+mn-lt"/>
                <a:ea typeface="+mn-ea"/>
                <a:cs typeface="+mn-cs"/>
              </a:defRPr>
            </a:lvl1pPr>
            <a:lvl2pPr marL="548640" indent="-182880" algn="l" defTabSz="914400" rtl="0" eaLnBrk="1" latinLnBrk="0" hangingPunct="1">
              <a:spcBef>
                <a:spcPct val="20000"/>
              </a:spcBef>
              <a:spcAft>
                <a:spcPts val="600"/>
              </a:spcAft>
              <a:buClr>
                <a:schemeClr val="accent2"/>
              </a:buClr>
              <a:buFont typeface="Wingdings" pitchFamily="2" charset="2"/>
              <a:buChar char="§"/>
              <a:defRPr sz="1800" kern="1200" spc="0" baseline="0">
                <a:solidFill>
                  <a:schemeClr val="tx1"/>
                </a:solidFill>
                <a:latin typeface="+mn-lt"/>
                <a:ea typeface="+mn-ea"/>
                <a:cs typeface="+mn-cs"/>
              </a:defRPr>
            </a:lvl2pPr>
            <a:lvl3pPr marL="822960" indent="-182880" algn="l" defTabSz="914400" rtl="0" eaLnBrk="1" latinLnBrk="0" hangingPunct="1">
              <a:spcBef>
                <a:spcPct val="20000"/>
              </a:spcBef>
              <a:spcAft>
                <a:spcPts val="600"/>
              </a:spcAft>
              <a:buClr>
                <a:schemeClr val="accent3"/>
              </a:buClr>
              <a:buFont typeface="Wingdings" pitchFamily="2" charset="2"/>
              <a:buChar char="§"/>
              <a:defRPr sz="1600" kern="1200" spc="0" baseline="0">
                <a:solidFill>
                  <a:schemeClr val="tx1"/>
                </a:solidFill>
                <a:latin typeface="+mn-lt"/>
                <a:ea typeface="+mn-ea"/>
                <a:cs typeface="+mn-cs"/>
              </a:defRPr>
            </a:lvl3pPr>
            <a:lvl4pPr marL="1097280" indent="-182880" algn="l" defTabSz="914400" rtl="0" eaLnBrk="1" latinLnBrk="0" hangingPunct="1">
              <a:spcBef>
                <a:spcPct val="20000"/>
              </a:spcBef>
              <a:spcAft>
                <a:spcPts val="600"/>
              </a:spcAft>
              <a:buClr>
                <a:schemeClr val="accent4"/>
              </a:buClr>
              <a:buFont typeface="Wingdings" pitchFamily="2" charset="2"/>
              <a:buChar char="§"/>
              <a:defRPr sz="1400" kern="1200">
                <a:solidFill>
                  <a:schemeClr val="tx1"/>
                </a:solidFill>
                <a:latin typeface="+mn-lt"/>
                <a:ea typeface="+mn-ea"/>
                <a:cs typeface="+mn-cs"/>
              </a:defRPr>
            </a:lvl4pPr>
            <a:lvl5pPr marL="1280160" indent="-182880" algn="l" defTabSz="914400" rtl="0" eaLnBrk="1" latinLnBrk="0" hangingPunct="1">
              <a:spcBef>
                <a:spcPct val="20000"/>
              </a:spcBef>
              <a:spcAft>
                <a:spcPts val="600"/>
              </a:spcAft>
              <a:buClr>
                <a:schemeClr val="accent6"/>
              </a:buClr>
              <a:buFont typeface="Wingdings" pitchFamily="2" charset="2"/>
              <a:buChar char="§"/>
              <a:defRPr sz="1300" kern="1200" spc="100" baseline="0">
                <a:solidFill>
                  <a:schemeClr val="tx1"/>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a:lstStyle>
          <a:p>
            <a:r>
              <a:rPr lang="en-US" sz="1800" dirty="0"/>
              <a:t>User profiles can be based on the roles and responsibilities of an organization.</a:t>
            </a:r>
          </a:p>
          <a:p>
            <a:r>
              <a:rPr lang="en-US" sz="1800" dirty="0"/>
              <a:t>Often different types of users will have different patterns of business activity.</a:t>
            </a:r>
          </a:p>
          <a:p>
            <a:pPr marL="45720" indent="0">
              <a:buFont typeface="Wingdings 2" pitchFamily="18" charset="2"/>
              <a:buNone/>
            </a:pPr>
            <a:endParaRPr lang="en-US" sz="1800" dirty="0"/>
          </a:p>
        </p:txBody>
      </p:sp>
    </p:spTree>
    <p:extLst>
      <p:ext uri="{BB962C8B-B14F-4D97-AF65-F5344CB8AC3E}">
        <p14:creationId xmlns:p14="http://schemas.microsoft.com/office/powerpoint/2010/main" val="7088609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28575"/>
            <a:ext cx="8407893" cy="4407408"/>
          </a:xfrm>
        </p:spPr>
        <p:txBody>
          <a:bodyPr>
            <a:noAutofit/>
          </a:bodyPr>
          <a:lstStyle/>
          <a:p>
            <a:pPr marL="45720" indent="0">
              <a:buNone/>
            </a:pPr>
            <a:r>
              <a:rPr lang="en-US" sz="1800" dirty="0"/>
              <a:t>The main </a:t>
            </a:r>
            <a:r>
              <a:rPr lang="en-US" sz="1800" dirty="0" err="1"/>
              <a:t>subprocesses</a:t>
            </a:r>
            <a:r>
              <a:rPr lang="en-US" sz="1800" dirty="0"/>
              <a:t> included under the information technology service management process include:</a:t>
            </a:r>
          </a:p>
          <a:p>
            <a:r>
              <a:rPr lang="en-US" sz="1800" dirty="0"/>
              <a:t>Strategic Service Assessment:</a:t>
            </a:r>
          </a:p>
          <a:p>
            <a:pPr lvl="1"/>
            <a:r>
              <a:rPr lang="en-US" sz="1600" dirty="0"/>
              <a:t>Examines the current status and capability of the service provider within its business context</a:t>
            </a:r>
          </a:p>
          <a:p>
            <a:pPr lvl="1"/>
            <a:r>
              <a:rPr lang="en-US" sz="1600" dirty="0"/>
              <a:t>An inventory of what the customer needs, what IT currently offers, and available offerings from other service providers.  (like a competitive analysis)</a:t>
            </a:r>
          </a:p>
          <a:p>
            <a:r>
              <a:rPr lang="en-US" sz="1800" dirty="0"/>
              <a:t>Service Strategy Definition </a:t>
            </a:r>
          </a:p>
          <a:p>
            <a:pPr lvl="1"/>
            <a:r>
              <a:rPr lang="en-US" sz="1600" dirty="0"/>
              <a:t>A review of the strategic service assessment and determination of the goals to be pursued by IT. This </a:t>
            </a:r>
            <a:r>
              <a:rPr lang="en-US" sz="1600" dirty="0" err="1"/>
              <a:t>subprocess</a:t>
            </a:r>
            <a:r>
              <a:rPr lang="en-US" sz="1600" dirty="0"/>
              <a:t> </a:t>
            </a:r>
          </a:p>
          <a:p>
            <a:pPr lvl="1"/>
            <a:r>
              <a:rPr lang="en-US" sz="1600" dirty="0"/>
              <a:t>Identify which customers or customer segments can be served and what solutions should be developed to meet those service demands. </a:t>
            </a:r>
          </a:p>
          <a:p>
            <a:r>
              <a:rPr lang="en-US" sz="1800" dirty="0"/>
              <a:t>Service Strategy Execution </a:t>
            </a:r>
          </a:p>
          <a:p>
            <a:pPr lvl="1"/>
            <a:r>
              <a:rPr lang="en-US" sz="1600" dirty="0"/>
              <a:t>Defines and plans strategic initiatives and </a:t>
            </a:r>
          </a:p>
          <a:p>
            <a:pPr lvl="1"/>
            <a:r>
              <a:rPr lang="en-US" sz="1600" dirty="0"/>
              <a:t>Ensures satisfactory follow-through on execution.</a:t>
            </a:r>
          </a:p>
        </p:txBody>
      </p:sp>
      <p:sp>
        <p:nvSpPr>
          <p:cNvPr id="3" name="Title 2"/>
          <p:cNvSpPr>
            <a:spLocks noGrp="1"/>
          </p:cNvSpPr>
          <p:nvPr>
            <p:ph type="title"/>
          </p:nvPr>
        </p:nvSpPr>
        <p:spPr/>
        <p:txBody>
          <a:bodyPr/>
          <a:lstStyle/>
          <a:p>
            <a:r>
              <a:rPr lang="en-US" dirty="0"/>
              <a:t>Components of Service Strategy</a:t>
            </a:r>
          </a:p>
        </p:txBody>
      </p:sp>
    </p:spTree>
    <p:extLst>
      <p:ext uri="{BB962C8B-B14F-4D97-AF65-F5344CB8AC3E}">
        <p14:creationId xmlns:p14="http://schemas.microsoft.com/office/powerpoint/2010/main" val="419239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Ernest Brewster. 2012. </a:t>
            </a:r>
            <a:r>
              <a:rPr lang="en-US" i="1" dirty="0"/>
              <a:t>IT service management: a guide for ITIL Foundation Exam candidates</a:t>
            </a:r>
            <a:r>
              <a:rPr lang="en-US" dirty="0"/>
              <a:t>, </a:t>
            </a:r>
            <a:r>
              <a:rPr lang="en-US" dirty="0" err="1"/>
              <a:t>Swindon</a:t>
            </a:r>
            <a:r>
              <a:rPr lang="en-US" dirty="0"/>
              <a:t>: BCS. about figuring out controls. In ITIL, assessing patterns of business activity (PBAs) can be incredibly</a:t>
            </a:r>
          </a:p>
          <a:p>
            <a:r>
              <a:rPr lang="en-US" dirty="0" err="1"/>
              <a:t>ClydeBank</a:t>
            </a:r>
            <a:r>
              <a:rPr lang="en-US" dirty="0"/>
              <a:t>. ITIL For Beginners: The Complete Beginner's Guide To ITIL </a:t>
            </a:r>
            <a:r>
              <a:rPr lang="en-US" dirty="0" err="1"/>
              <a:t>ClydeBank</a:t>
            </a:r>
            <a:r>
              <a:rPr lang="en-US" dirty="0"/>
              <a:t> Media LLC. </a:t>
            </a:r>
          </a:p>
          <a:p>
            <a:endParaRPr lang="en-US" dirty="0"/>
          </a:p>
        </p:txBody>
      </p:sp>
      <p:sp>
        <p:nvSpPr>
          <p:cNvPr id="3" name="Title 2"/>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712577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dirty="0"/>
              <a:t>By the end of this lesson, you should be able to</a:t>
            </a:r>
          </a:p>
          <a:p>
            <a:r>
              <a:rPr lang="en-US" dirty="0"/>
              <a:t>Identify and describe key characteristics of the ITIL service strategy lifecycle phase </a:t>
            </a:r>
          </a:p>
          <a:p>
            <a:r>
              <a:rPr lang="en-US" dirty="0"/>
              <a:t>Identify and describe the formal processes, </a:t>
            </a:r>
            <a:r>
              <a:rPr lang="en-US" dirty="0" err="1"/>
              <a:t>subprocesses</a:t>
            </a:r>
            <a:r>
              <a:rPr lang="en-US" dirty="0"/>
              <a:t>, and Key Performance Indicators (KPIs) that compose the ITIL service strategy lifecycle phase</a:t>
            </a:r>
          </a:p>
          <a:p>
            <a:pPr marL="45720" indent="0">
              <a:buNone/>
            </a:pPr>
            <a:endParaRPr lang="en-US" dirty="0"/>
          </a:p>
        </p:txBody>
      </p:sp>
      <p:sp>
        <p:nvSpPr>
          <p:cNvPr id="3" name="Title 2"/>
          <p:cNvSpPr>
            <a:spLocks noGrp="1"/>
          </p:cNvSpPr>
          <p:nvPr>
            <p:ph type="title"/>
          </p:nvPr>
        </p:nvSpPr>
        <p:spPr/>
        <p:txBody>
          <a:bodyPr/>
          <a:lstStyle/>
          <a:p>
            <a:r>
              <a:rPr lang="en-US" dirty="0"/>
              <a:t>Objectives</a:t>
            </a:r>
          </a:p>
        </p:txBody>
      </p:sp>
    </p:spTree>
    <p:extLst>
      <p:ext uri="{BB962C8B-B14F-4D97-AF65-F5344CB8AC3E}">
        <p14:creationId xmlns:p14="http://schemas.microsoft.com/office/powerpoint/2010/main" val="1053929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749327" y="1472518"/>
            <a:ext cx="5645346" cy="5373289"/>
          </a:xfrm>
          <a:prstGeom prst="rect">
            <a:avLst/>
          </a:prstGeom>
        </p:spPr>
      </p:pic>
      <p:sp>
        <p:nvSpPr>
          <p:cNvPr id="3" name="Title 2"/>
          <p:cNvSpPr>
            <a:spLocks noGrp="1"/>
          </p:cNvSpPr>
          <p:nvPr>
            <p:ph type="title"/>
          </p:nvPr>
        </p:nvSpPr>
        <p:spPr/>
        <p:txBody>
          <a:bodyPr/>
          <a:lstStyle/>
          <a:p>
            <a:r>
              <a:rPr lang="en-US" dirty="0"/>
              <a:t>ITIL Begins with Service Strategy</a:t>
            </a:r>
          </a:p>
        </p:txBody>
      </p:sp>
    </p:spTree>
    <p:extLst>
      <p:ext uri="{BB962C8B-B14F-4D97-AF65-F5344CB8AC3E}">
        <p14:creationId xmlns:p14="http://schemas.microsoft.com/office/powerpoint/2010/main" val="3781124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Customers expect IT services to “flow” effortlessly across the screens of their devices. </a:t>
            </a:r>
          </a:p>
          <a:p>
            <a:r>
              <a:rPr lang="en-US" dirty="0"/>
              <a:t>Providing IT service that meets customers’ expectations cannot be achieved by throwing together a solution that you think might work and then correcting as you go. </a:t>
            </a:r>
          </a:p>
          <a:p>
            <a:r>
              <a:rPr lang="en-US" dirty="0"/>
              <a:t>You must consider all relevant factors up front:</a:t>
            </a:r>
          </a:p>
          <a:p>
            <a:pPr lvl="1"/>
            <a:r>
              <a:rPr lang="en-US" dirty="0"/>
              <a:t>The capacity of your servers</a:t>
            </a:r>
          </a:p>
          <a:p>
            <a:pPr lvl="1"/>
            <a:r>
              <a:rPr lang="en-US" dirty="0"/>
              <a:t>The current demand for the service</a:t>
            </a:r>
          </a:p>
          <a:p>
            <a:pPr lvl="1"/>
            <a:r>
              <a:rPr lang="en-US" dirty="0"/>
              <a:t>The number of people who will be participating in the design and delivery of the service.</a:t>
            </a:r>
          </a:p>
        </p:txBody>
      </p:sp>
      <p:sp>
        <p:nvSpPr>
          <p:cNvPr id="3" name="Title 2"/>
          <p:cNvSpPr>
            <a:spLocks noGrp="1"/>
          </p:cNvSpPr>
          <p:nvPr>
            <p:ph type="title"/>
          </p:nvPr>
        </p:nvSpPr>
        <p:spPr/>
        <p:txBody>
          <a:bodyPr/>
          <a:lstStyle/>
          <a:p>
            <a:r>
              <a:rPr lang="en-US" dirty="0"/>
              <a:t>The Importance of a Service Strategy</a:t>
            </a:r>
          </a:p>
        </p:txBody>
      </p:sp>
    </p:spTree>
    <p:extLst>
      <p:ext uri="{BB962C8B-B14F-4D97-AF65-F5344CB8AC3E}">
        <p14:creationId xmlns:p14="http://schemas.microsoft.com/office/powerpoint/2010/main" val="1201191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Service strategy is the launch pad for nearly all ITIL-based renovations, transitions, or new IT projects. </a:t>
            </a:r>
          </a:p>
          <a:p>
            <a:r>
              <a:rPr lang="en-US" dirty="0"/>
              <a:t>The service strategy volume is aimed at providing IT departments with a way to analyze available resources, within the context of the current project, and to do so, moreover, from the standpoint of a business owner.</a:t>
            </a:r>
          </a:p>
          <a:p>
            <a:r>
              <a:rPr lang="en-US" dirty="0"/>
              <a:t>The goal of the service strategy volume is to allow IT service management to be handled as a strategic asset, not just a technological one. </a:t>
            </a:r>
          </a:p>
          <a:p>
            <a:r>
              <a:rPr lang="en-US" dirty="0"/>
              <a:t>Service strategy also provides guidance for the ways IT departments can position themselves for healthy long-term growth.</a:t>
            </a:r>
          </a:p>
          <a:p>
            <a:endParaRPr lang="en-US" dirty="0"/>
          </a:p>
        </p:txBody>
      </p:sp>
      <p:sp>
        <p:nvSpPr>
          <p:cNvPr id="3" name="Title 2"/>
          <p:cNvSpPr>
            <a:spLocks noGrp="1"/>
          </p:cNvSpPr>
          <p:nvPr>
            <p:ph type="title"/>
          </p:nvPr>
        </p:nvSpPr>
        <p:spPr/>
        <p:txBody>
          <a:bodyPr/>
          <a:lstStyle/>
          <a:p>
            <a:r>
              <a:rPr lang="en-US" dirty="0"/>
              <a:t>Strategies are Proactive</a:t>
            </a:r>
          </a:p>
        </p:txBody>
      </p:sp>
    </p:spTree>
    <p:extLst>
      <p:ext uri="{BB962C8B-B14F-4D97-AF65-F5344CB8AC3E}">
        <p14:creationId xmlns:p14="http://schemas.microsoft.com/office/powerpoint/2010/main" val="4098524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US"/>
          </a:p>
        </p:txBody>
      </p:sp>
      <p:sp>
        <p:nvSpPr>
          <p:cNvPr id="4" name="Title 3"/>
          <p:cNvSpPr>
            <a:spLocks noGrp="1"/>
          </p:cNvSpPr>
          <p:nvPr>
            <p:ph type="title"/>
          </p:nvPr>
        </p:nvSpPr>
        <p:spPr/>
        <p:txBody>
          <a:bodyPr/>
          <a:lstStyle/>
          <a:p>
            <a:r>
              <a:rPr lang="en-US" dirty="0"/>
              <a:t>Strategy Management</a:t>
            </a:r>
            <a:br>
              <a:rPr lang="en-US" dirty="0"/>
            </a:br>
            <a:r>
              <a:rPr lang="en-US" dirty="0"/>
              <a:t>for IT Services</a:t>
            </a:r>
          </a:p>
        </p:txBody>
      </p:sp>
    </p:spTree>
    <p:extLst>
      <p:ext uri="{BB962C8B-B14F-4D97-AF65-F5344CB8AC3E}">
        <p14:creationId xmlns:p14="http://schemas.microsoft.com/office/powerpoint/2010/main" val="36463664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r>
              <a:rPr lang="en-US" dirty="0"/>
              <a:t>In ITIL, assessing patterns of business activity (PBAs) can be incredibly useful when creating service strategy. </a:t>
            </a:r>
          </a:p>
          <a:p>
            <a:r>
              <a:rPr lang="en-US" dirty="0"/>
              <a:t>PBAs will not just help you define the services your customers want, they will also help you better understand the types, frequency, and magnitude of unique demands that will be placed upon IT while providing the service.</a:t>
            </a:r>
          </a:p>
          <a:p>
            <a:pPr lvl="1"/>
            <a:r>
              <a:rPr lang="en-US" dirty="0"/>
              <a:t>There are certain times of the day / month / year the business behaves in a way which impacts IT</a:t>
            </a:r>
          </a:p>
          <a:p>
            <a:pPr lvl="1"/>
            <a:r>
              <a:rPr lang="en-US" dirty="0"/>
              <a:t>Patterns of Business Activity help the IT service provider understand and plan the capacity to handle different levels of business activity.</a:t>
            </a:r>
          </a:p>
          <a:p>
            <a:pPr lvl="1"/>
            <a:r>
              <a:rPr lang="en-US" dirty="0"/>
              <a:t>Demand Patterns can be used to influence how customers use services.</a:t>
            </a:r>
          </a:p>
        </p:txBody>
      </p:sp>
      <p:sp>
        <p:nvSpPr>
          <p:cNvPr id="4" name="Title 3"/>
          <p:cNvSpPr>
            <a:spLocks noGrp="1"/>
          </p:cNvSpPr>
          <p:nvPr>
            <p:ph type="title"/>
          </p:nvPr>
        </p:nvSpPr>
        <p:spPr/>
        <p:txBody>
          <a:bodyPr/>
          <a:lstStyle/>
          <a:p>
            <a:r>
              <a:rPr lang="en-US" dirty="0"/>
              <a:t>Assess Patterns of Business Activity</a:t>
            </a:r>
          </a:p>
        </p:txBody>
      </p:sp>
    </p:spTree>
    <p:extLst>
      <p:ext uri="{BB962C8B-B14F-4D97-AF65-F5344CB8AC3E}">
        <p14:creationId xmlns:p14="http://schemas.microsoft.com/office/powerpoint/2010/main" val="10154360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364020" y="0"/>
            <a:ext cx="8415960" cy="6858000"/>
          </a:xfrm>
          <a:prstGeom prst="rect">
            <a:avLst/>
          </a:prstGeom>
        </p:spPr>
      </p:pic>
      <p:sp>
        <p:nvSpPr>
          <p:cNvPr id="6" name="TextBox 5"/>
          <p:cNvSpPr txBox="1"/>
          <p:nvPr/>
        </p:nvSpPr>
        <p:spPr>
          <a:xfrm>
            <a:off x="298939" y="6547337"/>
            <a:ext cx="1752600" cy="323165"/>
          </a:xfrm>
          <a:prstGeom prst="rect">
            <a:avLst/>
          </a:prstGeom>
          <a:noFill/>
        </p:spPr>
        <p:txBody>
          <a:bodyPr wrap="square" rtlCol="0">
            <a:spAutoFit/>
          </a:bodyPr>
          <a:lstStyle/>
          <a:p>
            <a:pPr algn="ctr">
              <a:lnSpc>
                <a:spcPts val="1800"/>
              </a:lnSpc>
            </a:pPr>
            <a:r>
              <a:rPr lang="en-US" dirty="0" err="1"/>
              <a:t>e</a:t>
            </a:r>
            <a:r>
              <a:rPr lang="en-US" sz="1800" b="0" dirty="0" err="1">
                <a:latin typeface="+mn-lt"/>
              </a:rPr>
              <a:t>tc</a:t>
            </a:r>
            <a:r>
              <a:rPr lang="en-US" sz="1800" b="0" dirty="0">
                <a:latin typeface="+mn-lt"/>
              </a:rPr>
              <a:t>,</a:t>
            </a:r>
          </a:p>
        </p:txBody>
      </p:sp>
      <p:sp>
        <p:nvSpPr>
          <p:cNvPr id="7" name="TextBox 6"/>
          <p:cNvSpPr txBox="1"/>
          <p:nvPr/>
        </p:nvSpPr>
        <p:spPr>
          <a:xfrm>
            <a:off x="7830705" y="6641867"/>
            <a:ext cx="1307433" cy="246221"/>
          </a:xfrm>
          <a:prstGeom prst="rect">
            <a:avLst/>
          </a:prstGeom>
          <a:solidFill>
            <a:schemeClr val="bg1">
              <a:lumMod val="95000"/>
            </a:schemeClr>
          </a:solidFill>
        </p:spPr>
        <p:txBody>
          <a:bodyPr wrap="square" rtlCol="0">
            <a:spAutoFit/>
          </a:bodyPr>
          <a:lstStyle/>
          <a:p>
            <a:pPr algn="r"/>
            <a:r>
              <a:rPr lang="en-US" sz="1000" dirty="0"/>
              <a:t>Brewster, et.al.</a:t>
            </a:r>
            <a:endParaRPr lang="en-US" sz="1000" b="0" dirty="0"/>
          </a:p>
        </p:txBody>
      </p:sp>
    </p:spTree>
    <p:extLst>
      <p:ext uri="{BB962C8B-B14F-4D97-AF65-F5344CB8AC3E}">
        <p14:creationId xmlns:p14="http://schemas.microsoft.com/office/powerpoint/2010/main" val="1017339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73132" y="1719071"/>
            <a:ext cx="3025239" cy="4912233"/>
          </a:xfrm>
        </p:spPr>
        <p:txBody>
          <a:bodyPr>
            <a:normAutofit/>
          </a:bodyPr>
          <a:lstStyle/>
          <a:p>
            <a:r>
              <a:rPr lang="en-US" sz="1800" dirty="0"/>
              <a:t>There is clearly a relationship between business activities and the consumption of IT resources</a:t>
            </a:r>
          </a:p>
          <a:p>
            <a:pPr marL="45720" indent="0">
              <a:buNone/>
            </a:pPr>
            <a:endParaRPr lang="en-US" sz="1800" dirty="0"/>
          </a:p>
        </p:txBody>
      </p:sp>
      <p:sp>
        <p:nvSpPr>
          <p:cNvPr id="7" name="Content Placeholder 6"/>
          <p:cNvSpPr>
            <a:spLocks noGrp="1"/>
          </p:cNvSpPr>
          <p:nvPr>
            <p:ph sz="half" idx="2"/>
          </p:nvPr>
        </p:nvSpPr>
        <p:spPr>
          <a:xfrm>
            <a:off x="4648200" y="3690257"/>
            <a:ext cx="4258294" cy="2941047"/>
          </a:xfrm>
        </p:spPr>
        <p:txBody>
          <a:bodyPr/>
          <a:lstStyle/>
          <a:p>
            <a:r>
              <a:rPr lang="en-US" sz="1800" dirty="0"/>
              <a:t>The challenge is to understand that relationship well enough so that when the business shares its plans and forecasts, IT can predict the impact on their resources.</a:t>
            </a:r>
            <a:br>
              <a:rPr lang="en-US" sz="1800" dirty="0"/>
            </a:br>
            <a:endParaRPr lang="en-US" sz="1800" dirty="0"/>
          </a:p>
          <a:p>
            <a:pPr lvl="1"/>
            <a:r>
              <a:rPr lang="en-US" sz="1600" dirty="0"/>
              <a:t>Can peak demands be reduced?  (Otherwise, IT will need to spend extra money on capacity to handle the original peaks.)</a:t>
            </a:r>
          </a:p>
          <a:p>
            <a:endParaRPr lang="en-US" dirty="0"/>
          </a:p>
        </p:txBody>
      </p:sp>
      <p:sp>
        <p:nvSpPr>
          <p:cNvPr id="3" name="Title 2"/>
          <p:cNvSpPr>
            <a:spLocks noGrp="1"/>
          </p:cNvSpPr>
          <p:nvPr>
            <p:ph type="title"/>
          </p:nvPr>
        </p:nvSpPr>
        <p:spPr/>
        <p:txBody>
          <a:bodyPr/>
          <a:lstStyle/>
          <a:p>
            <a:r>
              <a:rPr lang="en-US" dirty="0"/>
              <a:t>Understanding Patterns </a:t>
            </a:r>
            <a:br>
              <a:rPr lang="en-US" dirty="0"/>
            </a:br>
            <a:r>
              <a:rPr lang="en-US" dirty="0"/>
              <a:t>of Business Activity</a:t>
            </a:r>
          </a:p>
        </p:txBody>
      </p:sp>
      <p:pic>
        <p:nvPicPr>
          <p:cNvPr id="4" name="Picture 3"/>
          <p:cNvPicPr>
            <a:picLocks noChangeAspect="1"/>
          </p:cNvPicPr>
          <p:nvPr/>
        </p:nvPicPr>
        <p:blipFill>
          <a:blip r:embed="rId2"/>
          <a:stretch>
            <a:fillRect/>
          </a:stretch>
        </p:blipFill>
        <p:spPr>
          <a:xfrm>
            <a:off x="97972" y="4104815"/>
            <a:ext cx="4506686" cy="2691146"/>
          </a:xfrm>
          <a:prstGeom prst="rect">
            <a:avLst/>
          </a:prstGeom>
        </p:spPr>
      </p:pic>
      <p:sp>
        <p:nvSpPr>
          <p:cNvPr id="5" name="TextBox 4"/>
          <p:cNvSpPr txBox="1"/>
          <p:nvPr/>
        </p:nvSpPr>
        <p:spPr>
          <a:xfrm>
            <a:off x="533400" y="3853543"/>
            <a:ext cx="3597729" cy="323165"/>
          </a:xfrm>
          <a:prstGeom prst="rect">
            <a:avLst/>
          </a:prstGeom>
          <a:noFill/>
        </p:spPr>
        <p:txBody>
          <a:bodyPr wrap="square" rtlCol="0">
            <a:spAutoFit/>
          </a:bodyPr>
          <a:lstStyle/>
          <a:p>
            <a:pPr algn="ctr">
              <a:lnSpc>
                <a:spcPts val="1800"/>
              </a:lnSpc>
            </a:pPr>
            <a:r>
              <a:rPr lang="en-US" dirty="0"/>
              <a:t>Sample Workload Profile</a:t>
            </a:r>
            <a:endParaRPr lang="en-US" sz="1800" b="0" dirty="0">
              <a:latin typeface="+mn-lt"/>
            </a:endParaRPr>
          </a:p>
        </p:txBody>
      </p:sp>
      <p:pic>
        <p:nvPicPr>
          <p:cNvPr id="6" name="Picture 5"/>
          <p:cNvPicPr>
            <a:picLocks noChangeAspect="1"/>
          </p:cNvPicPr>
          <p:nvPr/>
        </p:nvPicPr>
        <p:blipFill>
          <a:blip r:embed="rId3"/>
          <a:stretch>
            <a:fillRect/>
          </a:stretch>
        </p:blipFill>
        <p:spPr>
          <a:xfrm>
            <a:off x="3395019" y="1551510"/>
            <a:ext cx="5676900" cy="2067889"/>
          </a:xfrm>
          <a:prstGeom prst="rect">
            <a:avLst/>
          </a:prstGeom>
        </p:spPr>
      </p:pic>
      <p:sp>
        <p:nvSpPr>
          <p:cNvPr id="8" name="TextBox 7"/>
          <p:cNvSpPr txBox="1"/>
          <p:nvPr/>
        </p:nvSpPr>
        <p:spPr>
          <a:xfrm>
            <a:off x="7033529" y="6645158"/>
            <a:ext cx="1307433" cy="246221"/>
          </a:xfrm>
          <a:prstGeom prst="rect">
            <a:avLst/>
          </a:prstGeom>
          <a:noFill/>
        </p:spPr>
        <p:txBody>
          <a:bodyPr wrap="square" rtlCol="0">
            <a:spAutoFit/>
          </a:bodyPr>
          <a:lstStyle/>
          <a:p>
            <a:pPr algn="r"/>
            <a:r>
              <a:rPr lang="en-US" sz="1000" dirty="0"/>
              <a:t>Brewster, et.al.</a:t>
            </a:r>
            <a:endParaRPr lang="en-US" sz="1000" b="0" dirty="0"/>
          </a:p>
        </p:txBody>
      </p:sp>
    </p:spTree>
    <p:extLst>
      <p:ext uri="{BB962C8B-B14F-4D97-AF65-F5344CB8AC3E}">
        <p14:creationId xmlns:p14="http://schemas.microsoft.com/office/powerpoint/2010/main" val="12146475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Java Green">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txDef>
      <a:spPr>
        <a:noFill/>
      </a:spPr>
      <a:bodyPr wrap="square" rtlCol="0">
        <a:spAutoFit/>
      </a:bodyPr>
      <a:lstStyle>
        <a:defPPr algn="ctr">
          <a:lnSpc>
            <a:spcPts val="1800"/>
          </a:lnSpc>
          <a:defRPr sz="1800" b="0" dirty="0" err="1" smtClean="0">
            <a:latin typeface="+mn-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76924</TotalTime>
  <Words>676</Words>
  <Application>Microsoft Office PowerPoint</Application>
  <PresentationFormat>On-screen Show (4:3)</PresentationFormat>
  <Paragraphs>64</Paragraphs>
  <Slides>13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 Narrow</vt:lpstr>
      <vt:lpstr>Calibri</vt:lpstr>
      <vt:lpstr>Franklin Gothic Medium</vt:lpstr>
      <vt:lpstr>Times</vt:lpstr>
      <vt:lpstr>Wingdings</vt:lpstr>
      <vt:lpstr>Wingdings 2</vt:lpstr>
      <vt:lpstr>Java Green</vt:lpstr>
      <vt:lpstr>Concepts of  Computing  Technologies   ITIL Service Strategy  </vt:lpstr>
      <vt:lpstr>Objectives</vt:lpstr>
      <vt:lpstr>ITIL Begins with Service Strategy</vt:lpstr>
      <vt:lpstr>The Importance of a Service Strategy</vt:lpstr>
      <vt:lpstr>Strategies are Proactive</vt:lpstr>
      <vt:lpstr>Strategy Management for IT Services</vt:lpstr>
      <vt:lpstr>Assess Patterns of Business Activity</vt:lpstr>
      <vt:lpstr>PowerPoint Presentation</vt:lpstr>
      <vt:lpstr>Understanding Patterns  of Business Activity</vt:lpstr>
      <vt:lpstr>Practicing the Concepts</vt:lpstr>
      <vt:lpstr>User Profiles</vt:lpstr>
      <vt:lpstr>Components of Service Strategy</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Object-Oriented Programming and Data Abstraction  Lesson 1: Review</dc:title>
  <dc:creator>Jack Myers</dc:creator>
  <cp:lastModifiedBy>jack faolan myers</cp:lastModifiedBy>
  <cp:revision>620</cp:revision>
  <dcterms:created xsi:type="dcterms:W3CDTF">2013-12-20T15:33:26Z</dcterms:created>
  <dcterms:modified xsi:type="dcterms:W3CDTF">2017-07-08T20:45:31Z</dcterms:modified>
</cp:coreProperties>
</file>